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33"/>
  </p:notesMasterIdLst>
  <p:sldIdLst>
    <p:sldId id="266" r:id="rId5"/>
    <p:sldId id="282" r:id="rId6"/>
    <p:sldId id="279" r:id="rId7"/>
    <p:sldId id="280" r:id="rId8"/>
    <p:sldId id="281" r:id="rId9"/>
    <p:sldId id="283" r:id="rId10"/>
    <p:sldId id="284" r:id="rId11"/>
    <p:sldId id="275" r:id="rId12"/>
    <p:sldId id="285" r:id="rId13"/>
    <p:sldId id="286" r:id="rId14"/>
    <p:sldId id="287" r:id="rId15"/>
    <p:sldId id="288" r:id="rId16"/>
    <p:sldId id="289" r:id="rId17"/>
    <p:sldId id="292" r:id="rId18"/>
    <p:sldId id="291" r:id="rId19"/>
    <p:sldId id="295" r:id="rId20"/>
    <p:sldId id="294" r:id="rId21"/>
    <p:sldId id="293" r:id="rId22"/>
    <p:sldId id="296" r:id="rId23"/>
    <p:sldId id="297" r:id="rId24"/>
    <p:sldId id="298" r:id="rId25"/>
    <p:sldId id="299" r:id="rId26"/>
    <p:sldId id="300" r:id="rId27"/>
    <p:sldId id="290" r:id="rId28"/>
    <p:sldId id="301" r:id="rId29"/>
    <p:sldId id="302" r:id="rId30"/>
    <p:sldId id="268" r:id="rId31"/>
    <p:sldId id="277" r:id="rId3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82"/>
            <p14:sldId id="279"/>
            <p14:sldId id="280"/>
            <p14:sldId id="281"/>
            <p14:sldId id="283"/>
            <p14:sldId id="284"/>
            <p14:sldId id="275"/>
            <p14:sldId id="285"/>
            <p14:sldId id="286"/>
            <p14:sldId id="287"/>
            <p14:sldId id="288"/>
            <p14:sldId id="289"/>
            <p14:sldId id="292"/>
            <p14:sldId id="291"/>
            <p14:sldId id="295"/>
            <p14:sldId id="294"/>
            <p14:sldId id="293"/>
            <p14:sldId id="296"/>
            <p14:sldId id="297"/>
            <p14:sldId id="298"/>
            <p14:sldId id="299"/>
            <p14:sldId id="300"/>
            <p14:sldId id="290"/>
            <p14:sldId id="301"/>
            <p14:sldId id="302"/>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2637"/>
    <a:srgbClr val="0E3F75"/>
    <a:srgbClr val="0098D3"/>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104" d="100"/>
          <a:sy n="104" d="100"/>
        </p:scale>
        <p:origin x="1014" y="10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8F1175-1B1D-44D0-84ED-184D012E0F11}" type="doc">
      <dgm:prSet loTypeId="urn:microsoft.com/office/officeart/2005/8/layout/vList4" loCatId="list" qsTypeId="urn:microsoft.com/office/officeart/2005/8/quickstyle/simple1" qsCatId="simple" csTypeId="urn:microsoft.com/office/officeart/2005/8/colors/colorful1" csCatId="colorful" phldr="1"/>
      <dgm:spPr/>
      <dgm:t>
        <a:bodyPr/>
        <a:lstStyle/>
        <a:p>
          <a:endParaRPr lang="en-US"/>
        </a:p>
      </dgm:t>
    </dgm:pt>
    <dgm:pt modelId="{D56A9CC0-034B-4DDE-96D4-D9D086060EF9}">
      <dgm:prSet phldrT="[Text]" custT="1"/>
      <dgm:spPr>
        <a:solidFill>
          <a:srgbClr val="700017"/>
        </a:solidFill>
      </dgm:spPr>
      <dgm:t>
        <a:bodyPr/>
        <a:lstStyle/>
        <a:p>
          <a:r>
            <a:rPr lang="en-US" sz="3200" dirty="0"/>
            <a:t>MORNING</a:t>
          </a:r>
        </a:p>
      </dgm:t>
    </dgm:pt>
    <dgm:pt modelId="{A1028497-B7BE-4B24-BAFE-87F1602014FF}" type="parTrans" cxnId="{CE6E5457-7FBB-406E-A7BF-B05DCDC1FF15}">
      <dgm:prSet/>
      <dgm:spPr/>
      <dgm:t>
        <a:bodyPr/>
        <a:lstStyle/>
        <a:p>
          <a:endParaRPr lang="en-US"/>
        </a:p>
      </dgm:t>
    </dgm:pt>
    <dgm:pt modelId="{61CCE966-BF0C-4DE6-AB02-85DDD5B48677}" type="sibTrans" cxnId="{CE6E5457-7FBB-406E-A7BF-B05DCDC1FF15}">
      <dgm:prSet/>
      <dgm:spPr/>
      <dgm:t>
        <a:bodyPr/>
        <a:lstStyle/>
        <a:p>
          <a:endParaRPr lang="en-US"/>
        </a:p>
      </dgm:t>
    </dgm:pt>
    <dgm:pt modelId="{4B2A2982-0624-4C28-A5D8-C6B1CEC4D278}">
      <dgm:prSet phldrT="[Text]" custT="1"/>
      <dgm:spPr>
        <a:solidFill>
          <a:srgbClr val="700017"/>
        </a:solidFill>
      </dgm:spPr>
      <dgm:t>
        <a:bodyPr/>
        <a:lstStyle/>
        <a:p>
          <a:r>
            <a:rPr lang="en-US" sz="2700" dirty="0"/>
            <a:t>Log current temperature.</a:t>
          </a:r>
        </a:p>
      </dgm:t>
    </dgm:pt>
    <dgm:pt modelId="{ED031DDA-4D17-4D19-B3A1-61152245C0DD}" type="parTrans" cxnId="{0FC6C5AB-14E3-4236-BCF9-DC00C8183BE1}">
      <dgm:prSet/>
      <dgm:spPr/>
      <dgm:t>
        <a:bodyPr/>
        <a:lstStyle/>
        <a:p>
          <a:endParaRPr lang="en-US"/>
        </a:p>
      </dgm:t>
    </dgm:pt>
    <dgm:pt modelId="{B7F226D0-AC8E-4386-B1F1-16CC6241EA2C}" type="sibTrans" cxnId="{0FC6C5AB-14E3-4236-BCF9-DC00C8183BE1}">
      <dgm:prSet/>
      <dgm:spPr/>
      <dgm:t>
        <a:bodyPr/>
        <a:lstStyle/>
        <a:p>
          <a:endParaRPr lang="en-US"/>
        </a:p>
      </dgm:t>
    </dgm:pt>
    <dgm:pt modelId="{E7825F31-EB1E-459B-825A-5E0DD4EBC4E1}">
      <dgm:prSet phldrT="[Text]" custT="1"/>
      <dgm:spPr>
        <a:solidFill>
          <a:srgbClr val="700017"/>
        </a:solidFill>
      </dgm:spPr>
      <dgm:t>
        <a:bodyPr/>
        <a:lstStyle/>
        <a:p>
          <a:r>
            <a:rPr lang="en-US" sz="2700" dirty="0"/>
            <a:t>Log Minimum and Maximum and clear history.</a:t>
          </a:r>
        </a:p>
      </dgm:t>
    </dgm:pt>
    <dgm:pt modelId="{2F135796-311C-4FC3-86AF-E0A703A173D5}" type="parTrans" cxnId="{4BCD3E05-B8DA-4429-B563-BDFF730EA3C7}">
      <dgm:prSet/>
      <dgm:spPr/>
      <dgm:t>
        <a:bodyPr/>
        <a:lstStyle/>
        <a:p>
          <a:endParaRPr lang="en-US"/>
        </a:p>
      </dgm:t>
    </dgm:pt>
    <dgm:pt modelId="{D9B50488-9462-4811-983E-83FB8C4E7DCE}" type="sibTrans" cxnId="{4BCD3E05-B8DA-4429-B563-BDFF730EA3C7}">
      <dgm:prSet/>
      <dgm:spPr/>
      <dgm:t>
        <a:bodyPr/>
        <a:lstStyle/>
        <a:p>
          <a:endParaRPr lang="en-US"/>
        </a:p>
      </dgm:t>
    </dgm:pt>
    <dgm:pt modelId="{17EAE7AC-6368-4D76-95BE-4F8AB0B75E8E}">
      <dgm:prSet phldrT="[Text]" custT="1"/>
      <dgm:spPr/>
      <dgm:t>
        <a:bodyPr/>
        <a:lstStyle/>
        <a:p>
          <a:r>
            <a:rPr lang="en-US" sz="3200" dirty="0"/>
            <a:t>EVENING (30 minutes before close)</a:t>
          </a:r>
        </a:p>
      </dgm:t>
    </dgm:pt>
    <dgm:pt modelId="{15B7180F-5BFB-4B62-8190-5FCC0AC2C4BE}" type="parTrans" cxnId="{E8B7BB1E-FF54-4A56-BAFF-9BB95C888320}">
      <dgm:prSet/>
      <dgm:spPr/>
      <dgm:t>
        <a:bodyPr/>
        <a:lstStyle/>
        <a:p>
          <a:endParaRPr lang="en-US"/>
        </a:p>
      </dgm:t>
    </dgm:pt>
    <dgm:pt modelId="{2143D218-4A0C-476B-BD69-E10E146834F1}" type="sibTrans" cxnId="{E8B7BB1E-FF54-4A56-BAFF-9BB95C888320}">
      <dgm:prSet/>
      <dgm:spPr/>
      <dgm:t>
        <a:bodyPr/>
        <a:lstStyle/>
        <a:p>
          <a:endParaRPr lang="en-US"/>
        </a:p>
      </dgm:t>
    </dgm:pt>
    <dgm:pt modelId="{A4878809-DE65-4718-ABE3-0C014D3ECD70}">
      <dgm:prSet phldrT="[Text]"/>
      <dgm:spPr/>
      <dgm:t>
        <a:bodyPr/>
        <a:lstStyle/>
        <a:p>
          <a:r>
            <a:rPr lang="en-US" sz="2700" dirty="0"/>
            <a:t>Log current temperature.</a:t>
          </a:r>
        </a:p>
      </dgm:t>
    </dgm:pt>
    <dgm:pt modelId="{8AA26E0E-BB24-4E8F-8938-C18C39A47E1E}" type="parTrans" cxnId="{41D750AF-D07F-4F98-AC43-19982BA56660}">
      <dgm:prSet/>
      <dgm:spPr/>
      <dgm:t>
        <a:bodyPr/>
        <a:lstStyle/>
        <a:p>
          <a:endParaRPr lang="en-US"/>
        </a:p>
      </dgm:t>
    </dgm:pt>
    <dgm:pt modelId="{FEFF2D6D-D433-4BF4-895F-31880E2B24B7}" type="sibTrans" cxnId="{41D750AF-D07F-4F98-AC43-19982BA56660}">
      <dgm:prSet/>
      <dgm:spPr/>
      <dgm:t>
        <a:bodyPr/>
        <a:lstStyle/>
        <a:p>
          <a:endParaRPr lang="en-US"/>
        </a:p>
      </dgm:t>
    </dgm:pt>
    <dgm:pt modelId="{45449E2F-8BAB-4640-BC32-06294AB5739E}" type="pres">
      <dgm:prSet presAssocID="{7E8F1175-1B1D-44D0-84ED-184D012E0F11}" presName="linear" presStyleCnt="0">
        <dgm:presLayoutVars>
          <dgm:dir/>
          <dgm:resizeHandles val="exact"/>
        </dgm:presLayoutVars>
      </dgm:prSet>
      <dgm:spPr/>
    </dgm:pt>
    <dgm:pt modelId="{AA90FDD6-5735-4402-ADA3-9DE116C53AFE}" type="pres">
      <dgm:prSet presAssocID="{D56A9CC0-034B-4DDE-96D4-D9D086060EF9}" presName="comp" presStyleCnt="0"/>
      <dgm:spPr/>
    </dgm:pt>
    <dgm:pt modelId="{6B6B0CEE-8B96-4FE4-93BB-9F888641422D}" type="pres">
      <dgm:prSet presAssocID="{D56A9CC0-034B-4DDE-96D4-D9D086060EF9}" presName="box" presStyleLbl="node1" presStyleIdx="0" presStyleCnt="2" custScaleY="126185" custLinFactNeighborX="-13308" custLinFactNeighborY="-8636"/>
      <dgm:spPr/>
    </dgm:pt>
    <dgm:pt modelId="{EEC85498-0922-41B5-844E-3E52543D5618}" type="pres">
      <dgm:prSet presAssocID="{D56A9CC0-034B-4DDE-96D4-D9D086060EF9}" presName="img" presStyleLbl="fgImgPlace1" presStyleIdx="0" presStyleCnt="2" custScaleX="87508" custScaleY="118858"/>
      <dgm:spPr>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t="-5000" b="-5000"/>
          </a:stretch>
        </a:blipFill>
        <a:ln>
          <a:noFill/>
        </a:ln>
      </dgm:spPr>
      <dgm:extLst>
        <a:ext uri="{E40237B7-FDA0-4F09-8148-C483321AD2D9}">
          <dgm14:cNvPr xmlns:dgm14="http://schemas.microsoft.com/office/drawing/2010/diagram" id="0" name="" descr="Sun with solid fill"/>
        </a:ext>
      </dgm:extLst>
    </dgm:pt>
    <dgm:pt modelId="{D2E4B4E4-8BA5-4B4D-8825-8BA497FDAA90}" type="pres">
      <dgm:prSet presAssocID="{D56A9CC0-034B-4DDE-96D4-D9D086060EF9}" presName="text" presStyleLbl="node1" presStyleIdx="0" presStyleCnt="2">
        <dgm:presLayoutVars>
          <dgm:bulletEnabled val="1"/>
        </dgm:presLayoutVars>
      </dgm:prSet>
      <dgm:spPr/>
    </dgm:pt>
    <dgm:pt modelId="{7C2253A1-738B-437F-BBE8-60D532133C8D}" type="pres">
      <dgm:prSet presAssocID="{61CCE966-BF0C-4DE6-AB02-85DDD5B48677}" presName="spacer" presStyleCnt="0"/>
      <dgm:spPr/>
    </dgm:pt>
    <dgm:pt modelId="{E01C1E7D-0B4F-4E87-931E-AB14264CF099}" type="pres">
      <dgm:prSet presAssocID="{17EAE7AC-6368-4D76-95BE-4F8AB0B75E8E}" presName="comp" presStyleCnt="0"/>
      <dgm:spPr/>
    </dgm:pt>
    <dgm:pt modelId="{7CE2DD4A-B5F8-4854-99DA-33AD0C0F7D42}" type="pres">
      <dgm:prSet presAssocID="{17EAE7AC-6368-4D76-95BE-4F8AB0B75E8E}" presName="box" presStyleLbl="node1" presStyleIdx="1" presStyleCnt="2"/>
      <dgm:spPr/>
    </dgm:pt>
    <dgm:pt modelId="{D61CB5B6-B70A-437B-BCCB-7D12364084A1}" type="pres">
      <dgm:prSet presAssocID="{17EAE7AC-6368-4D76-95BE-4F8AB0B75E8E}" presName="img" presStyleLbl="fgImgPlace1" presStyleIdx="1" presStyleCnt="2" custScaleX="83535" custScaleY="108704" custLinFactNeighborX="-6998" custLinFactNeighborY="-422"/>
      <dgm:spPr>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5000" b="-5000"/>
          </a:stretch>
        </a:blipFill>
        <a:ln>
          <a:noFill/>
        </a:ln>
      </dgm:spPr>
      <dgm:extLst>
        <a:ext uri="{E40237B7-FDA0-4F09-8148-C483321AD2D9}">
          <dgm14:cNvPr xmlns:dgm14="http://schemas.microsoft.com/office/drawing/2010/diagram" id="0" name="" descr="Moon with solid fill"/>
        </a:ext>
      </dgm:extLst>
    </dgm:pt>
    <dgm:pt modelId="{DF90FFB3-BE42-4ECE-883D-7EA16B5F5488}" type="pres">
      <dgm:prSet presAssocID="{17EAE7AC-6368-4D76-95BE-4F8AB0B75E8E}" presName="text" presStyleLbl="node1" presStyleIdx="1" presStyleCnt="2">
        <dgm:presLayoutVars>
          <dgm:bulletEnabled val="1"/>
        </dgm:presLayoutVars>
      </dgm:prSet>
      <dgm:spPr/>
    </dgm:pt>
  </dgm:ptLst>
  <dgm:cxnLst>
    <dgm:cxn modelId="{4BCD3E05-B8DA-4429-B563-BDFF730EA3C7}" srcId="{D56A9CC0-034B-4DDE-96D4-D9D086060EF9}" destId="{E7825F31-EB1E-459B-825A-5E0DD4EBC4E1}" srcOrd="1" destOrd="0" parTransId="{2F135796-311C-4FC3-86AF-E0A703A173D5}" sibTransId="{D9B50488-9462-4811-983E-83FB8C4E7DCE}"/>
    <dgm:cxn modelId="{E8B7BB1E-FF54-4A56-BAFF-9BB95C888320}" srcId="{7E8F1175-1B1D-44D0-84ED-184D012E0F11}" destId="{17EAE7AC-6368-4D76-95BE-4F8AB0B75E8E}" srcOrd="1" destOrd="0" parTransId="{15B7180F-5BFB-4B62-8190-5FCC0AC2C4BE}" sibTransId="{2143D218-4A0C-476B-BD69-E10E146834F1}"/>
    <dgm:cxn modelId="{CC78526F-144C-4338-8E7A-56B1FD64825F}" type="presOf" srcId="{17EAE7AC-6368-4D76-95BE-4F8AB0B75E8E}" destId="{7CE2DD4A-B5F8-4854-99DA-33AD0C0F7D42}" srcOrd="0" destOrd="0" presId="urn:microsoft.com/office/officeart/2005/8/layout/vList4"/>
    <dgm:cxn modelId="{CE6E5457-7FBB-406E-A7BF-B05DCDC1FF15}" srcId="{7E8F1175-1B1D-44D0-84ED-184D012E0F11}" destId="{D56A9CC0-034B-4DDE-96D4-D9D086060EF9}" srcOrd="0" destOrd="0" parTransId="{A1028497-B7BE-4B24-BAFE-87F1602014FF}" sibTransId="{61CCE966-BF0C-4DE6-AB02-85DDD5B48677}"/>
    <dgm:cxn modelId="{DB97F758-9A29-4323-8744-28F37FD5E308}" type="presOf" srcId="{E7825F31-EB1E-459B-825A-5E0DD4EBC4E1}" destId="{6B6B0CEE-8B96-4FE4-93BB-9F888641422D}" srcOrd="0" destOrd="2" presId="urn:microsoft.com/office/officeart/2005/8/layout/vList4"/>
    <dgm:cxn modelId="{67391192-9A8C-4E03-AEA8-8E581DD6F5EC}" type="presOf" srcId="{4B2A2982-0624-4C28-A5D8-C6B1CEC4D278}" destId="{6B6B0CEE-8B96-4FE4-93BB-9F888641422D}" srcOrd="0" destOrd="1" presId="urn:microsoft.com/office/officeart/2005/8/layout/vList4"/>
    <dgm:cxn modelId="{29CF359A-9EF4-4096-9A09-8E43FCCA05DE}" type="presOf" srcId="{A4878809-DE65-4718-ABE3-0C014D3ECD70}" destId="{7CE2DD4A-B5F8-4854-99DA-33AD0C0F7D42}" srcOrd="0" destOrd="1" presId="urn:microsoft.com/office/officeart/2005/8/layout/vList4"/>
    <dgm:cxn modelId="{0FC6C5AB-14E3-4236-BCF9-DC00C8183BE1}" srcId="{D56A9CC0-034B-4DDE-96D4-D9D086060EF9}" destId="{4B2A2982-0624-4C28-A5D8-C6B1CEC4D278}" srcOrd="0" destOrd="0" parTransId="{ED031DDA-4D17-4D19-B3A1-61152245C0DD}" sibTransId="{B7F226D0-AC8E-4386-B1F1-16CC6241EA2C}"/>
    <dgm:cxn modelId="{41D750AF-D07F-4F98-AC43-19982BA56660}" srcId="{17EAE7AC-6368-4D76-95BE-4F8AB0B75E8E}" destId="{A4878809-DE65-4718-ABE3-0C014D3ECD70}" srcOrd="0" destOrd="0" parTransId="{8AA26E0E-BB24-4E8F-8938-C18C39A47E1E}" sibTransId="{FEFF2D6D-D433-4BF4-895F-31880E2B24B7}"/>
    <dgm:cxn modelId="{AF0020B5-01D5-4CA2-96F4-9BDBB768938A}" type="presOf" srcId="{D56A9CC0-034B-4DDE-96D4-D9D086060EF9}" destId="{6B6B0CEE-8B96-4FE4-93BB-9F888641422D}" srcOrd="0" destOrd="0" presId="urn:microsoft.com/office/officeart/2005/8/layout/vList4"/>
    <dgm:cxn modelId="{2FAEF5B9-BDE4-4ED3-B00B-18658CAE11FA}" type="presOf" srcId="{E7825F31-EB1E-459B-825A-5E0DD4EBC4E1}" destId="{D2E4B4E4-8BA5-4B4D-8825-8BA497FDAA90}" srcOrd="1" destOrd="2" presId="urn:microsoft.com/office/officeart/2005/8/layout/vList4"/>
    <dgm:cxn modelId="{1D75FDC1-E11D-441E-B67F-9FECE47F1CA5}" type="presOf" srcId="{17EAE7AC-6368-4D76-95BE-4F8AB0B75E8E}" destId="{DF90FFB3-BE42-4ECE-883D-7EA16B5F5488}" srcOrd="1" destOrd="0" presId="urn:microsoft.com/office/officeart/2005/8/layout/vList4"/>
    <dgm:cxn modelId="{917429C3-5B34-47A7-93E0-48B72F51B03B}" type="presOf" srcId="{4B2A2982-0624-4C28-A5D8-C6B1CEC4D278}" destId="{D2E4B4E4-8BA5-4B4D-8825-8BA497FDAA90}" srcOrd="1" destOrd="1" presId="urn:microsoft.com/office/officeart/2005/8/layout/vList4"/>
    <dgm:cxn modelId="{82DB77D6-82EA-4EF2-8853-EE1344883853}" type="presOf" srcId="{D56A9CC0-034B-4DDE-96D4-D9D086060EF9}" destId="{D2E4B4E4-8BA5-4B4D-8825-8BA497FDAA90}" srcOrd="1" destOrd="0" presId="urn:microsoft.com/office/officeart/2005/8/layout/vList4"/>
    <dgm:cxn modelId="{6FC31DE0-3C16-432A-9E93-0BF008C6D63D}" type="presOf" srcId="{A4878809-DE65-4718-ABE3-0C014D3ECD70}" destId="{DF90FFB3-BE42-4ECE-883D-7EA16B5F5488}" srcOrd="1" destOrd="1" presId="urn:microsoft.com/office/officeart/2005/8/layout/vList4"/>
    <dgm:cxn modelId="{7589D6F5-8C29-452B-9D88-43FEF285C201}" type="presOf" srcId="{7E8F1175-1B1D-44D0-84ED-184D012E0F11}" destId="{45449E2F-8BAB-4640-BC32-06294AB5739E}" srcOrd="0" destOrd="0" presId="urn:microsoft.com/office/officeart/2005/8/layout/vList4"/>
    <dgm:cxn modelId="{B1A55C29-E3BF-4BC0-823F-D770374B9B42}" type="presParOf" srcId="{45449E2F-8BAB-4640-BC32-06294AB5739E}" destId="{AA90FDD6-5735-4402-ADA3-9DE116C53AFE}" srcOrd="0" destOrd="0" presId="urn:microsoft.com/office/officeart/2005/8/layout/vList4"/>
    <dgm:cxn modelId="{5D077827-CC29-4929-91E3-91F30568C540}" type="presParOf" srcId="{AA90FDD6-5735-4402-ADA3-9DE116C53AFE}" destId="{6B6B0CEE-8B96-4FE4-93BB-9F888641422D}" srcOrd="0" destOrd="0" presId="urn:microsoft.com/office/officeart/2005/8/layout/vList4"/>
    <dgm:cxn modelId="{E5492355-07B4-4F8F-926F-79BAABE56EB8}" type="presParOf" srcId="{AA90FDD6-5735-4402-ADA3-9DE116C53AFE}" destId="{EEC85498-0922-41B5-844E-3E52543D5618}" srcOrd="1" destOrd="0" presId="urn:microsoft.com/office/officeart/2005/8/layout/vList4"/>
    <dgm:cxn modelId="{B658B0A8-64AC-4C49-A1D0-B45659DB0368}" type="presParOf" srcId="{AA90FDD6-5735-4402-ADA3-9DE116C53AFE}" destId="{D2E4B4E4-8BA5-4B4D-8825-8BA497FDAA90}" srcOrd="2" destOrd="0" presId="urn:microsoft.com/office/officeart/2005/8/layout/vList4"/>
    <dgm:cxn modelId="{6F62D544-547E-41F5-BF8A-E6D1B7ECE9D2}" type="presParOf" srcId="{45449E2F-8BAB-4640-BC32-06294AB5739E}" destId="{7C2253A1-738B-437F-BBE8-60D532133C8D}" srcOrd="1" destOrd="0" presId="urn:microsoft.com/office/officeart/2005/8/layout/vList4"/>
    <dgm:cxn modelId="{53B3EF26-C723-4F4B-806C-EF948678212C}" type="presParOf" srcId="{45449E2F-8BAB-4640-BC32-06294AB5739E}" destId="{E01C1E7D-0B4F-4E87-931E-AB14264CF099}" srcOrd="2" destOrd="0" presId="urn:microsoft.com/office/officeart/2005/8/layout/vList4"/>
    <dgm:cxn modelId="{8ECFFF92-10F4-45ED-9A11-9DB2F7834F07}" type="presParOf" srcId="{E01C1E7D-0B4F-4E87-931E-AB14264CF099}" destId="{7CE2DD4A-B5F8-4854-99DA-33AD0C0F7D42}" srcOrd="0" destOrd="0" presId="urn:microsoft.com/office/officeart/2005/8/layout/vList4"/>
    <dgm:cxn modelId="{89016159-E6A6-4CA0-8567-98C7B9E48C19}" type="presParOf" srcId="{E01C1E7D-0B4F-4E87-931E-AB14264CF099}" destId="{D61CB5B6-B70A-437B-BCCB-7D12364084A1}" srcOrd="1" destOrd="0" presId="urn:microsoft.com/office/officeart/2005/8/layout/vList4"/>
    <dgm:cxn modelId="{C0A16D64-34C0-4605-88D6-E746BE58716F}" type="presParOf" srcId="{E01C1E7D-0B4F-4E87-931E-AB14264CF099}" destId="{DF90FFB3-BE42-4ECE-883D-7EA16B5F5488}" srcOrd="2" destOrd="0" presId="urn:microsoft.com/office/officeart/2005/8/layout/vList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6B0CEE-8B96-4FE4-93BB-9F888641422D}">
      <dsp:nvSpPr>
        <dsp:cNvPr id="0" name=""/>
        <dsp:cNvSpPr/>
      </dsp:nvSpPr>
      <dsp:spPr>
        <a:xfrm>
          <a:off x="0" y="0"/>
          <a:ext cx="10245724" cy="1616598"/>
        </a:xfrm>
        <a:prstGeom prst="roundRect">
          <a:avLst>
            <a:gd name="adj" fmla="val 10000"/>
          </a:avLst>
        </a:prstGeom>
        <a:solidFill>
          <a:srgbClr val="70001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t>MORNING</a:t>
          </a:r>
        </a:p>
        <a:p>
          <a:pPr marL="228600" lvl="1" indent="-228600" algn="l" defTabSz="1200150">
            <a:lnSpc>
              <a:spcPct val="90000"/>
            </a:lnSpc>
            <a:spcBef>
              <a:spcPct val="0"/>
            </a:spcBef>
            <a:spcAft>
              <a:spcPct val="15000"/>
            </a:spcAft>
            <a:buChar char="•"/>
          </a:pPr>
          <a:r>
            <a:rPr lang="en-US" sz="2700" kern="1200" dirty="0"/>
            <a:t>Log current temperature.</a:t>
          </a:r>
        </a:p>
        <a:p>
          <a:pPr marL="228600" lvl="1" indent="-228600" algn="l" defTabSz="1200150">
            <a:lnSpc>
              <a:spcPct val="90000"/>
            </a:lnSpc>
            <a:spcBef>
              <a:spcPct val="0"/>
            </a:spcBef>
            <a:spcAft>
              <a:spcPct val="15000"/>
            </a:spcAft>
            <a:buChar char="•"/>
          </a:pPr>
          <a:r>
            <a:rPr lang="en-US" sz="2700" kern="1200" dirty="0"/>
            <a:t>Log Minimum and Maximum and clear history.</a:t>
          </a:r>
        </a:p>
      </dsp:txBody>
      <dsp:txXfrm>
        <a:off x="2177258" y="0"/>
        <a:ext cx="8068466" cy="1616598"/>
      </dsp:txXfrm>
    </dsp:sp>
    <dsp:sp modelId="{EEC85498-0922-41B5-844E-3E52543D5618}">
      <dsp:nvSpPr>
        <dsp:cNvPr id="0" name=""/>
        <dsp:cNvSpPr/>
      </dsp:nvSpPr>
      <dsp:spPr>
        <a:xfrm>
          <a:off x="256102" y="199207"/>
          <a:ext cx="1793165" cy="1218183"/>
        </a:xfrm>
        <a:prstGeom prst="roundRect">
          <a:avLst>
            <a:gd name="adj" fmla="val 10000"/>
          </a:avLst>
        </a:prstGeom>
        <a:blipFill dpi="0" rotWithShape="1">
          <a:blip xmlns:r="http://schemas.openxmlformats.org/officeDocument/2006/relationships" r:embed="rId1">
            <a:extLst>
              <a:ext uri="{96DAC541-7B7A-43D3-8B79-37D633B846F1}">
                <asvg:svgBlip xmlns:asvg="http://schemas.microsoft.com/office/drawing/2016/SVG/main" r:embed="rId2"/>
              </a:ext>
            </a:extLst>
          </a:blip>
          <a:srcRect/>
          <a:stretch>
            <a:fillRect t="-5000" b="-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7CE2DD4A-B5F8-4854-99DA-33AD0C0F7D42}">
      <dsp:nvSpPr>
        <dsp:cNvPr id="0" name=""/>
        <dsp:cNvSpPr/>
      </dsp:nvSpPr>
      <dsp:spPr>
        <a:xfrm>
          <a:off x="0" y="1744711"/>
          <a:ext cx="10245724" cy="1281133"/>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t>EVENING (30 minutes before close)</a:t>
          </a:r>
        </a:p>
        <a:p>
          <a:pPr marL="228600" lvl="1" indent="-228600" algn="l" defTabSz="1200150">
            <a:lnSpc>
              <a:spcPct val="90000"/>
            </a:lnSpc>
            <a:spcBef>
              <a:spcPct val="0"/>
            </a:spcBef>
            <a:spcAft>
              <a:spcPct val="15000"/>
            </a:spcAft>
            <a:buChar char="•"/>
          </a:pPr>
          <a:r>
            <a:rPr lang="en-US" sz="2700" kern="1200" dirty="0"/>
            <a:t>Log current temperature.</a:t>
          </a:r>
        </a:p>
      </dsp:txBody>
      <dsp:txXfrm>
        <a:off x="2177258" y="1744711"/>
        <a:ext cx="8068466" cy="1281133"/>
      </dsp:txXfrm>
    </dsp:sp>
    <dsp:sp modelId="{D61CB5B6-B70A-437B-BCCB-7D12364084A1}">
      <dsp:nvSpPr>
        <dsp:cNvPr id="0" name=""/>
        <dsp:cNvSpPr/>
      </dsp:nvSpPr>
      <dsp:spPr>
        <a:xfrm>
          <a:off x="153410" y="1823895"/>
          <a:ext cx="1711753" cy="1114114"/>
        </a:xfrm>
        <a:prstGeom prst="roundRect">
          <a:avLst>
            <a:gd name="adj" fmla="val 10000"/>
          </a:avLst>
        </a:prstGeom>
        <a:blipFill dpi="0" rotWithShape="1">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5000" b="-5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12/26/2023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12/26/2023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12/26/2023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12/26/2023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12/26/2023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12/26/2023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12/26/2023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6.png"/><Relationship Id="rId1" Type="http://schemas.openxmlformats.org/officeDocument/2006/relationships/slideLayout" Target="../slideLayouts/slideLayout22.xml"/><Relationship Id="rId5" Type="http://schemas.microsoft.com/office/2007/relationships/hdphoto" Target="../media/hdphoto5.wdp"/><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4.png"/><Relationship Id="rId1" Type="http://schemas.openxmlformats.org/officeDocument/2006/relationships/slideLayout" Target="../slideLayouts/slideLayout22.xml"/><Relationship Id="rId5" Type="http://schemas.microsoft.com/office/2007/relationships/hdphoto" Target="../media/hdphoto9.wdp"/><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2.xml"/><Relationship Id="rId5" Type="http://schemas.microsoft.com/office/2007/relationships/hdphoto" Target="../media/hdphoto1.wdp"/><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mailto:VFC@odh.ohio.gov" TargetMode="External"/><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hyperlink" Target="mailto:vfc@odh.ohio.gov" TargetMode="External"/><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7" Type="http://schemas.microsoft.com/office/2007/relationships/hdphoto" Target="../media/hdphoto3.wdp"/><Relationship Id="rId2" Type="http://schemas.openxmlformats.org/officeDocument/2006/relationships/image" Target="../media/image4.png"/><Relationship Id="rId1" Type="http://schemas.openxmlformats.org/officeDocument/2006/relationships/slideLayout" Target="../slideLayouts/slideLayout22.xml"/><Relationship Id="rId6" Type="http://schemas.openxmlformats.org/officeDocument/2006/relationships/image" Target="../media/image11.png"/><Relationship Id="rId5" Type="http://schemas.microsoft.com/office/2007/relationships/hdphoto" Target="../media/hdphoto2.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8.wdp"/><Relationship Id="rId3" Type="http://schemas.openxmlformats.org/officeDocument/2006/relationships/image" Target="../media/image5.svg"/><Relationship Id="rId7" Type="http://schemas.microsoft.com/office/2007/relationships/hdphoto" Target="../media/hdphoto5.wdp"/><Relationship Id="rId12"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22.xml"/><Relationship Id="rId6" Type="http://schemas.openxmlformats.org/officeDocument/2006/relationships/image" Target="../media/image13.png"/><Relationship Id="rId11" Type="http://schemas.microsoft.com/office/2007/relationships/hdphoto" Target="../media/hdphoto7.wdp"/><Relationship Id="rId5" Type="http://schemas.microsoft.com/office/2007/relationships/hdphoto" Target="../media/hdphoto4.wdp"/><Relationship Id="rId10" Type="http://schemas.openxmlformats.org/officeDocument/2006/relationships/image" Target="../media/image15.png"/><Relationship Id="rId4" Type="http://schemas.openxmlformats.org/officeDocument/2006/relationships/image" Target="../media/image12.png"/><Relationship Id="rId9" Type="http://schemas.microsoft.com/office/2007/relationships/hdphoto" Target="../media/hdphoto6.wdp"/></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1.svg"/><Relationship Id="rId7" Type="http://schemas.openxmlformats.org/officeDocument/2006/relationships/diagramColors" Target="../diagrams/colors1.xml"/><Relationship Id="rId2" Type="http://schemas.openxmlformats.org/officeDocument/2006/relationships/image" Target="../media/image20.png"/><Relationship Id="rId1" Type="http://schemas.openxmlformats.org/officeDocument/2006/relationships/slideLayout" Target="../slideLayouts/slideLayout2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3F52138-CD10-23AD-AB66-3DAB3A7A62E3}"/>
              </a:ext>
            </a:extLst>
          </p:cNvPr>
          <p:cNvSpPr>
            <a:spLocks noGrp="1"/>
          </p:cNvSpPr>
          <p:nvPr>
            <p:ph type="body" sz="quarter" idx="13"/>
          </p:nvPr>
        </p:nvSpPr>
        <p:spPr>
          <a:xfrm>
            <a:off x="1523999" y="4189444"/>
            <a:ext cx="9143999" cy="447215"/>
          </a:xfrm>
        </p:spPr>
        <p:txBody>
          <a:bodyPr/>
          <a:lstStyle/>
          <a:p>
            <a:r>
              <a:rPr lang="en-US" dirty="0"/>
              <a:t>Revised 12/13/23</a:t>
            </a:r>
          </a:p>
        </p:txBody>
      </p:sp>
      <p:pic>
        <p:nvPicPr>
          <p:cNvPr id="24" name="Graphic 23" descr="Background Design">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descr="Ohio Department of Health logo.">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rmAutofit fontScale="90000"/>
          </a:bodyPr>
          <a:lstStyle/>
          <a:p>
            <a:r>
              <a:rPr lang="en-US" dirty="0">
                <a:solidFill>
                  <a:srgbClr val="0E3F75"/>
                </a:solidFill>
              </a:rPr>
              <a:t>Vaccines for Children Program</a:t>
            </a:r>
            <a:br>
              <a:rPr lang="en-US" dirty="0">
                <a:solidFill>
                  <a:srgbClr val="0E3F75"/>
                </a:solidFill>
              </a:rPr>
            </a:br>
            <a:r>
              <a:rPr lang="en-US" dirty="0">
                <a:solidFill>
                  <a:srgbClr val="0E3F75"/>
                </a:solidFill>
              </a:rPr>
              <a:t>WIFI Digital Data Logger (DDL) User Guide</a:t>
            </a: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r>
              <a:rPr lang="en-US" b="1" dirty="0"/>
              <a:t>Checking Max Temperature</a:t>
            </a:r>
          </a:p>
        </p:txBody>
      </p:sp>
      <p:sp>
        <p:nvSpPr>
          <p:cNvPr id="17" name="TextBox 16">
            <a:extLst>
              <a:ext uri="{FF2B5EF4-FFF2-40B4-BE49-F238E27FC236}">
                <a16:creationId xmlns:a16="http://schemas.microsoft.com/office/drawing/2014/main" id="{2D6C69FA-05FF-6627-F132-70FEF154EEA3}"/>
              </a:ext>
            </a:extLst>
          </p:cNvPr>
          <p:cNvSpPr txBox="1"/>
          <p:nvPr/>
        </p:nvSpPr>
        <p:spPr>
          <a:xfrm>
            <a:off x="369455" y="1507847"/>
            <a:ext cx="7333673" cy="4832092"/>
          </a:xfrm>
          <a:prstGeom prst="rect">
            <a:avLst/>
          </a:prstGeom>
          <a:noFill/>
        </p:spPr>
        <p:txBody>
          <a:bodyPr wrap="square">
            <a:spAutoFit/>
          </a:bodyPr>
          <a:lstStyle/>
          <a:p>
            <a:pPr marL="457200" indent="-457200" algn="l">
              <a:buFont typeface="Arial" panose="020B0604020202020204" pitchFamily="34" charset="0"/>
              <a:buChar char="•"/>
            </a:pPr>
            <a:r>
              <a:rPr lang="en-US" sz="2800" dirty="0"/>
              <a:t>Press the function button located below the LCD screen once to display the maximum temperature, indicated by the word “MAX” on the top of the screen.</a:t>
            </a:r>
          </a:p>
          <a:p>
            <a:pPr marL="342900" indent="-342900" algn="l">
              <a:buFont typeface="Arial" panose="020B0604020202020204" pitchFamily="34" charset="0"/>
              <a:buChar char="•"/>
            </a:pPr>
            <a:endParaRPr lang="en-US" sz="2800" dirty="0"/>
          </a:p>
          <a:p>
            <a:pPr marL="457200" indent="-457200" algn="l">
              <a:buFont typeface="Arial" panose="020B0604020202020204" pitchFamily="34" charset="0"/>
              <a:buChar char="•"/>
            </a:pPr>
            <a:r>
              <a:rPr lang="en-US" sz="2800" dirty="0"/>
              <a:t>While viewing the MAX temperature, press and hold (3-5 seconds) the function button to clear out the previously recorded MAX.</a:t>
            </a:r>
          </a:p>
          <a:p>
            <a:pPr marL="342900" indent="-342900" algn="l">
              <a:buFont typeface="Arial" panose="020B0604020202020204" pitchFamily="34" charset="0"/>
              <a:buChar char="•"/>
            </a:pPr>
            <a:endParaRPr lang="en-US" sz="2800" dirty="0"/>
          </a:p>
          <a:p>
            <a:pPr marL="457200" indent="-457200">
              <a:buFont typeface="Arial" panose="020B0604020202020204" pitchFamily="34" charset="0"/>
              <a:buChar char="•"/>
            </a:pPr>
            <a:r>
              <a:rPr lang="en-US" sz="2800" dirty="0"/>
              <a:t>Dashed lines indicate that the MAX has been cleared successfully.</a:t>
            </a:r>
          </a:p>
        </p:txBody>
      </p:sp>
      <p:pic>
        <p:nvPicPr>
          <p:cNvPr id="3" name="Picture 2" descr="A picture containing person, hand, cellphone&#10;&#10;Description automatically generated">
            <a:extLst>
              <a:ext uri="{FF2B5EF4-FFF2-40B4-BE49-F238E27FC236}">
                <a16:creationId xmlns:a16="http://schemas.microsoft.com/office/drawing/2014/main" id="{3EDE03B6-BADA-F375-A654-8EFD23777A93}"/>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5000"/>
                    </a14:imgEffect>
                  </a14:imgLayer>
                </a14:imgProps>
              </a:ext>
              <a:ext uri="{28A0092B-C50C-407E-A947-70E740481C1C}">
                <a14:useLocalDpi xmlns:a14="http://schemas.microsoft.com/office/drawing/2010/main" val="0"/>
              </a:ext>
            </a:extLst>
          </a:blip>
          <a:srcRect l="15286" t="7360" r="17145" b="8839"/>
          <a:stretch/>
        </p:blipFill>
        <p:spPr>
          <a:xfrm>
            <a:off x="7606142" y="3664279"/>
            <a:ext cx="1996499" cy="2425068"/>
          </a:xfrm>
          <a:prstGeom prst="rect">
            <a:avLst/>
          </a:prstGeom>
        </p:spPr>
      </p:pic>
      <p:pic>
        <p:nvPicPr>
          <p:cNvPr id="4" name="Picture 3" descr="A hand holding a digital clock&#10;&#10;Description automatically generated with low confidence">
            <a:extLst>
              <a:ext uri="{FF2B5EF4-FFF2-40B4-BE49-F238E27FC236}">
                <a16:creationId xmlns:a16="http://schemas.microsoft.com/office/drawing/2014/main" id="{E9B93AA3-8BFC-5B1E-F8E6-1052659B0C1C}"/>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5000"/>
                    </a14:imgEffect>
                  </a14:imgLayer>
                </a14:imgProps>
              </a:ext>
              <a:ext uri="{28A0092B-C50C-407E-A947-70E740481C1C}">
                <a14:useLocalDpi xmlns:a14="http://schemas.microsoft.com/office/drawing/2010/main" val="0"/>
              </a:ext>
            </a:extLst>
          </a:blip>
          <a:srcRect l="23781" t="13371" r="21520" b="11501"/>
          <a:stretch/>
        </p:blipFill>
        <p:spPr>
          <a:xfrm>
            <a:off x="7606142" y="974312"/>
            <a:ext cx="2128982" cy="2512683"/>
          </a:xfrm>
          <a:prstGeom prst="rect">
            <a:avLst/>
          </a:prstGeom>
        </p:spPr>
      </p:pic>
      <p:sp>
        <p:nvSpPr>
          <p:cNvPr id="5" name="Oval 4">
            <a:extLst>
              <a:ext uri="{FF2B5EF4-FFF2-40B4-BE49-F238E27FC236}">
                <a16:creationId xmlns:a16="http://schemas.microsoft.com/office/drawing/2014/main" id="{C28578F5-267B-3594-FBEB-ED21D7901765}"/>
              </a:ext>
            </a:extLst>
          </p:cNvPr>
          <p:cNvSpPr/>
          <p:nvPr/>
        </p:nvSpPr>
        <p:spPr>
          <a:xfrm>
            <a:off x="8525162" y="1717964"/>
            <a:ext cx="397165" cy="356169"/>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831983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r>
              <a:rPr lang="en-US" b="1" dirty="0"/>
              <a:t>Checking Min Temperature</a:t>
            </a:r>
          </a:p>
        </p:txBody>
      </p:sp>
      <p:sp>
        <p:nvSpPr>
          <p:cNvPr id="17" name="TextBox 16">
            <a:extLst>
              <a:ext uri="{FF2B5EF4-FFF2-40B4-BE49-F238E27FC236}">
                <a16:creationId xmlns:a16="http://schemas.microsoft.com/office/drawing/2014/main" id="{2D6C69FA-05FF-6627-F132-70FEF154EEA3}"/>
              </a:ext>
            </a:extLst>
          </p:cNvPr>
          <p:cNvSpPr txBox="1"/>
          <p:nvPr/>
        </p:nvSpPr>
        <p:spPr>
          <a:xfrm>
            <a:off x="369455" y="1507847"/>
            <a:ext cx="7333673" cy="5262979"/>
          </a:xfrm>
          <a:prstGeom prst="rect">
            <a:avLst/>
          </a:prstGeom>
          <a:noFill/>
        </p:spPr>
        <p:txBody>
          <a:bodyPr wrap="square">
            <a:spAutoFit/>
          </a:bodyPr>
          <a:lstStyle/>
          <a:p>
            <a:pPr marL="457200" indent="-457200" algn="l">
              <a:buClr>
                <a:schemeClr val="tx1"/>
              </a:buClr>
              <a:buFont typeface="Arial" panose="020B0604020202020204" pitchFamily="34" charset="0"/>
              <a:buChar char="•"/>
            </a:pPr>
            <a:r>
              <a:rPr lang="en-US" sz="2800" dirty="0"/>
              <a:t>Press the function button once more (twice if starting from home screen) to display the minimum temperature, indicated by the word “MIN” on the top of the screen.</a:t>
            </a:r>
          </a:p>
          <a:p>
            <a:pPr marL="457200" indent="-457200" algn="l">
              <a:buClr>
                <a:schemeClr val="tx1"/>
              </a:buClr>
              <a:buFont typeface="Arial" panose="020B0604020202020204" pitchFamily="34" charset="0"/>
              <a:buChar char="•"/>
            </a:pPr>
            <a:endParaRPr lang="en-US" sz="2800" dirty="0"/>
          </a:p>
          <a:p>
            <a:pPr marL="457200" indent="-457200" algn="l">
              <a:buClr>
                <a:schemeClr val="tx1"/>
              </a:buClr>
              <a:buFont typeface="Arial" panose="020B0604020202020204" pitchFamily="34" charset="0"/>
              <a:buChar char="•"/>
            </a:pPr>
            <a:r>
              <a:rPr lang="en-US" sz="2800" dirty="0"/>
              <a:t>While viewing the MIN temperature, press and hold (3-5 seconds) the function button to clear out the previously recorded MIN.</a:t>
            </a:r>
          </a:p>
          <a:p>
            <a:pPr marL="457200" indent="-457200" algn="l">
              <a:buClr>
                <a:schemeClr val="tx1"/>
              </a:buClr>
              <a:buFont typeface="Arial" panose="020B0604020202020204" pitchFamily="34" charset="0"/>
              <a:buChar char="•"/>
            </a:pPr>
            <a:endParaRPr lang="en-US" sz="2800" dirty="0"/>
          </a:p>
          <a:p>
            <a:pPr marL="457200" indent="-457200" algn="l">
              <a:buClr>
                <a:schemeClr val="tx1"/>
              </a:buClr>
              <a:buFont typeface="Arial" panose="020B0604020202020204" pitchFamily="34" charset="0"/>
              <a:buChar char="•"/>
            </a:pPr>
            <a:r>
              <a:rPr lang="en-US" sz="2800" dirty="0"/>
              <a:t>Dashed lines indicate that the MIN has been cleared successfully.</a:t>
            </a:r>
          </a:p>
          <a:p>
            <a:pPr marL="457200" indent="-457200" algn="l">
              <a:buClr>
                <a:schemeClr val="tx1"/>
              </a:buClr>
              <a:buFont typeface="Arial" panose="020B0604020202020204" pitchFamily="34" charset="0"/>
              <a:buChar char="•"/>
            </a:pPr>
            <a:endParaRPr lang="en-US" sz="2800" dirty="0"/>
          </a:p>
        </p:txBody>
      </p:sp>
      <p:pic>
        <p:nvPicPr>
          <p:cNvPr id="6" name="Picture 5" descr="A hand holding a digital clock&#10;&#10;Description automatically generated with low confidence">
            <a:extLst>
              <a:ext uri="{FF2B5EF4-FFF2-40B4-BE49-F238E27FC236}">
                <a16:creationId xmlns:a16="http://schemas.microsoft.com/office/drawing/2014/main" id="{F094ACF0-13AE-9161-FA33-513431A75300}"/>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brightnessContrast bright="25000"/>
                    </a14:imgEffect>
                  </a14:imgLayer>
                </a14:imgProps>
              </a:ext>
              <a:ext uri="{28A0092B-C50C-407E-A947-70E740481C1C}">
                <a14:useLocalDpi xmlns:a14="http://schemas.microsoft.com/office/drawing/2010/main" val="0"/>
              </a:ext>
            </a:extLst>
          </a:blip>
          <a:srcRect l="19071" t="12314" r="15177" b="4310"/>
          <a:stretch/>
        </p:blipFill>
        <p:spPr>
          <a:xfrm>
            <a:off x="8146135" y="1107673"/>
            <a:ext cx="2256862" cy="2494509"/>
          </a:xfrm>
          <a:prstGeom prst="rect">
            <a:avLst/>
          </a:prstGeom>
        </p:spPr>
      </p:pic>
      <p:sp>
        <p:nvSpPr>
          <p:cNvPr id="5" name="Oval 4">
            <a:extLst>
              <a:ext uri="{FF2B5EF4-FFF2-40B4-BE49-F238E27FC236}">
                <a16:creationId xmlns:a16="http://schemas.microsoft.com/office/drawing/2014/main" id="{C28578F5-267B-3594-FBEB-ED21D7901765}"/>
              </a:ext>
            </a:extLst>
          </p:cNvPr>
          <p:cNvSpPr/>
          <p:nvPr/>
        </p:nvSpPr>
        <p:spPr>
          <a:xfrm>
            <a:off x="9102266" y="1699491"/>
            <a:ext cx="438897" cy="323273"/>
          </a:xfrm>
          <a:prstGeom prst="ellipse">
            <a:avLst/>
          </a:pr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person, hand, cellphone&#10;&#10;Description automatically generated">
            <a:extLst>
              <a:ext uri="{FF2B5EF4-FFF2-40B4-BE49-F238E27FC236}">
                <a16:creationId xmlns:a16="http://schemas.microsoft.com/office/drawing/2014/main" id="{31C249AA-001C-2D02-C09B-8786F75EF1FF}"/>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25000"/>
                    </a14:imgEffect>
                  </a14:imgLayer>
                </a14:imgProps>
              </a:ext>
              <a:ext uri="{28A0092B-C50C-407E-A947-70E740481C1C}">
                <a14:useLocalDpi xmlns:a14="http://schemas.microsoft.com/office/drawing/2010/main" val="0"/>
              </a:ext>
            </a:extLst>
          </a:blip>
          <a:srcRect l="15286" t="13889" r="17145" b="8838"/>
          <a:stretch/>
        </p:blipFill>
        <p:spPr>
          <a:xfrm>
            <a:off x="8251476" y="3719558"/>
            <a:ext cx="2084015" cy="2334162"/>
          </a:xfrm>
          <a:prstGeom prst="rect">
            <a:avLst/>
          </a:prstGeom>
        </p:spPr>
      </p:pic>
    </p:spTree>
    <p:extLst>
      <p:ext uri="{BB962C8B-B14F-4D97-AF65-F5344CB8AC3E}">
        <p14:creationId xmlns:p14="http://schemas.microsoft.com/office/powerpoint/2010/main" val="3749520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r>
              <a:rPr lang="en-US" b="1" dirty="0"/>
              <a:t>What if the Min/Max is out-of-range?</a:t>
            </a:r>
          </a:p>
        </p:txBody>
      </p:sp>
      <p:sp>
        <p:nvSpPr>
          <p:cNvPr id="17" name="TextBox 16">
            <a:extLst>
              <a:ext uri="{FF2B5EF4-FFF2-40B4-BE49-F238E27FC236}">
                <a16:creationId xmlns:a16="http://schemas.microsoft.com/office/drawing/2014/main" id="{2D6C69FA-05FF-6627-F132-70FEF154EEA3}"/>
              </a:ext>
            </a:extLst>
          </p:cNvPr>
          <p:cNvSpPr txBox="1"/>
          <p:nvPr/>
        </p:nvSpPr>
        <p:spPr>
          <a:xfrm>
            <a:off x="544946" y="1738756"/>
            <a:ext cx="10418618" cy="2677656"/>
          </a:xfrm>
          <a:prstGeom prst="rect">
            <a:avLst/>
          </a:prstGeom>
          <a:noFill/>
        </p:spPr>
        <p:txBody>
          <a:bodyPr wrap="square">
            <a:spAutoFit/>
          </a:bodyPr>
          <a:lstStyle/>
          <a:p>
            <a:pPr marL="457200" indent="-457200" algn="l">
              <a:buFont typeface="Arial" panose="020B0604020202020204" pitchFamily="34" charset="0"/>
              <a:buChar char="•"/>
            </a:pPr>
            <a:r>
              <a:rPr lang="en-US" sz="2800" dirty="0"/>
              <a:t>Mark vaccines as “DO NOT USE” and quarantine the vaccine in the storage unit.</a:t>
            </a:r>
          </a:p>
          <a:p>
            <a:pPr marL="457200" indent="-457200" algn="l">
              <a:buFont typeface="Arial" panose="020B0604020202020204" pitchFamily="34" charset="0"/>
              <a:buChar char="•"/>
            </a:pPr>
            <a:r>
              <a:rPr lang="en-US" sz="2800" dirty="0"/>
              <a:t>Contact the ODH Immunization Program at 1-800-282-0546 to discuss the temperature excursion, recent storage unit activity, and determine next steps. </a:t>
            </a:r>
          </a:p>
          <a:p>
            <a:pPr marL="457200" indent="-457200" algn="l">
              <a:buFont typeface="Arial" panose="020B0604020202020204" pitchFamily="34" charset="0"/>
              <a:buChar char="•"/>
            </a:pPr>
            <a:endParaRPr lang="en-US" sz="2800" dirty="0"/>
          </a:p>
        </p:txBody>
      </p:sp>
    </p:spTree>
    <p:extLst>
      <p:ext uri="{BB962C8B-B14F-4D97-AF65-F5344CB8AC3E}">
        <p14:creationId xmlns:p14="http://schemas.microsoft.com/office/powerpoint/2010/main" val="1767514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r>
              <a:rPr lang="en-US" b="1" dirty="0"/>
              <a:t>Temperature Alarms</a:t>
            </a:r>
          </a:p>
        </p:txBody>
      </p:sp>
      <p:sp>
        <p:nvSpPr>
          <p:cNvPr id="17" name="TextBox 16">
            <a:extLst>
              <a:ext uri="{FF2B5EF4-FFF2-40B4-BE49-F238E27FC236}">
                <a16:creationId xmlns:a16="http://schemas.microsoft.com/office/drawing/2014/main" id="{2D6C69FA-05FF-6627-F132-70FEF154EEA3}"/>
              </a:ext>
            </a:extLst>
          </p:cNvPr>
          <p:cNvSpPr txBox="1"/>
          <p:nvPr/>
        </p:nvSpPr>
        <p:spPr>
          <a:xfrm>
            <a:off x="320963" y="1619800"/>
            <a:ext cx="7988494" cy="4832092"/>
          </a:xfrm>
          <a:prstGeom prst="rect">
            <a:avLst/>
          </a:prstGeom>
          <a:noFill/>
        </p:spPr>
        <p:txBody>
          <a:bodyPr wrap="square">
            <a:spAutoFit/>
          </a:bodyPr>
          <a:lstStyle/>
          <a:p>
            <a:pPr marL="457200" indent="-457200" algn="l">
              <a:buClr>
                <a:schemeClr val="tx1"/>
              </a:buClr>
              <a:buFont typeface="Arial" panose="020B0604020202020204" pitchFamily="34" charset="0"/>
              <a:buChar char="•"/>
            </a:pPr>
            <a:r>
              <a:rPr lang="en-US" sz="2800" dirty="0"/>
              <a:t>The WIFI DDL LED will blink red and make an audible beep to alert to out-of-range temperatures. </a:t>
            </a:r>
          </a:p>
          <a:p>
            <a:pPr marL="457200" indent="-457200" algn="l">
              <a:buClr>
                <a:schemeClr val="tx1"/>
              </a:buClr>
              <a:buFont typeface="Arial" panose="020B0604020202020204" pitchFamily="34" charset="0"/>
              <a:buChar char="•"/>
            </a:pPr>
            <a:r>
              <a:rPr lang="en-US" sz="2800" dirty="0"/>
              <a:t>An alarm bell symbol will also display on the LCD screen.</a:t>
            </a:r>
          </a:p>
          <a:p>
            <a:pPr marL="457200" indent="-457200" algn="l">
              <a:buClr>
                <a:schemeClr val="tx1"/>
              </a:buClr>
              <a:buFont typeface="Arial" panose="020B0604020202020204" pitchFamily="34" charset="0"/>
              <a:buChar char="•"/>
            </a:pPr>
            <a:r>
              <a:rPr lang="en-US" sz="2800" dirty="0"/>
              <a:t>Anytime the WIFI DDL is blinking red and audibly alarming, quarantine your vaccine and call ODH at 1-800-282-0546 to report the excursion.</a:t>
            </a:r>
          </a:p>
          <a:p>
            <a:pPr marL="457200" indent="-457200" algn="l">
              <a:buClr>
                <a:schemeClr val="tx1"/>
              </a:buClr>
              <a:buFont typeface="Arial" panose="020B0604020202020204" pitchFamily="34" charset="0"/>
              <a:buChar char="•"/>
            </a:pPr>
            <a:r>
              <a:rPr lang="en-US" sz="2800" dirty="0"/>
              <a:t>To reset the alarm, press the function button below the LCD screen.</a:t>
            </a:r>
          </a:p>
          <a:p>
            <a:pPr marL="457200" indent="-457200" algn="l">
              <a:buClr>
                <a:schemeClr val="tx1"/>
              </a:buClr>
              <a:buFont typeface="Arial" panose="020B0604020202020204" pitchFamily="34" charset="0"/>
              <a:buChar char="•"/>
            </a:pPr>
            <a:endParaRPr lang="en-US" sz="2800" dirty="0"/>
          </a:p>
        </p:txBody>
      </p:sp>
      <p:pic>
        <p:nvPicPr>
          <p:cNvPr id="3" name="Picture 2">
            <a:extLst>
              <a:ext uri="{FF2B5EF4-FFF2-40B4-BE49-F238E27FC236}">
                <a16:creationId xmlns:a16="http://schemas.microsoft.com/office/drawing/2014/main" id="{D4A4D0AD-7439-8B91-4790-9F2752D412B1}"/>
              </a:ext>
            </a:extLst>
          </p:cNvPr>
          <p:cNvPicPr>
            <a:picLocks noChangeAspect="1"/>
          </p:cNvPicPr>
          <p:nvPr/>
        </p:nvPicPr>
        <p:blipFill>
          <a:blip r:embed="rId2"/>
          <a:stretch>
            <a:fillRect/>
          </a:stretch>
        </p:blipFill>
        <p:spPr>
          <a:xfrm>
            <a:off x="8207398" y="1619801"/>
            <a:ext cx="3663640" cy="3709340"/>
          </a:xfrm>
          <a:prstGeom prst="rect">
            <a:avLst/>
          </a:prstGeom>
        </p:spPr>
      </p:pic>
    </p:spTree>
    <p:extLst>
      <p:ext uri="{BB962C8B-B14F-4D97-AF65-F5344CB8AC3E}">
        <p14:creationId xmlns:p14="http://schemas.microsoft.com/office/powerpoint/2010/main" val="31777593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Charging the DDL</a:t>
            </a:r>
          </a:p>
        </p:txBody>
      </p:sp>
      <p:sp>
        <p:nvSpPr>
          <p:cNvPr id="17" name="TextBox 16">
            <a:extLst>
              <a:ext uri="{FF2B5EF4-FFF2-40B4-BE49-F238E27FC236}">
                <a16:creationId xmlns:a16="http://schemas.microsoft.com/office/drawing/2014/main" id="{2D6C69FA-05FF-6627-F132-70FEF154EEA3}"/>
              </a:ext>
            </a:extLst>
          </p:cNvPr>
          <p:cNvSpPr txBox="1"/>
          <p:nvPr/>
        </p:nvSpPr>
        <p:spPr>
          <a:xfrm>
            <a:off x="838199" y="1690688"/>
            <a:ext cx="10267950" cy="3539430"/>
          </a:xfrm>
          <a:prstGeom prst="rect">
            <a:avLst/>
          </a:prstGeom>
          <a:noFill/>
        </p:spPr>
        <p:txBody>
          <a:bodyPr wrap="square">
            <a:spAutoFit/>
          </a:bodyPr>
          <a:lstStyle/>
          <a:p>
            <a:pPr marL="290513" indent="-290513">
              <a:buFont typeface="Arial" panose="020B0604020202020204" pitchFamily="34" charset="0"/>
              <a:buChar char="•"/>
            </a:pPr>
            <a:r>
              <a:rPr lang="en-US" sz="2800" dirty="0"/>
              <a:t>The DDL needs to be charged on a routine basis to prevent storage and handling errors.</a:t>
            </a:r>
          </a:p>
          <a:p>
            <a:pPr>
              <a:buFont typeface="Arial" panose="020B0604020202020204" pitchFamily="34" charset="0"/>
              <a:buChar char="•"/>
            </a:pPr>
            <a:endParaRPr lang="en-US" sz="2800" dirty="0"/>
          </a:p>
          <a:p>
            <a:pPr marL="346075" indent="-346075">
              <a:buFont typeface="Arial" panose="020B0604020202020204" pitchFamily="34" charset="0"/>
              <a:buChar char="•"/>
              <a:tabLst>
                <a:tab pos="111125" algn="l"/>
              </a:tabLst>
            </a:pPr>
            <a:r>
              <a:rPr lang="en-US" sz="2800" dirty="0"/>
              <a:t>It is recommended that the DDL is charged at least once a month for 24 hours to ensure adequate battery power. </a:t>
            </a:r>
          </a:p>
          <a:p>
            <a:pPr>
              <a:buFont typeface="Arial" panose="020B0604020202020204" pitchFamily="34" charset="0"/>
              <a:buChar char="•"/>
            </a:pPr>
            <a:endParaRPr lang="en-US" sz="2800" dirty="0"/>
          </a:p>
          <a:p>
            <a:pPr marL="234950" indent="-234950">
              <a:buFont typeface="Arial" panose="020B0604020202020204" pitchFamily="34" charset="0"/>
              <a:buChar char="•"/>
            </a:pPr>
            <a:r>
              <a:rPr lang="en-US" sz="2800" b="1" i="1" u="sng" dirty="0"/>
              <a:t> If the DDL battery dies, no temperature data will be recorded.</a:t>
            </a:r>
          </a:p>
          <a:p>
            <a:pPr algn="l">
              <a:buFont typeface="Arial" panose="020B0604020202020204" pitchFamily="34" charset="0"/>
              <a:buChar cha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4606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Charging the DDL</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690688"/>
            <a:ext cx="11351490" cy="4924425"/>
          </a:xfrm>
          <a:prstGeom prst="rect">
            <a:avLst/>
          </a:prstGeom>
          <a:noFill/>
        </p:spPr>
        <p:txBody>
          <a:bodyPr wrap="square">
            <a:spAutoFit/>
          </a:bodyPr>
          <a:lstStyle/>
          <a:p>
            <a:pPr marL="0" marR="0">
              <a:spcBef>
                <a:spcPts val="0"/>
              </a:spcBef>
              <a:spcAft>
                <a:spcPts val="0"/>
              </a:spcAft>
            </a:pPr>
            <a:r>
              <a:rPr lang="en-US" sz="2600" dirty="0">
                <a:effectLst/>
                <a:ea typeface="Calibri" panose="020F0502020204030204" pitchFamily="34" charset="0"/>
              </a:rPr>
              <a:t>The WIFI Data logger is charged with a micro-USB cable (provided by ODH) and wall outlet adapter (not provided by ODH). </a:t>
            </a:r>
          </a:p>
          <a:p>
            <a:pPr marL="0" marR="0">
              <a:spcBef>
                <a:spcPts val="0"/>
              </a:spcBef>
              <a:spcAft>
                <a:spcPts val="0"/>
              </a:spcAft>
            </a:pPr>
            <a:endParaRPr lang="en-US" sz="2600" dirty="0">
              <a:effectLst/>
              <a:ea typeface="Calibri" panose="020F0502020204030204" pitchFamily="34" charset="0"/>
            </a:endParaRPr>
          </a:p>
          <a:p>
            <a:pPr marL="0" marR="0">
              <a:spcBef>
                <a:spcPts val="0"/>
              </a:spcBef>
              <a:spcAft>
                <a:spcPts val="0"/>
              </a:spcAft>
            </a:pPr>
            <a:r>
              <a:rPr lang="en-US" sz="2600" dirty="0">
                <a:effectLst/>
                <a:ea typeface="Calibri" panose="020F0502020204030204" pitchFamily="34" charset="0"/>
              </a:rPr>
              <a:t>There are several options for charging the data logger, however one of the following methods is recommended: </a:t>
            </a:r>
          </a:p>
          <a:p>
            <a:pPr marL="692150" marR="0" lvl="0" indent="-401638">
              <a:spcBef>
                <a:spcPts val="0"/>
              </a:spcBef>
              <a:spcAft>
                <a:spcPts val="0"/>
              </a:spcAft>
              <a:buFont typeface="+mj-lt"/>
              <a:buAutoNum type="arabicPeriod"/>
            </a:pPr>
            <a:r>
              <a:rPr lang="en-US" sz="2600" dirty="0">
                <a:effectLst/>
                <a:ea typeface="Times New Roman" panose="02020603050405020304" pitchFamily="18" charset="0"/>
              </a:rPr>
              <a:t>The WIFI Data logger is charged via micro-USB and outlet adapter overnight one weekend per month.</a:t>
            </a:r>
            <a:endParaRPr lang="en-US" sz="2600" dirty="0">
              <a:effectLst/>
              <a:ea typeface="Calibri" panose="020F0502020204030204" pitchFamily="34" charset="0"/>
            </a:endParaRPr>
          </a:p>
          <a:p>
            <a:pPr marL="692150" marR="0" lvl="0" indent="-401638">
              <a:spcBef>
                <a:spcPts val="0"/>
              </a:spcBef>
              <a:spcAft>
                <a:spcPts val="0"/>
              </a:spcAft>
              <a:buFont typeface="+mj-lt"/>
              <a:buAutoNum type="arabicPeriod"/>
            </a:pPr>
            <a:r>
              <a:rPr lang="en-US" sz="2600" dirty="0">
                <a:effectLst/>
                <a:ea typeface="Times New Roman" panose="02020603050405020304" pitchFamily="18" charset="0"/>
              </a:rPr>
              <a:t>The WIFI data logger is permanently left in charging status via micro-USB and outlet adapter. </a:t>
            </a:r>
          </a:p>
          <a:p>
            <a:pPr marR="0" lvl="0">
              <a:spcBef>
                <a:spcPts val="0"/>
              </a:spcBef>
              <a:spcAft>
                <a:spcPts val="0"/>
              </a:spcAft>
            </a:pPr>
            <a:endParaRPr lang="en-US" sz="2600" dirty="0">
              <a:ea typeface="Times New Roman" panose="02020603050405020304" pitchFamily="18" charset="0"/>
            </a:endParaRPr>
          </a:p>
          <a:p>
            <a:pPr marR="0" lvl="0">
              <a:spcBef>
                <a:spcPts val="0"/>
              </a:spcBef>
              <a:spcAft>
                <a:spcPts val="0"/>
              </a:spcAft>
            </a:pPr>
            <a:r>
              <a:rPr lang="en-US" sz="2600" dirty="0">
                <a:ea typeface="Times New Roman" panose="02020603050405020304" pitchFamily="18" charset="0"/>
              </a:rPr>
              <a:t>O</a:t>
            </a:r>
            <a:r>
              <a:rPr lang="en-US" sz="2600" dirty="0">
                <a:effectLst/>
                <a:ea typeface="Times New Roman" panose="02020603050405020304" pitchFamily="18" charset="0"/>
              </a:rPr>
              <a:t>ption two (2) may not be possible for all offices due to wall outlet configuration.</a:t>
            </a:r>
            <a:endParaRPr lang="en-US" sz="2600" dirty="0">
              <a:effectLst/>
              <a:ea typeface="Calibri" panose="020F0502020204030204" pitchFamily="34" charset="0"/>
            </a:endParaRPr>
          </a:p>
          <a:p>
            <a:pPr algn="l">
              <a:buClr>
                <a:schemeClr val="accent2"/>
              </a:buClr>
              <a:buFont typeface="Arial" panose="020B0604020202020204" pitchFamily="34" charset="0"/>
              <a:buChar cha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0949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Downloading WIFI DDL Software</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690688"/>
            <a:ext cx="10496549" cy="1384995"/>
          </a:xfrm>
          <a:prstGeom prst="rect">
            <a:avLst/>
          </a:prstGeom>
          <a:noFill/>
        </p:spPr>
        <p:txBody>
          <a:bodyPr wrap="square">
            <a:spAutoFit/>
          </a:bodyPr>
          <a:lstStyle/>
          <a:p>
            <a:pPr marL="514350" indent="-514350" algn="l">
              <a:buAutoNum type="arabicPeriod"/>
            </a:pPr>
            <a:r>
              <a:rPr lang="en-US" sz="2800" dirty="0"/>
              <a:t>Log in to SupplylinkCloud.com. </a:t>
            </a:r>
          </a:p>
          <a:p>
            <a:pPr marL="514350" indent="-514350" algn="l">
              <a:buAutoNum type="arabicPeriod"/>
            </a:pPr>
            <a:r>
              <a:rPr lang="en-US" sz="2800" dirty="0"/>
              <a:t>Navigate to the Support Tab.</a:t>
            </a:r>
          </a:p>
          <a:p>
            <a:pPr algn="l">
              <a:buClr>
                <a:schemeClr val="accent2"/>
              </a:buCl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screenshot of a Supply Link Cloud website Home page.">
            <a:extLst>
              <a:ext uri="{FF2B5EF4-FFF2-40B4-BE49-F238E27FC236}">
                <a16:creationId xmlns:a16="http://schemas.microsoft.com/office/drawing/2014/main" id="{67E79A0A-32B6-081B-F066-E89EF0298A8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5923" y="2625587"/>
            <a:ext cx="7550149" cy="3946086"/>
          </a:xfrm>
          <a:prstGeom prst="rect">
            <a:avLst/>
          </a:prstGeom>
        </p:spPr>
      </p:pic>
      <p:sp>
        <p:nvSpPr>
          <p:cNvPr id="5" name="Oval 4">
            <a:extLst>
              <a:ext uri="{FF2B5EF4-FFF2-40B4-BE49-F238E27FC236}">
                <a16:creationId xmlns:a16="http://schemas.microsoft.com/office/drawing/2014/main" id="{BAD637F2-788F-807C-42CD-28B102FD68C0}"/>
              </a:ext>
            </a:extLst>
          </p:cNvPr>
          <p:cNvSpPr/>
          <p:nvPr/>
        </p:nvSpPr>
        <p:spPr>
          <a:xfrm>
            <a:off x="8054109" y="2625588"/>
            <a:ext cx="886691" cy="560958"/>
          </a:xfrm>
          <a:prstGeom prst="ellipse">
            <a:avLst/>
          </a:prstGeom>
          <a:noFill/>
          <a:ln w="38100">
            <a:solidFill>
              <a:srgbClr val="C126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8060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Downloading WIFI DDL Software</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690688"/>
            <a:ext cx="10496549" cy="1815882"/>
          </a:xfrm>
          <a:prstGeom prst="rect">
            <a:avLst/>
          </a:prstGeom>
          <a:noFill/>
        </p:spPr>
        <p:txBody>
          <a:bodyPr wrap="square">
            <a:spAutoFit/>
          </a:bodyPr>
          <a:lstStyle/>
          <a:p>
            <a:pPr marL="514350" indent="-514350" algn="l">
              <a:buFont typeface="+mj-lt"/>
              <a:buAutoNum type="arabicPeriod" startAt="3"/>
            </a:pPr>
            <a:r>
              <a:rPr lang="en-US" sz="2800" dirty="0"/>
              <a:t>Click “Downloads” on the left menu bar.</a:t>
            </a:r>
          </a:p>
          <a:p>
            <a:pPr marL="514350" indent="-514350" algn="l">
              <a:buFont typeface="+mj-lt"/>
              <a:buAutoNum type="arabicPeriod" startAt="3"/>
            </a:pPr>
            <a:r>
              <a:rPr lang="en-US" sz="2800" dirty="0"/>
              <a:t>Click “ WIFI PC Software” to download the software necessary to re connect DDL to online cloud.</a:t>
            </a:r>
          </a:p>
          <a:p>
            <a:pPr algn="l">
              <a:buClr>
                <a:schemeClr val="accent2"/>
              </a:buCl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screenshot of a computer&#10;&#10;Description automatically generated">
            <a:extLst>
              <a:ext uri="{FF2B5EF4-FFF2-40B4-BE49-F238E27FC236}">
                <a16:creationId xmlns:a16="http://schemas.microsoft.com/office/drawing/2014/main" id="{7469B2A2-A749-7966-5A51-1EA88CE1581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3297381"/>
            <a:ext cx="8352016" cy="2826327"/>
          </a:xfrm>
          <a:prstGeom prst="rect">
            <a:avLst/>
          </a:prstGeom>
        </p:spPr>
      </p:pic>
      <p:sp>
        <p:nvSpPr>
          <p:cNvPr id="7" name="Rectangle 6">
            <a:extLst>
              <a:ext uri="{FF2B5EF4-FFF2-40B4-BE49-F238E27FC236}">
                <a16:creationId xmlns:a16="http://schemas.microsoft.com/office/drawing/2014/main" id="{74B257A6-C0D2-C539-388E-586C0727832A}"/>
              </a:ext>
            </a:extLst>
          </p:cNvPr>
          <p:cNvSpPr/>
          <p:nvPr/>
        </p:nvSpPr>
        <p:spPr>
          <a:xfrm>
            <a:off x="838199" y="4999593"/>
            <a:ext cx="1365538" cy="227339"/>
          </a:xfrm>
          <a:prstGeom prst="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1C7176F-1646-5D6F-9F71-E3217C259F04}"/>
              </a:ext>
            </a:extLst>
          </p:cNvPr>
          <p:cNvSpPr/>
          <p:nvPr/>
        </p:nvSpPr>
        <p:spPr>
          <a:xfrm>
            <a:off x="2696977" y="4043567"/>
            <a:ext cx="2253714" cy="343706"/>
          </a:xfrm>
          <a:prstGeom prst="rect">
            <a:avLst/>
          </a:prstGeom>
          <a:noFill/>
          <a:ln w="1905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58915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690688"/>
            <a:ext cx="10496549" cy="2677656"/>
          </a:xfrm>
          <a:prstGeom prst="rect">
            <a:avLst/>
          </a:prstGeom>
          <a:noFill/>
        </p:spPr>
        <p:txBody>
          <a:bodyPr wrap="square">
            <a:spAutoFit/>
          </a:bodyPr>
          <a:lstStyle/>
          <a:p>
            <a:pPr marL="457200" indent="-457200" algn="l">
              <a:buFont typeface="Arial" panose="020B0604020202020204" pitchFamily="34" charset="0"/>
              <a:buChar char="•"/>
            </a:pPr>
            <a:r>
              <a:rPr lang="en-US" sz="2800" dirty="0"/>
              <a:t>If the WIFI DDL becomes disconnected from WIFI, it will need to be re-connected to your organization’s WIFI to transmit data online.</a:t>
            </a:r>
          </a:p>
          <a:p>
            <a:pPr marL="457200" indent="-457200" algn="l">
              <a:buFont typeface="Arial" panose="020B0604020202020204" pitchFamily="34" charset="0"/>
              <a:buChar char="•"/>
            </a:pPr>
            <a:endParaRPr lang="en-US" sz="2800" dirty="0"/>
          </a:p>
          <a:p>
            <a:pPr marL="457200" indent="-457200" algn="l">
              <a:buFont typeface="Arial" panose="020B0604020202020204" pitchFamily="34" charset="0"/>
              <a:buChar char="•"/>
            </a:pPr>
            <a:r>
              <a:rPr lang="en-US" sz="2800" dirty="0"/>
              <a:t>The DDL should be reconnected as soon as possible to retain historical temperature data.</a:t>
            </a:r>
          </a:p>
          <a:p>
            <a:pPr algn="l">
              <a:buClr>
                <a:schemeClr val="accent2"/>
              </a:buClr>
              <a:buFont typeface="Arial" panose="020B0604020202020204" pitchFamily="34" charset="0"/>
              <a:buChar cha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6857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690688"/>
            <a:ext cx="10825017" cy="2246769"/>
          </a:xfrm>
          <a:prstGeom prst="rect">
            <a:avLst/>
          </a:prstGeom>
          <a:noFill/>
        </p:spPr>
        <p:txBody>
          <a:bodyPr wrap="square">
            <a:spAutoFit/>
          </a:bodyPr>
          <a:lstStyle/>
          <a:p>
            <a:pPr marL="514350" indent="-514350" algn="l">
              <a:buAutoNum type="arabicPeriod"/>
            </a:pPr>
            <a:r>
              <a:rPr lang="en-US" sz="2800" dirty="0"/>
              <a:t>Double-click the WiFi Sensor Software ™ icon on your laptop.  Click the green ‘Sign-in’ button (next to ‘Have a cloud account?’)</a:t>
            </a:r>
          </a:p>
          <a:p>
            <a:pPr marL="514350" indent="-514350">
              <a:buFontTx/>
              <a:buAutoNum type="arabicPeriod"/>
            </a:pPr>
            <a:r>
              <a:rPr lang="en-US" sz="2800" dirty="0"/>
              <a:t>Log in with SupplyLinkCloud.com account credentials.</a:t>
            </a:r>
          </a:p>
          <a:p>
            <a:pPr algn="l"/>
            <a:endParaRPr lang="en-US" sz="2800" dirty="0"/>
          </a:p>
          <a:p>
            <a:pPr algn="l">
              <a:buClr>
                <a:schemeClr val="accent2"/>
              </a:buCl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screenshot of a car&#10;&#10;Description automatically generated with medium confidence">
            <a:extLst>
              <a:ext uri="{FF2B5EF4-FFF2-40B4-BE49-F238E27FC236}">
                <a16:creationId xmlns:a16="http://schemas.microsoft.com/office/drawing/2014/main" id="{150861D7-42A1-B54B-EFE6-A1FD2C704D1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15128" y="3364327"/>
            <a:ext cx="6003637" cy="3165329"/>
          </a:xfrm>
          <a:prstGeom prst="rect">
            <a:avLst/>
          </a:prstGeom>
        </p:spPr>
      </p:pic>
      <p:sp>
        <p:nvSpPr>
          <p:cNvPr id="9" name="Oval 8">
            <a:extLst>
              <a:ext uri="{FF2B5EF4-FFF2-40B4-BE49-F238E27FC236}">
                <a16:creationId xmlns:a16="http://schemas.microsoft.com/office/drawing/2014/main" id="{9807BD77-3D8E-13D2-05D6-324A9BE149B1}"/>
              </a:ext>
            </a:extLst>
          </p:cNvPr>
          <p:cNvSpPr/>
          <p:nvPr/>
        </p:nvSpPr>
        <p:spPr>
          <a:xfrm>
            <a:off x="2115128" y="3500851"/>
            <a:ext cx="2715491" cy="359785"/>
          </a:xfrm>
          <a:prstGeom prst="ellipse">
            <a:avLst/>
          </a:prstGeom>
          <a:noFill/>
          <a:ln w="38100">
            <a:solidFill>
              <a:srgbClr val="C126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13515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875DE-D01C-F4DC-C868-FCAA7EB55C58}"/>
              </a:ext>
            </a:extLst>
          </p:cNvPr>
          <p:cNvSpPr>
            <a:spLocks noGrp="1"/>
          </p:cNvSpPr>
          <p:nvPr>
            <p:ph type="title"/>
          </p:nvPr>
        </p:nvSpPr>
        <p:spPr>
          <a:xfrm>
            <a:off x="823585" y="141257"/>
            <a:ext cx="10515600" cy="1325563"/>
          </a:xfrm>
          <a:noFill/>
        </p:spPr>
        <p:txBody>
          <a:bodyPr/>
          <a:lstStyle/>
          <a:p>
            <a:r>
              <a:rPr lang="en-US" b="1" dirty="0"/>
              <a:t>Getting To Know The DDL Screen</a:t>
            </a:r>
          </a:p>
        </p:txBody>
      </p:sp>
      <p:sp>
        <p:nvSpPr>
          <p:cNvPr id="5" name="Rectangle 4">
            <a:extLst>
              <a:ext uri="{FF2B5EF4-FFF2-40B4-BE49-F238E27FC236}">
                <a16:creationId xmlns:a16="http://schemas.microsoft.com/office/drawing/2014/main" id="{C289ACF9-2EBE-9ADB-2001-C0F9FE86CEE6}"/>
              </a:ext>
            </a:extLst>
          </p:cNvPr>
          <p:cNvSpPr/>
          <p:nvPr/>
        </p:nvSpPr>
        <p:spPr>
          <a:xfrm>
            <a:off x="168910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Ohio Department of Health logo.">
            <a:extLst>
              <a:ext uri="{FF2B5EF4-FFF2-40B4-BE49-F238E27FC236}">
                <a16:creationId xmlns:a16="http://schemas.microsoft.com/office/drawing/2014/main" id="{8E62FDCE-86C4-F855-B28D-89A8AF9D7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3550" y="5784680"/>
            <a:ext cx="2595003" cy="717512"/>
          </a:xfrm>
          <a:prstGeom prst="rect">
            <a:avLst/>
          </a:prstGeom>
        </p:spPr>
      </p:pic>
      <p:pic>
        <p:nvPicPr>
          <p:cNvPr id="8" name="Content Placeholder 2" descr="A picture containing person, hand, black&#10;&#10;Description automatically generated">
            <a:extLst>
              <a:ext uri="{FF2B5EF4-FFF2-40B4-BE49-F238E27FC236}">
                <a16:creationId xmlns:a16="http://schemas.microsoft.com/office/drawing/2014/main" id="{012181C9-03D8-99C0-821A-BF8FB6016B65}"/>
              </a:ext>
            </a:extLst>
          </p:cNvPr>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brightnessContrast bright="35000"/>
                    </a14:imgEffect>
                  </a14:imgLayer>
                </a14:imgProps>
              </a:ext>
              <a:ext uri="{28A0092B-C50C-407E-A947-70E740481C1C}">
                <a14:useLocalDpi xmlns:a14="http://schemas.microsoft.com/office/drawing/2010/main" val="0"/>
              </a:ext>
            </a:extLst>
          </a:blip>
          <a:stretch/>
        </p:blipFill>
        <p:spPr>
          <a:xfrm>
            <a:off x="2944114" y="1312255"/>
            <a:ext cx="5449487" cy="4415571"/>
          </a:xfrm>
        </p:spPr>
      </p:pic>
      <p:sp>
        <p:nvSpPr>
          <p:cNvPr id="9" name="TextBox 8">
            <a:extLst>
              <a:ext uri="{FF2B5EF4-FFF2-40B4-BE49-F238E27FC236}">
                <a16:creationId xmlns:a16="http://schemas.microsoft.com/office/drawing/2014/main" id="{03AACDD6-C071-05FF-B16A-1EE622CE468D}"/>
              </a:ext>
            </a:extLst>
          </p:cNvPr>
          <p:cNvSpPr txBox="1"/>
          <p:nvPr/>
        </p:nvSpPr>
        <p:spPr>
          <a:xfrm>
            <a:off x="678165" y="3265859"/>
            <a:ext cx="1780594" cy="646331"/>
          </a:xfrm>
          <a:prstGeom prst="rect">
            <a:avLst/>
          </a:prstGeom>
          <a:noFill/>
        </p:spPr>
        <p:txBody>
          <a:bodyPr wrap="square" rtlCol="0">
            <a:spAutoFit/>
          </a:bodyPr>
          <a:lstStyle/>
          <a:p>
            <a:pPr algn="ctr"/>
            <a:r>
              <a:rPr lang="en-US" b="1" dirty="0">
                <a:ea typeface="Source Sans Pro" panose="020B0503030403020204" pitchFamily="34" charset="0"/>
              </a:rPr>
              <a:t>Current Temperature</a:t>
            </a:r>
          </a:p>
        </p:txBody>
      </p:sp>
      <p:sp>
        <p:nvSpPr>
          <p:cNvPr id="10" name="TextBox 9">
            <a:extLst>
              <a:ext uri="{FF2B5EF4-FFF2-40B4-BE49-F238E27FC236}">
                <a16:creationId xmlns:a16="http://schemas.microsoft.com/office/drawing/2014/main" id="{67FA198E-EA79-5FB2-6308-4DB8194F9964}"/>
              </a:ext>
            </a:extLst>
          </p:cNvPr>
          <p:cNvSpPr txBox="1"/>
          <p:nvPr/>
        </p:nvSpPr>
        <p:spPr>
          <a:xfrm>
            <a:off x="8650850" y="2619528"/>
            <a:ext cx="1426924" cy="646331"/>
          </a:xfrm>
          <a:prstGeom prst="rect">
            <a:avLst/>
          </a:prstGeom>
          <a:noFill/>
        </p:spPr>
        <p:txBody>
          <a:bodyPr wrap="square" rtlCol="0">
            <a:spAutoFit/>
          </a:bodyPr>
          <a:lstStyle/>
          <a:p>
            <a:pPr algn="ctr"/>
            <a:r>
              <a:rPr lang="en-US" b="1" dirty="0">
                <a:ea typeface="Source Sans Pro" panose="020B0503030403020204" pitchFamily="34" charset="0"/>
              </a:rPr>
              <a:t>Battery Indicator</a:t>
            </a:r>
          </a:p>
        </p:txBody>
      </p:sp>
      <p:sp>
        <p:nvSpPr>
          <p:cNvPr id="11" name="TextBox 10">
            <a:extLst>
              <a:ext uri="{FF2B5EF4-FFF2-40B4-BE49-F238E27FC236}">
                <a16:creationId xmlns:a16="http://schemas.microsoft.com/office/drawing/2014/main" id="{C1DA9D73-DF82-BDC1-6FD2-73C235CC53A5}"/>
              </a:ext>
            </a:extLst>
          </p:cNvPr>
          <p:cNvSpPr txBox="1"/>
          <p:nvPr/>
        </p:nvSpPr>
        <p:spPr>
          <a:xfrm>
            <a:off x="192809" y="1368327"/>
            <a:ext cx="1780594" cy="646331"/>
          </a:xfrm>
          <a:prstGeom prst="rect">
            <a:avLst/>
          </a:prstGeom>
          <a:noFill/>
        </p:spPr>
        <p:txBody>
          <a:bodyPr wrap="square" rtlCol="0">
            <a:spAutoFit/>
          </a:bodyPr>
          <a:lstStyle/>
          <a:p>
            <a:pPr algn="ctr"/>
            <a:r>
              <a:rPr lang="en-US" b="1" dirty="0">
                <a:ea typeface="Source Sans Pro" panose="020B0503030403020204" pitchFamily="34" charset="0"/>
              </a:rPr>
              <a:t>Transmission signal</a:t>
            </a:r>
          </a:p>
        </p:txBody>
      </p:sp>
      <p:sp>
        <p:nvSpPr>
          <p:cNvPr id="12" name="TextBox 11">
            <a:extLst>
              <a:ext uri="{FF2B5EF4-FFF2-40B4-BE49-F238E27FC236}">
                <a16:creationId xmlns:a16="http://schemas.microsoft.com/office/drawing/2014/main" id="{2A4B0CDD-3CC3-8DD1-70AB-B8F0047F0256}"/>
              </a:ext>
            </a:extLst>
          </p:cNvPr>
          <p:cNvSpPr txBox="1"/>
          <p:nvPr/>
        </p:nvSpPr>
        <p:spPr>
          <a:xfrm>
            <a:off x="8521055" y="4202104"/>
            <a:ext cx="1453661" cy="646331"/>
          </a:xfrm>
          <a:prstGeom prst="rect">
            <a:avLst/>
          </a:prstGeom>
          <a:noFill/>
        </p:spPr>
        <p:txBody>
          <a:bodyPr wrap="square" rtlCol="0">
            <a:spAutoFit/>
          </a:bodyPr>
          <a:lstStyle/>
          <a:p>
            <a:pPr algn="ctr"/>
            <a:r>
              <a:rPr lang="en-US" b="1" dirty="0">
                <a:ea typeface="Source Sans Pro" panose="020B0503030403020204" pitchFamily="34" charset="0"/>
              </a:rPr>
              <a:t>Function Button</a:t>
            </a:r>
          </a:p>
        </p:txBody>
      </p:sp>
      <p:sp>
        <p:nvSpPr>
          <p:cNvPr id="13" name="TextBox 12">
            <a:extLst>
              <a:ext uri="{FF2B5EF4-FFF2-40B4-BE49-F238E27FC236}">
                <a16:creationId xmlns:a16="http://schemas.microsoft.com/office/drawing/2014/main" id="{05AAC1B4-1BE2-1E96-4F52-3C05664890B0}"/>
              </a:ext>
            </a:extLst>
          </p:cNvPr>
          <p:cNvSpPr txBox="1"/>
          <p:nvPr/>
        </p:nvSpPr>
        <p:spPr>
          <a:xfrm>
            <a:off x="5048369" y="6046496"/>
            <a:ext cx="1752600" cy="369332"/>
          </a:xfrm>
          <a:prstGeom prst="rect">
            <a:avLst/>
          </a:prstGeom>
          <a:noFill/>
        </p:spPr>
        <p:txBody>
          <a:bodyPr wrap="square" rtlCol="0">
            <a:spAutoFit/>
          </a:bodyPr>
          <a:lstStyle/>
          <a:p>
            <a:pPr algn="ctr"/>
            <a:r>
              <a:rPr lang="en-US" b="1" dirty="0">
                <a:ea typeface="Source Sans Pro" panose="020B0503030403020204" pitchFamily="34" charset="0"/>
              </a:rPr>
              <a:t>Charging port</a:t>
            </a:r>
          </a:p>
        </p:txBody>
      </p:sp>
      <p:cxnSp>
        <p:nvCxnSpPr>
          <p:cNvPr id="14" name="Straight Arrow Connector 13">
            <a:extLst>
              <a:ext uri="{FF2B5EF4-FFF2-40B4-BE49-F238E27FC236}">
                <a16:creationId xmlns:a16="http://schemas.microsoft.com/office/drawing/2014/main" id="{3349EB20-6981-B676-CC2E-B87A1A700070}"/>
              </a:ext>
            </a:extLst>
          </p:cNvPr>
          <p:cNvCxnSpPr>
            <a:cxnSpLocks/>
            <a:stCxn id="11" idx="3"/>
          </p:cNvCxnSpPr>
          <p:nvPr/>
        </p:nvCxnSpPr>
        <p:spPr>
          <a:xfrm>
            <a:off x="1973403" y="1691493"/>
            <a:ext cx="2291236" cy="744683"/>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Straight Arrow Connector 14">
            <a:extLst>
              <a:ext uri="{FF2B5EF4-FFF2-40B4-BE49-F238E27FC236}">
                <a16:creationId xmlns:a16="http://schemas.microsoft.com/office/drawing/2014/main" id="{F89BB918-E2F4-086A-C924-5EC83FA9D597}"/>
              </a:ext>
            </a:extLst>
          </p:cNvPr>
          <p:cNvCxnSpPr>
            <a:cxnSpLocks/>
          </p:cNvCxnSpPr>
          <p:nvPr/>
        </p:nvCxnSpPr>
        <p:spPr>
          <a:xfrm flipH="1" flipV="1">
            <a:off x="6478485" y="2771940"/>
            <a:ext cx="2396182" cy="196222"/>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0B9F81BD-043F-6731-D14B-A3729B98FAC9}"/>
              </a:ext>
            </a:extLst>
          </p:cNvPr>
          <p:cNvCxnSpPr>
            <a:cxnSpLocks/>
          </p:cNvCxnSpPr>
          <p:nvPr/>
        </p:nvCxnSpPr>
        <p:spPr>
          <a:xfrm flipH="1">
            <a:off x="6081385" y="4525269"/>
            <a:ext cx="2671056" cy="227557"/>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7" name="Straight Arrow Connector 16">
            <a:extLst>
              <a:ext uri="{FF2B5EF4-FFF2-40B4-BE49-F238E27FC236}">
                <a16:creationId xmlns:a16="http://schemas.microsoft.com/office/drawing/2014/main" id="{3FB45B15-D4CE-F3E4-7839-5828C2D4D71C}"/>
              </a:ext>
            </a:extLst>
          </p:cNvPr>
          <p:cNvCxnSpPr>
            <a:cxnSpLocks/>
            <a:stCxn id="13" idx="0"/>
          </p:cNvCxnSpPr>
          <p:nvPr/>
        </p:nvCxnSpPr>
        <p:spPr>
          <a:xfrm flipH="1" flipV="1">
            <a:off x="5800436" y="5163127"/>
            <a:ext cx="124233" cy="883369"/>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cxnSp>
        <p:nvCxnSpPr>
          <p:cNvPr id="18" name="Straight Arrow Connector 17">
            <a:extLst>
              <a:ext uri="{FF2B5EF4-FFF2-40B4-BE49-F238E27FC236}">
                <a16:creationId xmlns:a16="http://schemas.microsoft.com/office/drawing/2014/main" id="{6894C989-0EB3-E96A-500D-465FBBC5C7BF}"/>
              </a:ext>
            </a:extLst>
          </p:cNvPr>
          <p:cNvCxnSpPr>
            <a:cxnSpLocks/>
          </p:cNvCxnSpPr>
          <p:nvPr/>
        </p:nvCxnSpPr>
        <p:spPr>
          <a:xfrm flipH="1">
            <a:off x="6771683" y="1582592"/>
            <a:ext cx="2476202" cy="391707"/>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6856AF50-6B8A-EB20-C7AD-D9FE31363B46}"/>
              </a:ext>
            </a:extLst>
          </p:cNvPr>
          <p:cNvSpPr txBox="1"/>
          <p:nvPr/>
        </p:nvSpPr>
        <p:spPr>
          <a:xfrm>
            <a:off x="9166445" y="1204667"/>
            <a:ext cx="1453661" cy="646331"/>
          </a:xfrm>
          <a:prstGeom prst="rect">
            <a:avLst/>
          </a:prstGeom>
          <a:noFill/>
        </p:spPr>
        <p:txBody>
          <a:bodyPr wrap="square" rtlCol="0">
            <a:spAutoFit/>
          </a:bodyPr>
          <a:lstStyle/>
          <a:p>
            <a:pPr algn="ctr"/>
            <a:r>
              <a:rPr lang="en-US" b="1" dirty="0">
                <a:ea typeface="Source Sans Pro" panose="020B0503030403020204" pitchFamily="34" charset="0"/>
              </a:rPr>
              <a:t>Red LED light</a:t>
            </a:r>
          </a:p>
        </p:txBody>
      </p:sp>
      <p:cxnSp>
        <p:nvCxnSpPr>
          <p:cNvPr id="29" name="Straight Arrow Connector 28">
            <a:extLst>
              <a:ext uri="{FF2B5EF4-FFF2-40B4-BE49-F238E27FC236}">
                <a16:creationId xmlns:a16="http://schemas.microsoft.com/office/drawing/2014/main" id="{582D98BD-C478-8E22-9A51-B1B28449B17E}"/>
              </a:ext>
            </a:extLst>
          </p:cNvPr>
          <p:cNvCxnSpPr>
            <a:cxnSpLocks/>
          </p:cNvCxnSpPr>
          <p:nvPr/>
        </p:nvCxnSpPr>
        <p:spPr>
          <a:xfrm flipV="1">
            <a:off x="2406650" y="3340503"/>
            <a:ext cx="2868728" cy="179537"/>
          </a:xfrm>
          <a:prstGeom prst="straightConnector1">
            <a:avLst/>
          </a:prstGeom>
          <a:ln w="53975">
            <a:solidFill>
              <a:srgbClr val="C0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99700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4982" y="1570471"/>
            <a:ext cx="10982036" cy="2677656"/>
          </a:xfrm>
          <a:prstGeom prst="rect">
            <a:avLst/>
          </a:prstGeom>
          <a:noFill/>
        </p:spPr>
        <p:txBody>
          <a:bodyPr wrap="square">
            <a:spAutoFit/>
          </a:bodyPr>
          <a:lstStyle/>
          <a:p>
            <a:pPr marL="568325" indent="-568325" algn="l">
              <a:buFont typeface="+mj-lt"/>
              <a:buAutoNum type="arabicPeriod" startAt="3"/>
            </a:pPr>
            <a:r>
              <a:rPr lang="en-US" sz="2800" dirty="0"/>
              <a:t>Click the “Set-up Device” button.</a:t>
            </a:r>
          </a:p>
          <a:p>
            <a:pPr marL="568325" indent="-568325" algn="l">
              <a:buFont typeface="+mj-lt"/>
              <a:buAutoNum type="arabicPeriod" startAt="3"/>
            </a:pPr>
            <a:r>
              <a:rPr lang="en-US" sz="2800" dirty="0"/>
              <a:t>Click on “On the Cloud” (cloud icon).</a:t>
            </a:r>
          </a:p>
          <a:p>
            <a:pPr marL="568325" indent="-568325" algn="l">
              <a:buFont typeface="+mj-lt"/>
              <a:buAutoNum type="arabicPeriod" startAt="3"/>
            </a:pPr>
            <a:r>
              <a:rPr lang="en-US" sz="2800" dirty="0"/>
              <a:t>Connect the WIFI DDL to the USB charging cable and connect to computer USB port.</a:t>
            </a:r>
          </a:p>
          <a:p>
            <a:pPr algn="l"/>
            <a:endParaRPr lang="en-US" sz="2800" dirty="0"/>
          </a:p>
          <a:p>
            <a:pPr algn="l">
              <a:buClr>
                <a:schemeClr val="accent2"/>
              </a:buClr>
            </a:pPr>
            <a:endParaRPr lang="en-US" sz="2800" dirty="0"/>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EE45BD41-9191-235D-DFF1-F96BD98CB17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6871" y="3338176"/>
            <a:ext cx="5556401" cy="3307380"/>
          </a:xfrm>
          <a:prstGeom prst="rect">
            <a:avLst/>
          </a:prstGeom>
        </p:spPr>
      </p:pic>
      <p:sp>
        <p:nvSpPr>
          <p:cNvPr id="9" name="Oval 8">
            <a:extLst>
              <a:ext uri="{FF2B5EF4-FFF2-40B4-BE49-F238E27FC236}">
                <a16:creationId xmlns:a16="http://schemas.microsoft.com/office/drawing/2014/main" id="{9807BD77-3D8E-13D2-05D6-324A9BE149B1}"/>
              </a:ext>
            </a:extLst>
          </p:cNvPr>
          <p:cNvSpPr/>
          <p:nvPr/>
        </p:nvSpPr>
        <p:spPr>
          <a:xfrm>
            <a:off x="4941455" y="3958891"/>
            <a:ext cx="1154545" cy="715419"/>
          </a:xfrm>
          <a:prstGeom prst="ellipse">
            <a:avLst/>
          </a:prstGeom>
          <a:noFill/>
          <a:ln w="38100">
            <a:solidFill>
              <a:srgbClr val="C126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85751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4982" y="1570471"/>
            <a:ext cx="10501167" cy="1384995"/>
          </a:xfrm>
          <a:prstGeom prst="rect">
            <a:avLst/>
          </a:prstGeom>
          <a:noFill/>
        </p:spPr>
        <p:txBody>
          <a:bodyPr wrap="square">
            <a:spAutoFit/>
          </a:bodyPr>
          <a:lstStyle/>
          <a:p>
            <a:pPr marL="568325" indent="-568325" algn="l">
              <a:buFont typeface="+mj-lt"/>
              <a:buAutoNum type="arabicPeriod" startAt="6"/>
            </a:pPr>
            <a:r>
              <a:rPr lang="en-US" sz="2800" dirty="0"/>
              <a:t>Select your organization’s wireless network to connect the WIFI data logger. </a:t>
            </a:r>
          </a:p>
          <a:p>
            <a:pPr marL="568325" indent="-568325" algn="l">
              <a:buFont typeface="+mj-lt"/>
              <a:buAutoNum type="arabicPeriod" startAt="6"/>
            </a:pPr>
            <a:r>
              <a:rPr lang="en-US" sz="2800" dirty="0"/>
              <a:t>Enter the password and click “Next”.</a:t>
            </a:r>
            <a:endParaRPr lang="en-US" sz="2800" dirty="0">
              <a:latin typeface="Source Sans 3" panose="020B0303030403020204" pitchFamily="34" charset="0"/>
            </a:endParaRPr>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A screenshot of a computer&#10;&#10;Description automatically generated with medium confidence">
            <a:extLst>
              <a:ext uri="{FF2B5EF4-FFF2-40B4-BE49-F238E27FC236}">
                <a16:creationId xmlns:a16="http://schemas.microsoft.com/office/drawing/2014/main" id="{80995508-9A4D-0240-7C51-400862DECB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5508" y="3246415"/>
            <a:ext cx="5742710" cy="3523551"/>
          </a:xfrm>
          <a:prstGeom prst="rect">
            <a:avLst/>
          </a:prstGeom>
        </p:spPr>
      </p:pic>
      <p:sp>
        <p:nvSpPr>
          <p:cNvPr id="9" name="Oval 8">
            <a:extLst>
              <a:ext uri="{FF2B5EF4-FFF2-40B4-BE49-F238E27FC236}">
                <a16:creationId xmlns:a16="http://schemas.microsoft.com/office/drawing/2014/main" id="{9807BD77-3D8E-13D2-05D6-324A9BE149B1}"/>
              </a:ext>
            </a:extLst>
          </p:cNvPr>
          <p:cNvSpPr/>
          <p:nvPr/>
        </p:nvSpPr>
        <p:spPr>
          <a:xfrm>
            <a:off x="3616902" y="5394537"/>
            <a:ext cx="2589934" cy="449301"/>
          </a:xfrm>
          <a:prstGeom prst="ellipse">
            <a:avLst/>
          </a:prstGeom>
          <a:noFill/>
          <a:ln w="38100">
            <a:solidFill>
              <a:srgbClr val="C1263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3536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4982" y="1570471"/>
            <a:ext cx="10885054" cy="2246769"/>
          </a:xfrm>
          <a:prstGeom prst="rect">
            <a:avLst/>
          </a:prstGeom>
          <a:noFill/>
        </p:spPr>
        <p:txBody>
          <a:bodyPr wrap="square">
            <a:spAutoFit/>
          </a:bodyPr>
          <a:lstStyle/>
          <a:p>
            <a:pPr marL="568325" indent="-568325" algn="l">
              <a:buFont typeface="+mj-lt"/>
              <a:buAutoNum type="arabicPeriod" startAt="8"/>
            </a:pPr>
            <a:r>
              <a:rPr lang="en-US" sz="2800" dirty="0"/>
              <a:t>Once connected to the wireless network, name the device according to the sticker on the device (VFC pin # and unit designation).</a:t>
            </a:r>
          </a:p>
          <a:p>
            <a:pPr marL="568325" indent="-568325" algn="l">
              <a:buFont typeface="+mj-lt"/>
              <a:buAutoNum type="arabicPeriod" startAt="8"/>
            </a:pPr>
            <a:r>
              <a:rPr lang="en-US" sz="2800" dirty="0"/>
              <a:t>Click “Next” to save the device to the online cloud.</a:t>
            </a:r>
          </a:p>
          <a:p>
            <a:pPr algn="l"/>
            <a:endParaRPr lang="en-US" sz="2800" dirty="0"/>
          </a:p>
          <a:p>
            <a:pPr algn="l">
              <a:buClr>
                <a:schemeClr val="accent2"/>
              </a:buClr>
            </a:pPr>
            <a:endParaRPr lang="en-US" sz="2800" dirty="0">
              <a:latin typeface="Source Sans 3" panose="020B0303030403020204" pitchFamily="34" charset="0"/>
            </a:endParaRPr>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screenshot of a computer&#10;&#10;Description automatically generated with medium confidence">
            <a:extLst>
              <a:ext uri="{FF2B5EF4-FFF2-40B4-BE49-F238E27FC236}">
                <a16:creationId xmlns:a16="http://schemas.microsoft.com/office/drawing/2014/main" id="{1EDF6A38-8E78-AB2F-7C4B-2DDEE1D5D4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8384" y="3068684"/>
            <a:ext cx="5581361" cy="3424191"/>
          </a:xfrm>
          <a:prstGeom prst="rect">
            <a:avLst/>
          </a:prstGeom>
        </p:spPr>
      </p:pic>
    </p:spTree>
    <p:extLst>
      <p:ext uri="{BB962C8B-B14F-4D97-AF65-F5344CB8AC3E}">
        <p14:creationId xmlns:p14="http://schemas.microsoft.com/office/powerpoint/2010/main" val="279790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r>
              <a:rPr lang="en-US" b="1" dirty="0"/>
              <a:t>Reconnecting the DDL to WIFI</a:t>
            </a:r>
          </a:p>
        </p:txBody>
      </p:sp>
      <p:sp>
        <p:nvSpPr>
          <p:cNvPr id="17" name="TextBox 16">
            <a:extLst>
              <a:ext uri="{FF2B5EF4-FFF2-40B4-BE49-F238E27FC236}">
                <a16:creationId xmlns:a16="http://schemas.microsoft.com/office/drawing/2014/main" id="{2D6C69FA-05FF-6627-F132-70FEF154EEA3}"/>
              </a:ext>
            </a:extLst>
          </p:cNvPr>
          <p:cNvSpPr txBox="1"/>
          <p:nvPr/>
        </p:nvSpPr>
        <p:spPr>
          <a:xfrm>
            <a:off x="529647" y="1501997"/>
            <a:ext cx="10885054" cy="2677656"/>
          </a:xfrm>
          <a:prstGeom prst="rect">
            <a:avLst/>
          </a:prstGeom>
          <a:noFill/>
        </p:spPr>
        <p:txBody>
          <a:bodyPr wrap="square">
            <a:spAutoFit/>
          </a:bodyPr>
          <a:lstStyle/>
          <a:p>
            <a:pPr marL="514350" indent="-514350" algn="l">
              <a:buFont typeface="+mj-lt"/>
              <a:buAutoNum type="arabicPeriod" startAt="10"/>
            </a:pPr>
            <a:r>
              <a:rPr lang="en-US" sz="2800" dirty="0"/>
              <a:t>The WIFI DDL will save to the cloud and display a “set-up” success message. </a:t>
            </a:r>
          </a:p>
          <a:p>
            <a:pPr marL="514350" indent="-514350" algn="l">
              <a:buFont typeface="+mj-lt"/>
              <a:buAutoNum type="arabicPeriod" startAt="10"/>
            </a:pPr>
            <a:r>
              <a:rPr lang="en-US" sz="2800" dirty="0"/>
              <a:t>Contact the VFC program at </a:t>
            </a:r>
            <a:r>
              <a:rPr lang="en-US" sz="2800" dirty="0">
                <a:hlinkClick r:id="rId2"/>
              </a:rPr>
              <a:t>VFC@odh.ohio.gov</a:t>
            </a:r>
            <a:r>
              <a:rPr lang="en-US" sz="2800" dirty="0"/>
              <a:t> or 1-800-282-0546 to inform staff that the WIFI DDL has been reconnected.</a:t>
            </a:r>
          </a:p>
          <a:p>
            <a:pPr algn="l"/>
            <a:endParaRPr lang="en-US" sz="2800" dirty="0"/>
          </a:p>
          <a:p>
            <a:pPr algn="l">
              <a:buClr>
                <a:schemeClr val="accent2"/>
              </a:buClr>
            </a:pPr>
            <a:endParaRPr lang="en-US" sz="2800" dirty="0">
              <a:latin typeface="Source Sans 3" panose="020B0303030403020204" pitchFamily="34" charset="0"/>
            </a:endParaRPr>
          </a:p>
        </p:txBody>
      </p:sp>
      <p:sp>
        <p:nvSpPr>
          <p:cNvPr id="3" name="Rectangle 2">
            <a:extLst>
              <a:ext uri="{FF2B5EF4-FFF2-40B4-BE49-F238E27FC236}">
                <a16:creationId xmlns:a16="http://schemas.microsoft.com/office/drawing/2014/main" id="{3DB78CBD-CC89-1FD1-53D6-30E458CF5134}"/>
              </a:ext>
            </a:extLst>
          </p:cNvPr>
          <p:cNvSpPr/>
          <p:nvPr/>
        </p:nvSpPr>
        <p:spPr>
          <a:xfrm>
            <a:off x="838199" y="1381347"/>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 name="Picture 3" descr="Graphical user interface&#10;&#10;Description automatically generated">
            <a:extLst>
              <a:ext uri="{FF2B5EF4-FFF2-40B4-BE49-F238E27FC236}">
                <a16:creationId xmlns:a16="http://schemas.microsoft.com/office/drawing/2014/main" id="{CC5331A7-13AF-BD4D-86F6-4E5BC7918E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7012" y="3500583"/>
            <a:ext cx="5435592" cy="3269672"/>
          </a:xfrm>
          <a:prstGeom prst="rect">
            <a:avLst/>
          </a:prstGeom>
        </p:spPr>
      </p:pic>
    </p:spTree>
    <p:extLst>
      <p:ext uri="{BB962C8B-B14F-4D97-AF65-F5344CB8AC3E}">
        <p14:creationId xmlns:p14="http://schemas.microsoft.com/office/powerpoint/2010/main" val="8162957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pPr algn="ctr"/>
            <a:r>
              <a:rPr lang="en-US" b="1" dirty="0"/>
              <a:t>FAQ</a:t>
            </a:r>
          </a:p>
        </p:txBody>
      </p:sp>
      <p:sp>
        <p:nvSpPr>
          <p:cNvPr id="17" name="TextBox 16">
            <a:extLst>
              <a:ext uri="{FF2B5EF4-FFF2-40B4-BE49-F238E27FC236}">
                <a16:creationId xmlns:a16="http://schemas.microsoft.com/office/drawing/2014/main" id="{2D6C69FA-05FF-6627-F132-70FEF154EEA3}"/>
              </a:ext>
            </a:extLst>
          </p:cNvPr>
          <p:cNvSpPr txBox="1"/>
          <p:nvPr/>
        </p:nvSpPr>
        <p:spPr>
          <a:xfrm>
            <a:off x="320962" y="1619800"/>
            <a:ext cx="11612419" cy="4585871"/>
          </a:xfrm>
          <a:prstGeom prst="rect">
            <a:avLst/>
          </a:prstGeom>
          <a:noFill/>
        </p:spPr>
        <p:txBody>
          <a:bodyPr wrap="square">
            <a:spAutoFit/>
          </a:bodyPr>
          <a:lstStyle/>
          <a:p>
            <a:pPr algn="l"/>
            <a:r>
              <a:rPr lang="en-US" sz="2400" b="1" dirty="0"/>
              <a:t>Q: What if the min or max temperature is cleared twice in one day? </a:t>
            </a:r>
          </a:p>
          <a:p>
            <a:pPr algn="l"/>
            <a:r>
              <a:rPr lang="en-US" sz="2400" dirty="0"/>
              <a:t>A: There are no negative consequences of accidently clearing the min or max twice.</a:t>
            </a:r>
          </a:p>
          <a:p>
            <a:pPr algn="l"/>
            <a:endParaRPr lang="en-US" sz="2400" dirty="0"/>
          </a:p>
          <a:p>
            <a:pPr algn="l"/>
            <a:r>
              <a:rPr lang="en-US" sz="2400" b="1" dirty="0"/>
              <a:t>Q: Why is the transmission signal (tower) blinking?</a:t>
            </a:r>
          </a:p>
          <a:p>
            <a:pPr marL="346075" indent="-346075" algn="l"/>
            <a:r>
              <a:rPr lang="en-US" sz="2400" dirty="0"/>
              <a:t>A: The transmission signal will blink when the WIFI DDL is out of range or disconnected from the network. The DDL will continue to take temperatures and upload information to the cloud once reconnected to the WIFI network. </a:t>
            </a:r>
          </a:p>
          <a:p>
            <a:pPr algn="l"/>
            <a:endParaRPr lang="en-US" sz="2400" dirty="0"/>
          </a:p>
          <a:p>
            <a:pPr algn="l"/>
            <a:r>
              <a:rPr lang="en-US" sz="2400" b="1" dirty="0"/>
              <a:t>Q: Why is the battery icon blinking?</a:t>
            </a:r>
          </a:p>
          <a:p>
            <a:pPr marL="290513" indent="-290513" algn="l"/>
            <a:r>
              <a:rPr lang="en-US" sz="2400" dirty="0"/>
              <a:t>A: The battery is critically low when the icon is blinking. Please immediately connect to a charger.</a:t>
            </a:r>
          </a:p>
          <a:p>
            <a:pPr marL="457200" indent="-457200" algn="l">
              <a:buClr>
                <a:schemeClr val="accent2"/>
              </a:buClr>
              <a:buFont typeface="Arial" panose="020B0604020202020204" pitchFamily="34" charset="0"/>
              <a:buChar char="•"/>
            </a:pPr>
            <a:endParaRPr lang="en-US" sz="2800" dirty="0"/>
          </a:p>
        </p:txBody>
      </p:sp>
    </p:spTree>
    <p:extLst>
      <p:ext uri="{BB962C8B-B14F-4D97-AF65-F5344CB8AC3E}">
        <p14:creationId xmlns:p14="http://schemas.microsoft.com/office/powerpoint/2010/main" val="24293334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468744" y="294237"/>
            <a:ext cx="11122891" cy="1325563"/>
          </a:xfrm>
        </p:spPr>
        <p:txBody>
          <a:bodyPr/>
          <a:lstStyle/>
          <a:p>
            <a:pPr algn="ctr"/>
            <a:r>
              <a:rPr lang="en-US" b="1" dirty="0"/>
              <a:t>FAQ</a:t>
            </a:r>
          </a:p>
        </p:txBody>
      </p:sp>
      <p:sp>
        <p:nvSpPr>
          <p:cNvPr id="17" name="TextBox 16">
            <a:extLst>
              <a:ext uri="{FF2B5EF4-FFF2-40B4-BE49-F238E27FC236}">
                <a16:creationId xmlns:a16="http://schemas.microsoft.com/office/drawing/2014/main" id="{2D6C69FA-05FF-6627-F132-70FEF154EEA3}"/>
              </a:ext>
            </a:extLst>
          </p:cNvPr>
          <p:cNvSpPr txBox="1"/>
          <p:nvPr/>
        </p:nvSpPr>
        <p:spPr>
          <a:xfrm>
            <a:off x="320962" y="1619800"/>
            <a:ext cx="11612419" cy="4955203"/>
          </a:xfrm>
          <a:prstGeom prst="rect">
            <a:avLst/>
          </a:prstGeom>
          <a:noFill/>
        </p:spPr>
        <p:txBody>
          <a:bodyPr wrap="square">
            <a:spAutoFit/>
          </a:bodyPr>
          <a:lstStyle/>
          <a:p>
            <a:pPr marL="0" indent="0" algn="l"/>
            <a:r>
              <a:rPr lang="en-US" sz="2400" b="1" dirty="0"/>
              <a:t>Q: How often should the WIFI DDL be charged?</a:t>
            </a:r>
          </a:p>
          <a:p>
            <a:pPr marL="401638" indent="-401638" algn="l"/>
            <a:r>
              <a:rPr lang="en-US" sz="2400" dirty="0"/>
              <a:t>A: The WIFI DDL should be charged at least once per month, or permanently plugged in to wall adapter.</a:t>
            </a:r>
          </a:p>
          <a:p>
            <a:pPr marL="0" indent="0" algn="l"/>
            <a:endParaRPr lang="en-US" sz="2400" dirty="0"/>
          </a:p>
          <a:p>
            <a:pPr marL="0" indent="0" algn="l"/>
            <a:r>
              <a:rPr lang="en-US" sz="2400" b="1" dirty="0"/>
              <a:t>Q: Can the WIFI DDL be used to transport vaccine?</a:t>
            </a:r>
          </a:p>
          <a:p>
            <a:pPr marL="346075" indent="-346075" algn="l"/>
            <a:r>
              <a:rPr lang="en-US" sz="2400" dirty="0"/>
              <a:t>A: It is not recommended that the WIFI DDL be used to transport vaccine, as temperature data will not be uploaded to the Cloud until the DDL is back in its “home” WIFI. The back up USB DDL provided to your office can be used to transport vaccine.</a:t>
            </a:r>
          </a:p>
          <a:p>
            <a:pPr marL="0" indent="0" algn="l"/>
            <a:endParaRPr lang="en-US" sz="2400" dirty="0"/>
          </a:p>
          <a:p>
            <a:pPr algn="l"/>
            <a:r>
              <a:rPr lang="en-US" sz="2400" b="1" dirty="0"/>
              <a:t>Q: Is the glycol for the USB DDL interchangeable with the glycol from the WIFI DDL?</a:t>
            </a:r>
          </a:p>
          <a:p>
            <a:pPr algn="l"/>
            <a:r>
              <a:rPr lang="en-US" sz="2400" dirty="0"/>
              <a:t>A: No, the glycols are not interchangeable.</a:t>
            </a:r>
          </a:p>
          <a:p>
            <a:pPr marL="0" indent="0" algn="l"/>
            <a:endParaRPr lang="en-US" sz="2400" dirty="0"/>
          </a:p>
          <a:p>
            <a:pPr marL="457200" indent="-457200" algn="l">
              <a:buClr>
                <a:schemeClr val="accent2"/>
              </a:buClr>
              <a:buFont typeface="Arial" panose="020B0604020202020204" pitchFamily="34" charset="0"/>
              <a:buChar char="•"/>
            </a:pPr>
            <a:endParaRPr lang="en-US" sz="2800" dirty="0"/>
          </a:p>
        </p:txBody>
      </p:sp>
    </p:spTree>
    <p:extLst>
      <p:ext uri="{BB962C8B-B14F-4D97-AF65-F5344CB8AC3E}">
        <p14:creationId xmlns:p14="http://schemas.microsoft.com/office/powerpoint/2010/main" val="37120143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B24F6-041C-438F-5A92-2DB5BA4B8ED6}"/>
              </a:ext>
            </a:extLst>
          </p:cNvPr>
          <p:cNvSpPr>
            <a:spLocks noGrp="1"/>
          </p:cNvSpPr>
          <p:nvPr>
            <p:ph type="title"/>
          </p:nvPr>
        </p:nvSpPr>
        <p:spPr/>
        <p:txBody>
          <a:bodyPr/>
          <a:lstStyle/>
          <a:p>
            <a:r>
              <a:rPr lang="en-US" b="1" dirty="0"/>
              <a:t>Contact Us:</a:t>
            </a:r>
          </a:p>
        </p:txBody>
      </p:sp>
      <p:sp>
        <p:nvSpPr>
          <p:cNvPr id="3" name="Content Placeholder 2">
            <a:extLst>
              <a:ext uri="{FF2B5EF4-FFF2-40B4-BE49-F238E27FC236}">
                <a16:creationId xmlns:a16="http://schemas.microsoft.com/office/drawing/2014/main" id="{C09F44DE-D84B-EDD1-4210-4E4EFC5DC1C2}"/>
              </a:ext>
            </a:extLst>
          </p:cNvPr>
          <p:cNvSpPr>
            <a:spLocks noGrp="1"/>
          </p:cNvSpPr>
          <p:nvPr>
            <p:ph sz="half" idx="1"/>
          </p:nvPr>
        </p:nvSpPr>
        <p:spPr>
          <a:xfrm>
            <a:off x="838199" y="1825625"/>
            <a:ext cx="10263909" cy="4351338"/>
          </a:xfrm>
        </p:spPr>
        <p:txBody>
          <a:bodyPr/>
          <a:lstStyle/>
          <a:p>
            <a:pPr marL="0" indent="0">
              <a:buNone/>
            </a:pPr>
            <a:r>
              <a:rPr lang="en-US" sz="3200" dirty="0">
                <a:latin typeface="+mj-lt"/>
              </a:rPr>
              <a:t>If you have any questions or issues, please contact the ODH Immunization Program at 1-800-282-0546.</a:t>
            </a:r>
          </a:p>
          <a:p>
            <a:pPr marL="0" indent="0">
              <a:buNone/>
            </a:pPr>
            <a:r>
              <a:rPr lang="en-US" sz="3200" dirty="0">
                <a:latin typeface="+mj-lt"/>
              </a:rPr>
              <a:t>You can also reach us by email at: </a:t>
            </a:r>
            <a:r>
              <a:rPr lang="en-US" sz="3200" dirty="0">
                <a:latin typeface="+mj-lt"/>
                <a:hlinkClick r:id="rId2"/>
              </a:rPr>
              <a:t>vfc@odh.ohio.gov</a:t>
            </a:r>
            <a:r>
              <a:rPr lang="en-US" sz="3200" dirty="0">
                <a:latin typeface="+mj-lt"/>
              </a:rPr>
              <a:t> </a:t>
            </a:r>
          </a:p>
          <a:p>
            <a:pPr marL="0" indent="0">
              <a:buNone/>
            </a:pPr>
            <a:endParaRPr lang="en-US" dirty="0">
              <a:latin typeface="+mj-lt"/>
            </a:endParaRPr>
          </a:p>
        </p:txBody>
      </p:sp>
    </p:spTree>
    <p:extLst>
      <p:ext uri="{BB962C8B-B14F-4D97-AF65-F5344CB8AC3E}">
        <p14:creationId xmlns:p14="http://schemas.microsoft.com/office/powerpoint/2010/main" val="4978866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532430" y="1245708"/>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THANK YOU!</a:t>
            </a:r>
            <a:endPar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endParaRP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descr="Ohio Department of Health logo.">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descr="Ohio Department of Health logo.">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875DE-D01C-F4DC-C868-FCAA7EB55C58}"/>
              </a:ext>
            </a:extLst>
          </p:cNvPr>
          <p:cNvSpPr>
            <a:spLocks noGrp="1"/>
          </p:cNvSpPr>
          <p:nvPr>
            <p:ph type="title"/>
          </p:nvPr>
        </p:nvSpPr>
        <p:spPr>
          <a:xfrm>
            <a:off x="838200" y="250825"/>
            <a:ext cx="10515600" cy="1325563"/>
          </a:xfrm>
          <a:noFill/>
        </p:spPr>
        <p:txBody>
          <a:bodyPr/>
          <a:lstStyle/>
          <a:p>
            <a:r>
              <a:rPr lang="en-US" b="1" dirty="0"/>
              <a:t>Getting To Know The DDL Screen</a:t>
            </a:r>
          </a:p>
        </p:txBody>
      </p:sp>
      <p:sp>
        <p:nvSpPr>
          <p:cNvPr id="5" name="Rectangle 4">
            <a:extLst>
              <a:ext uri="{FF2B5EF4-FFF2-40B4-BE49-F238E27FC236}">
                <a16:creationId xmlns:a16="http://schemas.microsoft.com/office/drawing/2014/main" id="{C289ACF9-2EBE-9ADB-2001-C0F9FE86CEE6}"/>
              </a:ext>
            </a:extLst>
          </p:cNvPr>
          <p:cNvSpPr/>
          <p:nvPr/>
        </p:nvSpPr>
        <p:spPr>
          <a:xfrm>
            <a:off x="168910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Ohio Department of Health logo.">
            <a:extLst>
              <a:ext uri="{FF2B5EF4-FFF2-40B4-BE49-F238E27FC236}">
                <a16:creationId xmlns:a16="http://schemas.microsoft.com/office/drawing/2014/main" id="{8E62FDCE-86C4-F855-B28D-89A8AF9D7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3550" y="5784680"/>
            <a:ext cx="2595003" cy="717512"/>
          </a:xfrm>
          <a:prstGeom prst="rect">
            <a:avLst/>
          </a:prstGeom>
        </p:spPr>
      </p:pic>
      <p:pic>
        <p:nvPicPr>
          <p:cNvPr id="3" name="Picture 2" descr="A picture containing person, hand&#10;&#10;Description automatically generated">
            <a:extLst>
              <a:ext uri="{FF2B5EF4-FFF2-40B4-BE49-F238E27FC236}">
                <a16:creationId xmlns:a16="http://schemas.microsoft.com/office/drawing/2014/main" id="{A068D1C4-D342-7EFA-7C54-7AEE779B5158}"/>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brightnessContrast bright="34000"/>
                    </a14:imgEffect>
                  </a14:imgLayer>
                </a14:imgProps>
              </a:ext>
              <a:ext uri="{28A0092B-C50C-407E-A947-70E740481C1C}">
                <a14:useLocalDpi xmlns:a14="http://schemas.microsoft.com/office/drawing/2010/main" val="0"/>
              </a:ext>
            </a:extLst>
          </a:blip>
          <a:srcRect l="7811" r="12458" b="6417"/>
          <a:stretch/>
        </p:blipFill>
        <p:spPr>
          <a:xfrm>
            <a:off x="7007444" y="1946883"/>
            <a:ext cx="4175397" cy="2484934"/>
          </a:xfrm>
          <a:prstGeom prst="rect">
            <a:avLst/>
          </a:prstGeom>
        </p:spPr>
      </p:pic>
      <p:pic>
        <p:nvPicPr>
          <p:cNvPr id="4" name="Picture 3" descr="A picture containing connector, adapter&#10;&#10;Description automatically generated">
            <a:extLst>
              <a:ext uri="{FF2B5EF4-FFF2-40B4-BE49-F238E27FC236}">
                <a16:creationId xmlns:a16="http://schemas.microsoft.com/office/drawing/2014/main" id="{08A1339C-9E04-EF1B-5979-82F84AE3D0B6}"/>
              </a:ext>
            </a:extLst>
          </p:cNvPr>
          <p:cNvPicPr>
            <a:picLocks noChangeAspect="1"/>
          </p:cNvPicPr>
          <p:nvPr/>
        </p:nvPicPr>
        <p:blipFill>
          <a:blip r:embed="rId6" cstate="print">
            <a:extLst>
              <a:ext uri="{BEBA8EAE-BF5A-486C-A8C5-ECC9F3942E4B}">
                <a14:imgProps xmlns:a14="http://schemas.microsoft.com/office/drawing/2010/main">
                  <a14:imgLayer r:embed="rId7">
                    <a14:imgEffect>
                      <a14:brightnessContrast bright="25000"/>
                    </a14:imgEffect>
                  </a14:imgLayer>
                </a14:imgProps>
              </a:ext>
              <a:ext uri="{28A0092B-C50C-407E-A947-70E740481C1C}">
                <a14:useLocalDpi xmlns:a14="http://schemas.microsoft.com/office/drawing/2010/main" val="0"/>
              </a:ext>
            </a:extLst>
          </a:blip>
          <a:stretch>
            <a:fillRect/>
          </a:stretch>
        </p:blipFill>
        <p:spPr>
          <a:xfrm rot="16200000">
            <a:off x="992630" y="1250999"/>
            <a:ext cx="4796370" cy="5447148"/>
          </a:xfrm>
          <a:prstGeom prst="rect">
            <a:avLst/>
          </a:prstGeom>
        </p:spPr>
      </p:pic>
      <p:sp>
        <p:nvSpPr>
          <p:cNvPr id="8" name="TextBox 7">
            <a:extLst>
              <a:ext uri="{FF2B5EF4-FFF2-40B4-BE49-F238E27FC236}">
                <a16:creationId xmlns:a16="http://schemas.microsoft.com/office/drawing/2014/main" id="{4ACA963C-D899-7BE7-A2F6-C1EF1E340F14}"/>
              </a:ext>
            </a:extLst>
          </p:cNvPr>
          <p:cNvSpPr txBox="1"/>
          <p:nvPr/>
        </p:nvSpPr>
        <p:spPr>
          <a:xfrm>
            <a:off x="8310192" y="4590787"/>
            <a:ext cx="1991178" cy="369332"/>
          </a:xfrm>
          <a:prstGeom prst="rect">
            <a:avLst/>
          </a:prstGeom>
          <a:noFill/>
        </p:spPr>
        <p:txBody>
          <a:bodyPr wrap="square" rtlCol="0">
            <a:spAutoFit/>
          </a:bodyPr>
          <a:lstStyle/>
          <a:p>
            <a:pPr algn="ctr"/>
            <a:r>
              <a:rPr lang="en-US" b="1" dirty="0"/>
              <a:t>Charging port</a:t>
            </a:r>
          </a:p>
        </p:txBody>
      </p:sp>
      <p:sp>
        <p:nvSpPr>
          <p:cNvPr id="9" name="TextBox 8">
            <a:extLst>
              <a:ext uri="{FF2B5EF4-FFF2-40B4-BE49-F238E27FC236}">
                <a16:creationId xmlns:a16="http://schemas.microsoft.com/office/drawing/2014/main" id="{0EBE517F-9A88-A3AA-D673-DA29882ADC6C}"/>
              </a:ext>
            </a:extLst>
          </p:cNvPr>
          <p:cNvSpPr txBox="1"/>
          <p:nvPr/>
        </p:nvSpPr>
        <p:spPr>
          <a:xfrm>
            <a:off x="6177379" y="5188706"/>
            <a:ext cx="1538638" cy="369332"/>
          </a:xfrm>
          <a:prstGeom prst="rect">
            <a:avLst/>
          </a:prstGeom>
          <a:noFill/>
        </p:spPr>
        <p:txBody>
          <a:bodyPr wrap="square" rtlCol="0">
            <a:spAutoFit/>
          </a:bodyPr>
          <a:lstStyle/>
          <a:p>
            <a:pPr algn="ctr"/>
            <a:r>
              <a:rPr lang="en-US" b="1" dirty="0"/>
              <a:t>Glycol Jack</a:t>
            </a:r>
          </a:p>
        </p:txBody>
      </p:sp>
      <p:sp>
        <p:nvSpPr>
          <p:cNvPr id="10" name="TextBox 9">
            <a:extLst>
              <a:ext uri="{FF2B5EF4-FFF2-40B4-BE49-F238E27FC236}">
                <a16:creationId xmlns:a16="http://schemas.microsoft.com/office/drawing/2014/main" id="{CDDBAFA1-65A3-CC24-2165-3F1607904026}"/>
              </a:ext>
            </a:extLst>
          </p:cNvPr>
          <p:cNvSpPr txBox="1"/>
          <p:nvPr/>
        </p:nvSpPr>
        <p:spPr>
          <a:xfrm>
            <a:off x="2545680" y="3852757"/>
            <a:ext cx="1175906" cy="369332"/>
          </a:xfrm>
          <a:prstGeom prst="rect">
            <a:avLst/>
          </a:prstGeom>
          <a:noFill/>
        </p:spPr>
        <p:txBody>
          <a:bodyPr wrap="square" rtlCol="0">
            <a:spAutoFit/>
          </a:bodyPr>
          <a:lstStyle/>
          <a:p>
            <a:r>
              <a:rPr lang="en-US" b="1" dirty="0">
                <a:solidFill>
                  <a:srgbClr val="C00000"/>
                </a:solidFill>
              </a:rPr>
              <a:t>Glycol</a:t>
            </a:r>
          </a:p>
        </p:txBody>
      </p:sp>
      <p:cxnSp>
        <p:nvCxnSpPr>
          <p:cNvPr id="11" name="Straight Arrow Connector 10">
            <a:extLst>
              <a:ext uri="{FF2B5EF4-FFF2-40B4-BE49-F238E27FC236}">
                <a16:creationId xmlns:a16="http://schemas.microsoft.com/office/drawing/2014/main" id="{F74ED87B-1173-AA5A-B2FD-F91DABC65379}"/>
              </a:ext>
            </a:extLst>
          </p:cNvPr>
          <p:cNvCxnSpPr>
            <a:cxnSpLocks/>
          </p:cNvCxnSpPr>
          <p:nvPr/>
        </p:nvCxnSpPr>
        <p:spPr>
          <a:xfrm flipV="1">
            <a:off x="9305781" y="2788021"/>
            <a:ext cx="0" cy="1747264"/>
          </a:xfrm>
          <a:prstGeom prst="straightConnector1">
            <a:avLst/>
          </a:prstGeom>
          <a:ln w="53975">
            <a:solidFill>
              <a:srgbClr val="FF0000"/>
            </a:solidFill>
            <a:tailEnd type="triangle"/>
          </a:ln>
        </p:spPr>
        <p:style>
          <a:lnRef idx="2">
            <a:schemeClr val="accent3"/>
          </a:lnRef>
          <a:fillRef idx="0">
            <a:schemeClr val="accent3"/>
          </a:fillRef>
          <a:effectRef idx="1">
            <a:schemeClr val="accent3"/>
          </a:effectRef>
          <a:fontRef idx="minor">
            <a:schemeClr val="tx1"/>
          </a:fontRef>
        </p:style>
      </p:cxnSp>
      <p:cxnSp>
        <p:nvCxnSpPr>
          <p:cNvPr id="12" name="Straight Arrow Connector 11">
            <a:extLst>
              <a:ext uri="{FF2B5EF4-FFF2-40B4-BE49-F238E27FC236}">
                <a16:creationId xmlns:a16="http://schemas.microsoft.com/office/drawing/2014/main" id="{F0405110-6EAF-079B-D06C-4C3816E79DC0}"/>
              </a:ext>
            </a:extLst>
          </p:cNvPr>
          <p:cNvCxnSpPr>
            <a:cxnSpLocks/>
          </p:cNvCxnSpPr>
          <p:nvPr/>
        </p:nvCxnSpPr>
        <p:spPr>
          <a:xfrm flipH="1" flipV="1">
            <a:off x="5661847" y="4077224"/>
            <a:ext cx="842010" cy="1111482"/>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D78F0489-5A27-3F28-AB15-859677CE1C9B}"/>
              </a:ext>
            </a:extLst>
          </p:cNvPr>
          <p:cNvCxnSpPr>
            <a:cxnSpLocks/>
          </p:cNvCxnSpPr>
          <p:nvPr/>
        </p:nvCxnSpPr>
        <p:spPr>
          <a:xfrm>
            <a:off x="3580160" y="4077224"/>
            <a:ext cx="633557" cy="0"/>
          </a:xfrm>
          <a:prstGeom prst="straightConnector1">
            <a:avLst/>
          </a:prstGeom>
          <a:ln w="53975">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797147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875DE-D01C-F4DC-C868-FCAA7EB55C58}"/>
              </a:ext>
            </a:extLst>
          </p:cNvPr>
          <p:cNvSpPr>
            <a:spLocks noGrp="1"/>
          </p:cNvSpPr>
          <p:nvPr>
            <p:ph type="title"/>
          </p:nvPr>
        </p:nvSpPr>
        <p:spPr>
          <a:xfrm>
            <a:off x="723820" y="183871"/>
            <a:ext cx="10515600" cy="1325563"/>
          </a:xfrm>
          <a:noFill/>
        </p:spPr>
        <p:txBody>
          <a:bodyPr/>
          <a:lstStyle/>
          <a:p>
            <a:r>
              <a:rPr lang="en-US" b="1" dirty="0">
                <a:latin typeface="Source Sans 3" panose="020B0303030403020204" pitchFamily="34" charset="0"/>
              </a:rPr>
              <a:t>DDL Display Screens</a:t>
            </a:r>
          </a:p>
        </p:txBody>
      </p:sp>
      <p:sp>
        <p:nvSpPr>
          <p:cNvPr id="5" name="Rectangle 4">
            <a:extLst>
              <a:ext uri="{FF2B5EF4-FFF2-40B4-BE49-F238E27FC236}">
                <a16:creationId xmlns:a16="http://schemas.microsoft.com/office/drawing/2014/main" id="{C289ACF9-2EBE-9ADB-2001-C0F9FE86CEE6}"/>
              </a:ext>
            </a:extLst>
          </p:cNvPr>
          <p:cNvSpPr/>
          <p:nvPr/>
        </p:nvSpPr>
        <p:spPr>
          <a:xfrm>
            <a:off x="168910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Ohio Department of Health logo.">
            <a:extLst>
              <a:ext uri="{FF2B5EF4-FFF2-40B4-BE49-F238E27FC236}">
                <a16:creationId xmlns:a16="http://schemas.microsoft.com/office/drawing/2014/main" id="{8E62FDCE-86C4-F855-B28D-89A8AF9D7E9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53550" y="5784680"/>
            <a:ext cx="2595003" cy="717512"/>
          </a:xfrm>
          <a:prstGeom prst="rect">
            <a:avLst/>
          </a:prstGeom>
        </p:spPr>
      </p:pic>
      <p:grpSp>
        <p:nvGrpSpPr>
          <p:cNvPr id="14" name="Group 13">
            <a:extLst>
              <a:ext uri="{FF2B5EF4-FFF2-40B4-BE49-F238E27FC236}">
                <a16:creationId xmlns:a16="http://schemas.microsoft.com/office/drawing/2014/main" id="{16E5CA44-86B2-445F-AD55-070EF6C137AF}"/>
              </a:ext>
            </a:extLst>
          </p:cNvPr>
          <p:cNvGrpSpPr/>
          <p:nvPr/>
        </p:nvGrpSpPr>
        <p:grpSpPr>
          <a:xfrm>
            <a:off x="-88190" y="1206957"/>
            <a:ext cx="11183471" cy="6064446"/>
            <a:chOff x="523125" y="1233600"/>
            <a:chExt cx="8097750" cy="4574980"/>
          </a:xfrm>
        </p:grpSpPr>
        <p:sp>
          <p:nvSpPr>
            <p:cNvPr id="15" name="Rectangle 14">
              <a:extLst>
                <a:ext uri="{FF2B5EF4-FFF2-40B4-BE49-F238E27FC236}">
                  <a16:creationId xmlns:a16="http://schemas.microsoft.com/office/drawing/2014/main" id="{580EEE6B-9449-0B89-2923-F437B43F224B}"/>
                </a:ext>
              </a:extLst>
            </p:cNvPr>
            <p:cNvSpPr/>
            <p:nvPr/>
          </p:nvSpPr>
          <p:spPr>
            <a:xfrm>
              <a:off x="523125" y="1233600"/>
              <a:ext cx="8097750" cy="4275240"/>
            </a:xfrm>
            <a:prstGeom prst="rect">
              <a:avLst/>
            </a:prstGeom>
            <a:noFill/>
          </p:spPr>
          <p:txBody>
            <a:bodyPr/>
            <a:lstStyle/>
            <a:p>
              <a:endParaRPr lang="en-US"/>
            </a:p>
          </p:txBody>
        </p:sp>
        <p:sp>
          <p:nvSpPr>
            <p:cNvPr id="16" name="Freeform: Shape 15">
              <a:extLst>
                <a:ext uri="{FF2B5EF4-FFF2-40B4-BE49-F238E27FC236}">
                  <a16:creationId xmlns:a16="http://schemas.microsoft.com/office/drawing/2014/main" id="{924E8373-12E3-C579-E589-B59C80A57D81}"/>
                </a:ext>
              </a:extLst>
            </p:cNvPr>
            <p:cNvSpPr/>
            <p:nvPr/>
          </p:nvSpPr>
          <p:spPr>
            <a:xfrm>
              <a:off x="3742757" y="1233600"/>
              <a:ext cx="1393472" cy="463681"/>
            </a:xfrm>
            <a:custGeom>
              <a:avLst/>
              <a:gdLst>
                <a:gd name="connsiteX0" fmla="*/ 0 w 1393472"/>
                <a:gd name="connsiteY0" fmla="*/ 77282 h 463681"/>
                <a:gd name="connsiteX1" fmla="*/ 77282 w 1393472"/>
                <a:gd name="connsiteY1" fmla="*/ 0 h 463681"/>
                <a:gd name="connsiteX2" fmla="*/ 1316190 w 1393472"/>
                <a:gd name="connsiteY2" fmla="*/ 0 h 463681"/>
                <a:gd name="connsiteX3" fmla="*/ 1393472 w 1393472"/>
                <a:gd name="connsiteY3" fmla="*/ 77282 h 463681"/>
                <a:gd name="connsiteX4" fmla="*/ 1393472 w 1393472"/>
                <a:gd name="connsiteY4" fmla="*/ 386399 h 463681"/>
                <a:gd name="connsiteX5" fmla="*/ 1316190 w 1393472"/>
                <a:gd name="connsiteY5" fmla="*/ 463681 h 463681"/>
                <a:gd name="connsiteX6" fmla="*/ 77282 w 1393472"/>
                <a:gd name="connsiteY6" fmla="*/ 463681 h 463681"/>
                <a:gd name="connsiteX7" fmla="*/ 0 w 1393472"/>
                <a:gd name="connsiteY7" fmla="*/ 386399 h 463681"/>
                <a:gd name="connsiteX8" fmla="*/ 0 w 1393472"/>
                <a:gd name="connsiteY8" fmla="*/ 77282 h 46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3472" h="463681">
                  <a:moveTo>
                    <a:pt x="0" y="77282"/>
                  </a:moveTo>
                  <a:cubicBezTo>
                    <a:pt x="0" y="34600"/>
                    <a:pt x="34600" y="0"/>
                    <a:pt x="77282" y="0"/>
                  </a:cubicBezTo>
                  <a:lnTo>
                    <a:pt x="1316190" y="0"/>
                  </a:lnTo>
                  <a:cubicBezTo>
                    <a:pt x="1358872" y="0"/>
                    <a:pt x="1393472" y="34600"/>
                    <a:pt x="1393472" y="77282"/>
                  </a:cubicBezTo>
                  <a:lnTo>
                    <a:pt x="1393472" y="386399"/>
                  </a:lnTo>
                  <a:cubicBezTo>
                    <a:pt x="1393472" y="429081"/>
                    <a:pt x="1358872" y="463681"/>
                    <a:pt x="1316190" y="463681"/>
                  </a:cubicBezTo>
                  <a:lnTo>
                    <a:pt x="77282" y="463681"/>
                  </a:lnTo>
                  <a:cubicBezTo>
                    <a:pt x="34600" y="463681"/>
                    <a:pt x="0" y="429081"/>
                    <a:pt x="0" y="386399"/>
                  </a:cubicBezTo>
                  <a:lnTo>
                    <a:pt x="0" y="77282"/>
                  </a:lnTo>
                  <a:close/>
                </a:path>
              </a:pathLst>
            </a:custGeom>
            <a:solidFill>
              <a:srgbClr val="EF121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5975" tIns="75975" rIns="75975" bIns="75975" numCol="1" spcCol="1270" anchor="ctr" anchorCtr="0">
              <a:noAutofit/>
            </a:bodyPr>
            <a:lstStyle/>
            <a:p>
              <a:pPr marL="0" lvl="0" indent="0" algn="ctr" defTabSz="622300">
                <a:lnSpc>
                  <a:spcPct val="90000"/>
                </a:lnSpc>
                <a:spcBef>
                  <a:spcPct val="0"/>
                </a:spcBef>
                <a:spcAft>
                  <a:spcPct val="35000"/>
                </a:spcAft>
                <a:buNone/>
              </a:pPr>
              <a:r>
                <a:rPr lang="en-US" kern="1200" dirty="0"/>
                <a:t>Home screen</a:t>
              </a:r>
            </a:p>
          </p:txBody>
        </p:sp>
        <p:sp>
          <p:nvSpPr>
            <p:cNvPr id="17" name="Freeform: Shape 16">
              <a:extLst>
                <a:ext uri="{FF2B5EF4-FFF2-40B4-BE49-F238E27FC236}">
                  <a16:creationId xmlns:a16="http://schemas.microsoft.com/office/drawing/2014/main" id="{8759D655-EC2E-C6D8-A4B1-5582957CDABC}"/>
                </a:ext>
              </a:extLst>
            </p:cNvPr>
            <p:cNvSpPr/>
            <p:nvPr/>
          </p:nvSpPr>
          <p:spPr>
            <a:xfrm>
              <a:off x="3539028" y="1496815"/>
              <a:ext cx="3647101" cy="3647101"/>
            </a:xfrm>
            <a:custGeom>
              <a:avLst/>
              <a:gdLst/>
              <a:ahLst/>
              <a:cxnLst/>
              <a:rect l="0" t="0" r="0" b="0"/>
              <a:pathLst>
                <a:path>
                  <a:moveTo>
                    <a:pt x="2677741" y="212434"/>
                  </a:moveTo>
                  <a:arcTo wR="1823550" hR="1823550" stAng="17875913" swAng="1713291"/>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8" name="Freeform: Shape 17">
              <a:extLst>
                <a:ext uri="{FF2B5EF4-FFF2-40B4-BE49-F238E27FC236}">
                  <a16:creationId xmlns:a16="http://schemas.microsoft.com/office/drawing/2014/main" id="{50620231-65B6-A876-64D6-77E9A830A4EE}"/>
                </a:ext>
              </a:extLst>
            </p:cNvPr>
            <p:cNvSpPr/>
            <p:nvPr/>
          </p:nvSpPr>
          <p:spPr>
            <a:xfrm>
              <a:off x="5759729" y="2456855"/>
              <a:ext cx="1054599" cy="685489"/>
            </a:xfrm>
            <a:custGeom>
              <a:avLst/>
              <a:gdLst>
                <a:gd name="connsiteX0" fmla="*/ 0 w 1054599"/>
                <a:gd name="connsiteY0" fmla="*/ 114250 h 685489"/>
                <a:gd name="connsiteX1" fmla="*/ 114250 w 1054599"/>
                <a:gd name="connsiteY1" fmla="*/ 0 h 685489"/>
                <a:gd name="connsiteX2" fmla="*/ 940349 w 1054599"/>
                <a:gd name="connsiteY2" fmla="*/ 0 h 685489"/>
                <a:gd name="connsiteX3" fmla="*/ 1054599 w 1054599"/>
                <a:gd name="connsiteY3" fmla="*/ 114250 h 685489"/>
                <a:gd name="connsiteX4" fmla="*/ 1054599 w 1054599"/>
                <a:gd name="connsiteY4" fmla="*/ 571239 h 685489"/>
                <a:gd name="connsiteX5" fmla="*/ 940349 w 1054599"/>
                <a:gd name="connsiteY5" fmla="*/ 685489 h 685489"/>
                <a:gd name="connsiteX6" fmla="*/ 114250 w 1054599"/>
                <a:gd name="connsiteY6" fmla="*/ 685489 h 685489"/>
                <a:gd name="connsiteX7" fmla="*/ 0 w 1054599"/>
                <a:gd name="connsiteY7" fmla="*/ 571239 h 685489"/>
                <a:gd name="connsiteX8" fmla="*/ 0 w 1054599"/>
                <a:gd name="connsiteY8" fmla="*/ 114250 h 68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599" h="685489">
                  <a:moveTo>
                    <a:pt x="0" y="114250"/>
                  </a:moveTo>
                  <a:cubicBezTo>
                    <a:pt x="0" y="51151"/>
                    <a:pt x="51151" y="0"/>
                    <a:pt x="114250" y="0"/>
                  </a:cubicBezTo>
                  <a:lnTo>
                    <a:pt x="940349" y="0"/>
                  </a:lnTo>
                  <a:cubicBezTo>
                    <a:pt x="1003448" y="0"/>
                    <a:pt x="1054599" y="51151"/>
                    <a:pt x="1054599" y="114250"/>
                  </a:cubicBezTo>
                  <a:lnTo>
                    <a:pt x="1054599" y="571239"/>
                  </a:lnTo>
                  <a:cubicBezTo>
                    <a:pt x="1054599" y="634338"/>
                    <a:pt x="1003448" y="685489"/>
                    <a:pt x="940349" y="685489"/>
                  </a:cubicBezTo>
                  <a:lnTo>
                    <a:pt x="114250" y="685489"/>
                  </a:lnTo>
                  <a:cubicBezTo>
                    <a:pt x="51151" y="685489"/>
                    <a:pt x="0" y="634338"/>
                    <a:pt x="0" y="571239"/>
                  </a:cubicBezTo>
                  <a:lnTo>
                    <a:pt x="0" y="114250"/>
                  </a:lnTo>
                  <a:close/>
                </a:path>
              </a:pathLst>
            </a:custGeom>
            <a:solidFill>
              <a:srgbClr val="EF121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6803" tIns="86803" rIns="86803" bIns="86803" numCol="1" spcCol="1270" anchor="ctr" anchorCtr="0">
              <a:noAutofit/>
            </a:bodyPr>
            <a:lstStyle/>
            <a:p>
              <a:pPr marL="0" lvl="0" indent="0" algn="ctr" defTabSz="622300">
                <a:lnSpc>
                  <a:spcPct val="90000"/>
                </a:lnSpc>
                <a:spcBef>
                  <a:spcPct val="0"/>
                </a:spcBef>
                <a:spcAft>
                  <a:spcPct val="35000"/>
                </a:spcAft>
                <a:buNone/>
              </a:pPr>
              <a:r>
                <a:rPr lang="en-US" kern="1200" dirty="0"/>
                <a:t>MAX Screen</a:t>
              </a:r>
            </a:p>
          </p:txBody>
        </p:sp>
        <p:sp>
          <p:nvSpPr>
            <p:cNvPr id="19" name="Freeform: Shape 18">
              <a:extLst>
                <a:ext uri="{FF2B5EF4-FFF2-40B4-BE49-F238E27FC236}">
                  <a16:creationId xmlns:a16="http://schemas.microsoft.com/office/drawing/2014/main" id="{30A3A885-F862-828B-7574-54B315D61E8F}"/>
                </a:ext>
              </a:extLst>
            </p:cNvPr>
            <p:cNvSpPr/>
            <p:nvPr/>
          </p:nvSpPr>
          <p:spPr>
            <a:xfrm>
              <a:off x="3590018" y="2098567"/>
              <a:ext cx="3647101" cy="3647101"/>
            </a:xfrm>
            <a:custGeom>
              <a:avLst/>
              <a:gdLst/>
              <a:ahLst/>
              <a:cxnLst/>
              <a:rect l="0" t="0" r="0" b="0"/>
              <a:pathLst>
                <a:path>
                  <a:moveTo>
                    <a:pt x="3646118" y="1883411"/>
                  </a:moveTo>
                  <a:arcTo wR="1823550" hR="1823550" stAng="21712869" swAng="1660682"/>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0" name="Freeform: Shape 19">
              <a:extLst>
                <a:ext uri="{FF2B5EF4-FFF2-40B4-BE49-F238E27FC236}">
                  <a16:creationId xmlns:a16="http://schemas.microsoft.com/office/drawing/2014/main" id="{1D19B874-5FDC-0D74-F734-C93F12D50B59}"/>
                </a:ext>
              </a:extLst>
            </p:cNvPr>
            <p:cNvSpPr/>
            <p:nvPr/>
          </p:nvSpPr>
          <p:spPr>
            <a:xfrm>
              <a:off x="5116691" y="4292218"/>
              <a:ext cx="1054599" cy="685489"/>
            </a:xfrm>
            <a:custGeom>
              <a:avLst/>
              <a:gdLst>
                <a:gd name="connsiteX0" fmla="*/ 0 w 1054599"/>
                <a:gd name="connsiteY0" fmla="*/ 114250 h 685489"/>
                <a:gd name="connsiteX1" fmla="*/ 114250 w 1054599"/>
                <a:gd name="connsiteY1" fmla="*/ 0 h 685489"/>
                <a:gd name="connsiteX2" fmla="*/ 940349 w 1054599"/>
                <a:gd name="connsiteY2" fmla="*/ 0 h 685489"/>
                <a:gd name="connsiteX3" fmla="*/ 1054599 w 1054599"/>
                <a:gd name="connsiteY3" fmla="*/ 114250 h 685489"/>
                <a:gd name="connsiteX4" fmla="*/ 1054599 w 1054599"/>
                <a:gd name="connsiteY4" fmla="*/ 571239 h 685489"/>
                <a:gd name="connsiteX5" fmla="*/ 940349 w 1054599"/>
                <a:gd name="connsiteY5" fmla="*/ 685489 h 685489"/>
                <a:gd name="connsiteX6" fmla="*/ 114250 w 1054599"/>
                <a:gd name="connsiteY6" fmla="*/ 685489 h 685489"/>
                <a:gd name="connsiteX7" fmla="*/ 0 w 1054599"/>
                <a:gd name="connsiteY7" fmla="*/ 571239 h 685489"/>
                <a:gd name="connsiteX8" fmla="*/ 0 w 1054599"/>
                <a:gd name="connsiteY8" fmla="*/ 114250 h 68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599" h="685489">
                  <a:moveTo>
                    <a:pt x="0" y="114250"/>
                  </a:moveTo>
                  <a:cubicBezTo>
                    <a:pt x="0" y="51151"/>
                    <a:pt x="51151" y="0"/>
                    <a:pt x="114250" y="0"/>
                  </a:cubicBezTo>
                  <a:lnTo>
                    <a:pt x="940349" y="0"/>
                  </a:lnTo>
                  <a:cubicBezTo>
                    <a:pt x="1003448" y="0"/>
                    <a:pt x="1054599" y="51151"/>
                    <a:pt x="1054599" y="114250"/>
                  </a:cubicBezTo>
                  <a:lnTo>
                    <a:pt x="1054599" y="571239"/>
                  </a:lnTo>
                  <a:cubicBezTo>
                    <a:pt x="1054599" y="634338"/>
                    <a:pt x="1003448" y="685489"/>
                    <a:pt x="940349" y="685489"/>
                  </a:cubicBezTo>
                  <a:lnTo>
                    <a:pt x="114250" y="685489"/>
                  </a:lnTo>
                  <a:cubicBezTo>
                    <a:pt x="51151" y="685489"/>
                    <a:pt x="0" y="634338"/>
                    <a:pt x="0" y="571239"/>
                  </a:cubicBezTo>
                  <a:lnTo>
                    <a:pt x="0" y="114250"/>
                  </a:lnTo>
                  <a:close/>
                </a:path>
              </a:pathLst>
            </a:custGeom>
            <a:solidFill>
              <a:srgbClr val="EF121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6803" tIns="86803" rIns="86803" bIns="86803" numCol="1" spcCol="1270" anchor="ctr" anchorCtr="0">
              <a:noAutofit/>
            </a:bodyPr>
            <a:lstStyle/>
            <a:p>
              <a:pPr marL="0" lvl="0" indent="0" algn="ctr" defTabSz="622300">
                <a:lnSpc>
                  <a:spcPct val="90000"/>
                </a:lnSpc>
                <a:spcBef>
                  <a:spcPct val="0"/>
                </a:spcBef>
                <a:spcAft>
                  <a:spcPct val="35000"/>
                </a:spcAft>
                <a:buNone/>
              </a:pPr>
              <a:r>
                <a:rPr lang="en-US" kern="1200" dirty="0"/>
                <a:t>MIN screen</a:t>
              </a:r>
            </a:p>
          </p:txBody>
        </p:sp>
        <p:sp>
          <p:nvSpPr>
            <p:cNvPr id="21" name="Freeform: Shape 20">
              <a:extLst>
                <a:ext uri="{FF2B5EF4-FFF2-40B4-BE49-F238E27FC236}">
                  <a16:creationId xmlns:a16="http://schemas.microsoft.com/office/drawing/2014/main" id="{F8D59E2D-3A70-D82F-B0A2-3276D59E928F}"/>
                </a:ext>
              </a:extLst>
            </p:cNvPr>
            <p:cNvSpPr/>
            <p:nvPr/>
          </p:nvSpPr>
          <p:spPr>
            <a:xfrm>
              <a:off x="3239752" y="2161479"/>
              <a:ext cx="3647101" cy="3647101"/>
            </a:xfrm>
            <a:custGeom>
              <a:avLst/>
              <a:gdLst/>
              <a:ahLst/>
              <a:cxnLst/>
              <a:rect l="0" t="0" r="0" b="0"/>
              <a:pathLst>
                <a:path>
                  <a:moveTo>
                    <a:pt x="2156837" y="3616385"/>
                  </a:moveTo>
                  <a:arcTo wR="1823550" hR="1823550" stAng="4768139" swAng="1263723"/>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2" name="Freeform: Shape 21">
              <a:extLst>
                <a:ext uri="{FF2B5EF4-FFF2-40B4-BE49-F238E27FC236}">
                  <a16:creationId xmlns:a16="http://schemas.microsoft.com/office/drawing/2014/main" id="{9BD8AC0D-4989-9937-6664-31A7B5D82128}"/>
                </a:ext>
              </a:extLst>
            </p:cNvPr>
            <p:cNvSpPr/>
            <p:nvPr/>
          </p:nvSpPr>
          <p:spPr>
            <a:xfrm>
              <a:off x="3079234" y="4256531"/>
              <a:ext cx="1054599" cy="685489"/>
            </a:xfrm>
            <a:custGeom>
              <a:avLst/>
              <a:gdLst>
                <a:gd name="connsiteX0" fmla="*/ 0 w 1054599"/>
                <a:gd name="connsiteY0" fmla="*/ 114250 h 685489"/>
                <a:gd name="connsiteX1" fmla="*/ 114250 w 1054599"/>
                <a:gd name="connsiteY1" fmla="*/ 0 h 685489"/>
                <a:gd name="connsiteX2" fmla="*/ 940349 w 1054599"/>
                <a:gd name="connsiteY2" fmla="*/ 0 h 685489"/>
                <a:gd name="connsiteX3" fmla="*/ 1054599 w 1054599"/>
                <a:gd name="connsiteY3" fmla="*/ 114250 h 685489"/>
                <a:gd name="connsiteX4" fmla="*/ 1054599 w 1054599"/>
                <a:gd name="connsiteY4" fmla="*/ 571239 h 685489"/>
                <a:gd name="connsiteX5" fmla="*/ 940349 w 1054599"/>
                <a:gd name="connsiteY5" fmla="*/ 685489 h 685489"/>
                <a:gd name="connsiteX6" fmla="*/ 114250 w 1054599"/>
                <a:gd name="connsiteY6" fmla="*/ 685489 h 685489"/>
                <a:gd name="connsiteX7" fmla="*/ 0 w 1054599"/>
                <a:gd name="connsiteY7" fmla="*/ 571239 h 685489"/>
                <a:gd name="connsiteX8" fmla="*/ 0 w 1054599"/>
                <a:gd name="connsiteY8" fmla="*/ 114250 h 68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599" h="685489">
                  <a:moveTo>
                    <a:pt x="0" y="114250"/>
                  </a:moveTo>
                  <a:cubicBezTo>
                    <a:pt x="0" y="51151"/>
                    <a:pt x="51151" y="0"/>
                    <a:pt x="114250" y="0"/>
                  </a:cubicBezTo>
                  <a:lnTo>
                    <a:pt x="940349" y="0"/>
                  </a:lnTo>
                  <a:cubicBezTo>
                    <a:pt x="1003448" y="0"/>
                    <a:pt x="1054599" y="51151"/>
                    <a:pt x="1054599" y="114250"/>
                  </a:cubicBezTo>
                  <a:lnTo>
                    <a:pt x="1054599" y="571239"/>
                  </a:lnTo>
                  <a:cubicBezTo>
                    <a:pt x="1054599" y="634338"/>
                    <a:pt x="1003448" y="685489"/>
                    <a:pt x="940349" y="685489"/>
                  </a:cubicBezTo>
                  <a:lnTo>
                    <a:pt x="114250" y="685489"/>
                  </a:lnTo>
                  <a:cubicBezTo>
                    <a:pt x="51151" y="685489"/>
                    <a:pt x="0" y="634338"/>
                    <a:pt x="0" y="571239"/>
                  </a:cubicBezTo>
                  <a:lnTo>
                    <a:pt x="0" y="114250"/>
                  </a:lnTo>
                  <a:close/>
                </a:path>
              </a:pathLst>
            </a:custGeom>
            <a:solidFill>
              <a:srgbClr val="EF121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6803" tIns="86803" rIns="86803" bIns="86803" numCol="1" spcCol="1270" anchor="ctr" anchorCtr="0">
              <a:noAutofit/>
            </a:bodyPr>
            <a:lstStyle/>
            <a:p>
              <a:pPr marL="0" lvl="0" indent="0" algn="ctr" defTabSz="622300">
                <a:lnSpc>
                  <a:spcPct val="90000"/>
                </a:lnSpc>
                <a:spcBef>
                  <a:spcPct val="0"/>
                </a:spcBef>
                <a:spcAft>
                  <a:spcPct val="35000"/>
                </a:spcAft>
                <a:buNone/>
              </a:pPr>
              <a:r>
                <a:rPr lang="en-US" kern="1200" dirty="0"/>
                <a:t>WIFI Signal strength</a:t>
              </a:r>
            </a:p>
          </p:txBody>
        </p:sp>
        <p:sp>
          <p:nvSpPr>
            <p:cNvPr id="23" name="Freeform: Shape 22">
              <a:extLst>
                <a:ext uri="{FF2B5EF4-FFF2-40B4-BE49-F238E27FC236}">
                  <a16:creationId xmlns:a16="http://schemas.microsoft.com/office/drawing/2014/main" id="{DFD25A71-B24C-00CD-7FA6-3DBBEDD7284F}"/>
                </a:ext>
              </a:extLst>
            </p:cNvPr>
            <p:cNvSpPr/>
            <p:nvPr/>
          </p:nvSpPr>
          <p:spPr>
            <a:xfrm>
              <a:off x="2878908" y="2110854"/>
              <a:ext cx="3647101" cy="3647101"/>
            </a:xfrm>
            <a:custGeom>
              <a:avLst/>
              <a:gdLst/>
              <a:ahLst/>
              <a:cxnLst/>
              <a:rect l="0" t="0" r="0" b="0"/>
              <a:pathLst>
                <a:path>
                  <a:moveTo>
                    <a:pt x="241378" y="2730231"/>
                  </a:moveTo>
                  <a:arcTo wR="1823550" hR="1823550" stAng="9011081" swAng="1636268"/>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24" name="Freeform: Shape 23">
              <a:extLst>
                <a:ext uri="{FF2B5EF4-FFF2-40B4-BE49-F238E27FC236}">
                  <a16:creationId xmlns:a16="http://schemas.microsoft.com/office/drawing/2014/main" id="{C0D52D9A-2144-86C2-F36C-524652CA0228}"/>
                </a:ext>
              </a:extLst>
            </p:cNvPr>
            <p:cNvSpPr/>
            <p:nvPr/>
          </p:nvSpPr>
          <p:spPr>
            <a:xfrm>
              <a:off x="2351236" y="2498204"/>
              <a:ext cx="1267619" cy="685489"/>
            </a:xfrm>
            <a:custGeom>
              <a:avLst/>
              <a:gdLst>
                <a:gd name="connsiteX0" fmla="*/ 0 w 1267619"/>
                <a:gd name="connsiteY0" fmla="*/ 114250 h 685489"/>
                <a:gd name="connsiteX1" fmla="*/ 114250 w 1267619"/>
                <a:gd name="connsiteY1" fmla="*/ 0 h 685489"/>
                <a:gd name="connsiteX2" fmla="*/ 1153369 w 1267619"/>
                <a:gd name="connsiteY2" fmla="*/ 0 h 685489"/>
                <a:gd name="connsiteX3" fmla="*/ 1267619 w 1267619"/>
                <a:gd name="connsiteY3" fmla="*/ 114250 h 685489"/>
                <a:gd name="connsiteX4" fmla="*/ 1267619 w 1267619"/>
                <a:gd name="connsiteY4" fmla="*/ 571239 h 685489"/>
                <a:gd name="connsiteX5" fmla="*/ 1153369 w 1267619"/>
                <a:gd name="connsiteY5" fmla="*/ 685489 h 685489"/>
                <a:gd name="connsiteX6" fmla="*/ 114250 w 1267619"/>
                <a:gd name="connsiteY6" fmla="*/ 685489 h 685489"/>
                <a:gd name="connsiteX7" fmla="*/ 0 w 1267619"/>
                <a:gd name="connsiteY7" fmla="*/ 571239 h 685489"/>
                <a:gd name="connsiteX8" fmla="*/ 0 w 1267619"/>
                <a:gd name="connsiteY8" fmla="*/ 114250 h 68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67619" h="685489">
                  <a:moveTo>
                    <a:pt x="0" y="114250"/>
                  </a:moveTo>
                  <a:cubicBezTo>
                    <a:pt x="0" y="51151"/>
                    <a:pt x="51151" y="0"/>
                    <a:pt x="114250" y="0"/>
                  </a:cubicBezTo>
                  <a:lnTo>
                    <a:pt x="1153369" y="0"/>
                  </a:lnTo>
                  <a:cubicBezTo>
                    <a:pt x="1216468" y="0"/>
                    <a:pt x="1267619" y="51151"/>
                    <a:pt x="1267619" y="114250"/>
                  </a:cubicBezTo>
                  <a:lnTo>
                    <a:pt x="1267619" y="571239"/>
                  </a:lnTo>
                  <a:cubicBezTo>
                    <a:pt x="1267619" y="634338"/>
                    <a:pt x="1216468" y="685489"/>
                    <a:pt x="1153369" y="685489"/>
                  </a:cubicBezTo>
                  <a:lnTo>
                    <a:pt x="114250" y="685489"/>
                  </a:lnTo>
                  <a:cubicBezTo>
                    <a:pt x="51151" y="685489"/>
                    <a:pt x="0" y="634338"/>
                    <a:pt x="0" y="571239"/>
                  </a:cubicBezTo>
                  <a:lnTo>
                    <a:pt x="0" y="114250"/>
                  </a:lnTo>
                  <a:close/>
                </a:path>
              </a:pathLst>
            </a:custGeom>
            <a:solidFill>
              <a:srgbClr val="EF1217"/>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6803" tIns="86803" rIns="86803" bIns="86803" numCol="1" spcCol="1270" anchor="ctr" anchorCtr="0">
              <a:noAutofit/>
            </a:bodyPr>
            <a:lstStyle/>
            <a:p>
              <a:pPr marL="0" lvl="0" indent="0" algn="ctr" defTabSz="622300">
                <a:lnSpc>
                  <a:spcPct val="90000"/>
                </a:lnSpc>
                <a:spcBef>
                  <a:spcPct val="0"/>
                </a:spcBef>
                <a:spcAft>
                  <a:spcPct val="35000"/>
                </a:spcAft>
                <a:buNone/>
              </a:pPr>
              <a:r>
                <a:rPr lang="en-US" kern="1200" dirty="0"/>
                <a:t>“SETUP 5”</a:t>
              </a:r>
            </a:p>
          </p:txBody>
        </p:sp>
        <p:sp>
          <p:nvSpPr>
            <p:cNvPr id="25" name="Freeform: Shape 24">
              <a:extLst>
                <a:ext uri="{FF2B5EF4-FFF2-40B4-BE49-F238E27FC236}">
                  <a16:creationId xmlns:a16="http://schemas.microsoft.com/office/drawing/2014/main" id="{274D11CC-624D-CD90-33F1-B9036A21B5F3}"/>
                </a:ext>
              </a:extLst>
            </p:cNvPr>
            <p:cNvSpPr/>
            <p:nvPr/>
          </p:nvSpPr>
          <p:spPr>
            <a:xfrm>
              <a:off x="2890236" y="1388083"/>
              <a:ext cx="3647101" cy="3647101"/>
            </a:xfrm>
            <a:custGeom>
              <a:avLst/>
              <a:gdLst/>
              <a:ahLst/>
              <a:cxnLst/>
              <a:rect l="0" t="0" r="0" b="0"/>
              <a:pathLst>
                <a:path>
                  <a:moveTo>
                    <a:pt x="233885" y="930074"/>
                  </a:moveTo>
                  <a:arcTo wR="1823550" hR="1823550" stAng="12560298" swAng="1290396"/>
                </a:path>
              </a:pathLst>
            </a:custGeom>
            <a:noFill/>
            <a:ln>
              <a:tailEnd type="arrow"/>
            </a:ln>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en-US"/>
            </a:p>
          </p:txBody>
        </p:sp>
      </p:grpSp>
      <p:pic>
        <p:nvPicPr>
          <p:cNvPr id="37" name="Content Placeholder 2" descr="A picture containing person, hand, black&#10;&#10;Description automatically generated">
            <a:extLst>
              <a:ext uri="{FF2B5EF4-FFF2-40B4-BE49-F238E27FC236}">
                <a16:creationId xmlns:a16="http://schemas.microsoft.com/office/drawing/2014/main" id="{46665E94-A1F8-43DA-565F-5859FEDCE957}"/>
              </a:ext>
            </a:extLst>
          </p:cNvPr>
          <p:cNvPicPr>
            <a:picLocks noGrp="1" noChangeAspect="1"/>
          </p:cNvPicPr>
          <p:nvPr>
            <p:ph idx="1"/>
          </p:nvPr>
        </p:nvPicPr>
        <p:blipFill rotWithShape="1">
          <a:blip r:embed="rId4" cstate="print">
            <a:extLst>
              <a:ext uri="{BEBA8EAE-BF5A-486C-A8C5-ECC9F3942E4B}">
                <a14:imgProps xmlns:a14="http://schemas.microsoft.com/office/drawing/2010/main">
                  <a14:imgLayer r:embed="rId5">
                    <a14:imgEffect>
                      <a14:brightnessContrast bright="35000"/>
                    </a14:imgEffect>
                  </a14:imgLayer>
                </a14:imgProps>
              </a:ext>
              <a:ext uri="{28A0092B-C50C-407E-A947-70E740481C1C}">
                <a14:useLocalDpi xmlns:a14="http://schemas.microsoft.com/office/drawing/2010/main" val="0"/>
              </a:ext>
            </a:extLst>
          </a:blip>
          <a:stretch/>
        </p:blipFill>
        <p:spPr>
          <a:xfrm>
            <a:off x="4688767" y="2016640"/>
            <a:ext cx="1629558" cy="1320800"/>
          </a:xfrm>
        </p:spPr>
      </p:pic>
      <p:sp>
        <p:nvSpPr>
          <p:cNvPr id="38" name="TextBox 37">
            <a:extLst>
              <a:ext uri="{FF2B5EF4-FFF2-40B4-BE49-F238E27FC236}">
                <a16:creationId xmlns:a16="http://schemas.microsoft.com/office/drawing/2014/main" id="{3BBB5388-B53C-8027-AA5B-8B45631315AA}"/>
              </a:ext>
            </a:extLst>
          </p:cNvPr>
          <p:cNvSpPr txBox="1"/>
          <p:nvPr/>
        </p:nvSpPr>
        <p:spPr>
          <a:xfrm>
            <a:off x="7271998" y="1537580"/>
            <a:ext cx="1488899" cy="584775"/>
          </a:xfrm>
          <a:prstGeom prst="rect">
            <a:avLst/>
          </a:prstGeom>
          <a:noFill/>
        </p:spPr>
        <p:txBody>
          <a:bodyPr wrap="square" rtlCol="0">
            <a:spAutoFit/>
          </a:bodyPr>
          <a:lstStyle/>
          <a:p>
            <a:pPr algn="ctr"/>
            <a:r>
              <a:rPr lang="en-US" sz="1600" b="1" dirty="0"/>
              <a:t>Click function button</a:t>
            </a:r>
          </a:p>
        </p:txBody>
      </p:sp>
      <p:sp>
        <p:nvSpPr>
          <p:cNvPr id="39" name="TextBox 38">
            <a:extLst>
              <a:ext uri="{FF2B5EF4-FFF2-40B4-BE49-F238E27FC236}">
                <a16:creationId xmlns:a16="http://schemas.microsoft.com/office/drawing/2014/main" id="{B85EE5C2-5E78-7050-D58C-24DBE8B087C9}"/>
              </a:ext>
            </a:extLst>
          </p:cNvPr>
          <p:cNvSpPr txBox="1"/>
          <p:nvPr/>
        </p:nvSpPr>
        <p:spPr>
          <a:xfrm>
            <a:off x="8095644" y="4306946"/>
            <a:ext cx="1488899" cy="584775"/>
          </a:xfrm>
          <a:prstGeom prst="rect">
            <a:avLst/>
          </a:prstGeom>
          <a:noFill/>
        </p:spPr>
        <p:txBody>
          <a:bodyPr wrap="square" rtlCol="0">
            <a:spAutoFit/>
          </a:bodyPr>
          <a:lstStyle/>
          <a:p>
            <a:pPr algn="ctr"/>
            <a:r>
              <a:rPr lang="en-US" sz="1600" b="1" dirty="0"/>
              <a:t>Click function button</a:t>
            </a:r>
          </a:p>
        </p:txBody>
      </p:sp>
      <p:sp>
        <p:nvSpPr>
          <p:cNvPr id="40" name="TextBox 39">
            <a:extLst>
              <a:ext uri="{FF2B5EF4-FFF2-40B4-BE49-F238E27FC236}">
                <a16:creationId xmlns:a16="http://schemas.microsoft.com/office/drawing/2014/main" id="{68DCF32D-DA2C-27A6-D16F-E90D75AB97CC}"/>
              </a:ext>
            </a:extLst>
          </p:cNvPr>
          <p:cNvSpPr txBox="1"/>
          <p:nvPr/>
        </p:nvSpPr>
        <p:spPr>
          <a:xfrm>
            <a:off x="4837487" y="6256404"/>
            <a:ext cx="1629558" cy="584775"/>
          </a:xfrm>
          <a:prstGeom prst="rect">
            <a:avLst/>
          </a:prstGeom>
          <a:noFill/>
        </p:spPr>
        <p:txBody>
          <a:bodyPr wrap="square" rtlCol="0">
            <a:spAutoFit/>
          </a:bodyPr>
          <a:lstStyle/>
          <a:p>
            <a:pPr algn="ctr"/>
            <a:r>
              <a:rPr lang="en-US" sz="1600" b="1" dirty="0"/>
              <a:t>Click function button</a:t>
            </a:r>
          </a:p>
        </p:txBody>
      </p:sp>
      <p:sp>
        <p:nvSpPr>
          <p:cNvPr id="41" name="TextBox 40">
            <a:extLst>
              <a:ext uri="{FF2B5EF4-FFF2-40B4-BE49-F238E27FC236}">
                <a16:creationId xmlns:a16="http://schemas.microsoft.com/office/drawing/2014/main" id="{2CE4822E-D7E8-3251-790F-D598FDE2685E}"/>
              </a:ext>
            </a:extLst>
          </p:cNvPr>
          <p:cNvSpPr txBox="1"/>
          <p:nvPr/>
        </p:nvSpPr>
        <p:spPr>
          <a:xfrm>
            <a:off x="1804638" y="4487710"/>
            <a:ext cx="1488899" cy="584775"/>
          </a:xfrm>
          <a:prstGeom prst="rect">
            <a:avLst/>
          </a:prstGeom>
          <a:noFill/>
        </p:spPr>
        <p:txBody>
          <a:bodyPr wrap="square" rtlCol="0">
            <a:spAutoFit/>
          </a:bodyPr>
          <a:lstStyle/>
          <a:p>
            <a:pPr algn="ctr"/>
            <a:r>
              <a:rPr lang="en-US" sz="1600" b="1" dirty="0"/>
              <a:t>Click function button</a:t>
            </a:r>
          </a:p>
        </p:txBody>
      </p:sp>
      <p:sp>
        <p:nvSpPr>
          <p:cNvPr id="42" name="TextBox 41">
            <a:extLst>
              <a:ext uri="{FF2B5EF4-FFF2-40B4-BE49-F238E27FC236}">
                <a16:creationId xmlns:a16="http://schemas.microsoft.com/office/drawing/2014/main" id="{EFB85ACE-866B-06EC-3EE8-6486CDF42764}"/>
              </a:ext>
            </a:extLst>
          </p:cNvPr>
          <p:cNvSpPr txBox="1"/>
          <p:nvPr/>
        </p:nvSpPr>
        <p:spPr>
          <a:xfrm>
            <a:off x="2192521" y="1629628"/>
            <a:ext cx="1488899" cy="584775"/>
          </a:xfrm>
          <a:prstGeom prst="rect">
            <a:avLst/>
          </a:prstGeom>
          <a:noFill/>
        </p:spPr>
        <p:txBody>
          <a:bodyPr wrap="square" rtlCol="0">
            <a:spAutoFit/>
          </a:bodyPr>
          <a:lstStyle/>
          <a:p>
            <a:pPr algn="ctr"/>
            <a:r>
              <a:rPr lang="en-US" sz="1600" b="1" dirty="0"/>
              <a:t>Click function button</a:t>
            </a:r>
          </a:p>
        </p:txBody>
      </p:sp>
      <p:pic>
        <p:nvPicPr>
          <p:cNvPr id="43" name="Picture 42" descr="A hand holding a digital clock&#10;&#10;Description automatically generated with low confidence">
            <a:extLst>
              <a:ext uri="{FF2B5EF4-FFF2-40B4-BE49-F238E27FC236}">
                <a16:creationId xmlns:a16="http://schemas.microsoft.com/office/drawing/2014/main" id="{EABC9E02-9303-B4C7-6C01-5579A650CE40}"/>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rightnessContrast bright="25000"/>
                    </a14:imgEffect>
                  </a14:imgLayer>
                </a14:imgProps>
              </a:ext>
              <a:ext uri="{28A0092B-C50C-407E-A947-70E740481C1C}">
                <a14:useLocalDpi xmlns:a14="http://schemas.microsoft.com/office/drawing/2010/main" val="0"/>
              </a:ext>
            </a:extLst>
          </a:blip>
          <a:srcRect l="23781" t="27492" r="21520" b="11501"/>
          <a:stretch/>
        </p:blipFill>
        <p:spPr>
          <a:xfrm>
            <a:off x="8813964" y="2435865"/>
            <a:ext cx="1726221" cy="1654405"/>
          </a:xfrm>
          <a:prstGeom prst="rect">
            <a:avLst/>
          </a:prstGeom>
        </p:spPr>
      </p:pic>
      <p:pic>
        <p:nvPicPr>
          <p:cNvPr id="44" name="Picture 43" descr="A hand holding a digital clock&#10;&#10;Description automatically generated with low confidence">
            <a:extLst>
              <a:ext uri="{FF2B5EF4-FFF2-40B4-BE49-F238E27FC236}">
                <a16:creationId xmlns:a16="http://schemas.microsoft.com/office/drawing/2014/main" id="{E6F26710-F6D8-9949-666A-A5B97419B6FC}"/>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rightnessContrast bright="25000"/>
                    </a14:imgEffect>
                  </a14:imgLayer>
                </a14:imgProps>
              </a:ext>
              <a:ext uri="{28A0092B-C50C-407E-A947-70E740481C1C}">
                <a14:useLocalDpi xmlns:a14="http://schemas.microsoft.com/office/drawing/2010/main" val="0"/>
              </a:ext>
            </a:extLst>
          </a:blip>
          <a:srcRect l="19071" t="14023" r="15177" b="4726"/>
          <a:stretch/>
        </p:blipFill>
        <p:spPr>
          <a:xfrm>
            <a:off x="7770480" y="5009934"/>
            <a:ext cx="1534518" cy="1652849"/>
          </a:xfrm>
          <a:prstGeom prst="rect">
            <a:avLst/>
          </a:prstGeom>
        </p:spPr>
      </p:pic>
      <p:pic>
        <p:nvPicPr>
          <p:cNvPr id="45" name="Picture 44" descr="A picture containing person, hand&#10;&#10;Description automatically generated">
            <a:extLst>
              <a:ext uri="{FF2B5EF4-FFF2-40B4-BE49-F238E27FC236}">
                <a16:creationId xmlns:a16="http://schemas.microsoft.com/office/drawing/2014/main" id="{DF78F225-DEFC-B00F-E97F-0AB0CCC86530}"/>
              </a:ext>
            </a:extLst>
          </p:cNvPr>
          <p:cNvPicPr>
            <a:picLocks noChangeAspect="1"/>
          </p:cNvPicPr>
          <p:nvPr/>
        </p:nvPicPr>
        <p:blipFill rotWithShape="1">
          <a:blip r:embed="rId10" cstate="print">
            <a:extLst>
              <a:ext uri="{BEBA8EAE-BF5A-486C-A8C5-ECC9F3942E4B}">
                <a14:imgProps xmlns:a14="http://schemas.microsoft.com/office/drawing/2010/main">
                  <a14:imgLayer r:embed="rId11">
                    <a14:imgEffect>
                      <a14:brightnessContrast bright="24000"/>
                    </a14:imgEffect>
                  </a14:imgLayer>
                </a14:imgProps>
              </a:ext>
              <a:ext uri="{28A0092B-C50C-407E-A947-70E740481C1C}">
                <a14:useLocalDpi xmlns:a14="http://schemas.microsoft.com/office/drawing/2010/main" val="0"/>
              </a:ext>
            </a:extLst>
          </a:blip>
          <a:srcRect l="6901" t="12222" r="1401" b="1929"/>
          <a:stretch/>
        </p:blipFill>
        <p:spPr>
          <a:xfrm>
            <a:off x="723820" y="2317700"/>
            <a:ext cx="1591627" cy="1921480"/>
          </a:xfrm>
          <a:prstGeom prst="rect">
            <a:avLst/>
          </a:prstGeom>
        </p:spPr>
      </p:pic>
      <p:pic>
        <p:nvPicPr>
          <p:cNvPr id="46" name="Picture 45" descr="A picture containing person, hand&#10;&#10;Description automatically generated">
            <a:extLst>
              <a:ext uri="{FF2B5EF4-FFF2-40B4-BE49-F238E27FC236}">
                <a16:creationId xmlns:a16="http://schemas.microsoft.com/office/drawing/2014/main" id="{05DD2C91-1B44-8285-0B3D-741D93C241C3}"/>
              </a:ext>
            </a:extLst>
          </p:cNvPr>
          <p:cNvPicPr>
            <a:picLocks noChangeAspect="1"/>
          </p:cNvPicPr>
          <p:nvPr/>
        </p:nvPicPr>
        <p:blipFill rotWithShape="1">
          <a:blip r:embed="rId12" cstate="print">
            <a:extLst>
              <a:ext uri="{BEBA8EAE-BF5A-486C-A8C5-ECC9F3942E4B}">
                <a14:imgProps xmlns:a14="http://schemas.microsoft.com/office/drawing/2010/main">
                  <a14:imgLayer r:embed="rId13">
                    <a14:imgEffect>
                      <a14:brightnessContrast bright="25000"/>
                    </a14:imgEffect>
                  </a14:imgLayer>
                </a14:imgProps>
              </a:ext>
              <a:ext uri="{28A0092B-C50C-407E-A947-70E740481C1C}">
                <a14:useLocalDpi xmlns:a14="http://schemas.microsoft.com/office/drawing/2010/main" val="0"/>
              </a:ext>
            </a:extLst>
          </a:blip>
          <a:srcRect l="25539" t="24788" r="40999" b="19856"/>
          <a:stretch/>
        </p:blipFill>
        <p:spPr>
          <a:xfrm>
            <a:off x="1614438" y="5085306"/>
            <a:ext cx="1591627" cy="1712237"/>
          </a:xfrm>
          <a:prstGeom prst="rect">
            <a:avLst/>
          </a:prstGeom>
        </p:spPr>
      </p:pic>
    </p:spTree>
    <p:extLst>
      <p:ext uri="{BB962C8B-B14F-4D97-AF65-F5344CB8AC3E}">
        <p14:creationId xmlns:p14="http://schemas.microsoft.com/office/powerpoint/2010/main" val="33000671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p:txBody>
          <a:bodyPr/>
          <a:lstStyle/>
          <a:p>
            <a:r>
              <a:rPr lang="en-US" b="1" dirty="0"/>
              <a:t>DDL Display Screen: “SETUP 5”</a:t>
            </a:r>
          </a:p>
        </p:txBody>
      </p:sp>
      <p:pic>
        <p:nvPicPr>
          <p:cNvPr id="15" name="Picture 14">
            <a:extLst>
              <a:ext uri="{FF2B5EF4-FFF2-40B4-BE49-F238E27FC236}">
                <a16:creationId xmlns:a16="http://schemas.microsoft.com/office/drawing/2014/main" id="{ED2FA6A6-3486-9F72-506F-139FA658A86E}"/>
              </a:ext>
            </a:extLst>
          </p:cNvPr>
          <p:cNvPicPr>
            <a:picLocks noChangeAspect="1"/>
          </p:cNvPicPr>
          <p:nvPr/>
        </p:nvPicPr>
        <p:blipFill>
          <a:blip r:embed="rId2"/>
          <a:stretch>
            <a:fillRect/>
          </a:stretch>
        </p:blipFill>
        <p:spPr>
          <a:xfrm>
            <a:off x="7906328" y="1690688"/>
            <a:ext cx="3066472" cy="3706560"/>
          </a:xfrm>
          <a:prstGeom prst="rect">
            <a:avLst/>
          </a:prstGeom>
        </p:spPr>
      </p:pic>
      <p:sp>
        <p:nvSpPr>
          <p:cNvPr id="17" name="TextBox 16">
            <a:extLst>
              <a:ext uri="{FF2B5EF4-FFF2-40B4-BE49-F238E27FC236}">
                <a16:creationId xmlns:a16="http://schemas.microsoft.com/office/drawing/2014/main" id="{2D6C69FA-05FF-6627-F132-70FEF154EEA3}"/>
              </a:ext>
            </a:extLst>
          </p:cNvPr>
          <p:cNvSpPr txBox="1"/>
          <p:nvPr/>
        </p:nvSpPr>
        <p:spPr>
          <a:xfrm>
            <a:off x="979055" y="2017141"/>
            <a:ext cx="6604000" cy="2677656"/>
          </a:xfrm>
          <a:prstGeom prst="rect">
            <a:avLst/>
          </a:prstGeom>
          <a:noFill/>
        </p:spPr>
        <p:txBody>
          <a:bodyPr wrap="square">
            <a:spAutoFit/>
          </a:bodyPr>
          <a:lstStyle/>
          <a:p>
            <a:pPr marL="457200" indent="-457200" algn="l">
              <a:buFont typeface="Arial" panose="020B0604020202020204" pitchFamily="34" charset="0"/>
              <a:buChar char="•"/>
            </a:pPr>
            <a:r>
              <a:rPr lang="en-US" sz="2800" dirty="0"/>
              <a:t>This screen is for ODH use only.</a:t>
            </a:r>
          </a:p>
          <a:p>
            <a:pPr marL="857250" lvl="1" indent="-457200">
              <a:buFont typeface="Arial" panose="020B0604020202020204" pitchFamily="34" charset="0"/>
              <a:buChar char="•"/>
            </a:pPr>
            <a:endParaRPr lang="en-US" sz="2800" dirty="0"/>
          </a:p>
          <a:p>
            <a:pPr marL="457200" indent="-457200" algn="l">
              <a:buFont typeface="Arial" panose="020B0604020202020204" pitchFamily="34" charset="0"/>
              <a:buChar char="•"/>
            </a:pPr>
            <a:r>
              <a:rPr lang="en-US" sz="2800" dirty="0"/>
              <a:t>Once installed on site by an ODH staff member, no additional action will be required for set-up by provider locations.</a:t>
            </a:r>
          </a:p>
        </p:txBody>
      </p:sp>
    </p:spTree>
    <p:extLst>
      <p:ext uri="{BB962C8B-B14F-4D97-AF65-F5344CB8AC3E}">
        <p14:creationId xmlns:p14="http://schemas.microsoft.com/office/powerpoint/2010/main" val="1070378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p:txBody>
          <a:bodyPr/>
          <a:lstStyle/>
          <a:p>
            <a:r>
              <a:rPr lang="en-US" b="1" dirty="0"/>
              <a:t>DDL Display Screen: “P Err”</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37309" y="1444487"/>
            <a:ext cx="6714836" cy="4832092"/>
          </a:xfrm>
          <a:prstGeom prst="rect">
            <a:avLst/>
          </a:prstGeom>
          <a:noFill/>
        </p:spPr>
        <p:txBody>
          <a:bodyPr wrap="square">
            <a:spAutoFit/>
          </a:bodyPr>
          <a:lstStyle/>
          <a:p>
            <a:pPr marL="457200" indent="-457200" algn="l">
              <a:buFont typeface="Arial" panose="020B0604020202020204" pitchFamily="34" charset="0"/>
              <a:buChar char="•"/>
            </a:pPr>
            <a:r>
              <a:rPr lang="en-US" sz="2800" dirty="0"/>
              <a:t>When the glycol and DDL are disconnected, an error message, “P Err”, will display on screen.</a:t>
            </a:r>
          </a:p>
          <a:p>
            <a:pPr marL="457200" indent="-457200" algn="l">
              <a:buFont typeface="Arial" panose="020B0604020202020204" pitchFamily="34" charset="0"/>
              <a:buChar char="•"/>
            </a:pPr>
            <a:endParaRPr lang="en-US" sz="2800" dirty="0"/>
          </a:p>
          <a:p>
            <a:pPr marL="457200" indent="-457200" algn="l">
              <a:buFont typeface="Arial" panose="020B0604020202020204" pitchFamily="34" charset="0"/>
              <a:buChar char="•"/>
            </a:pPr>
            <a:r>
              <a:rPr lang="en-US" sz="2800" b="1" u="sng" dirty="0"/>
              <a:t>This means that the DDL is not taking temperatures from the unit.</a:t>
            </a:r>
          </a:p>
          <a:p>
            <a:pPr marL="457200" indent="-457200" algn="l">
              <a:buFont typeface="Arial" panose="020B0604020202020204" pitchFamily="34" charset="0"/>
              <a:buChar char="•"/>
            </a:pPr>
            <a:endParaRPr lang="en-US" sz="2800" dirty="0"/>
          </a:p>
          <a:p>
            <a:pPr marL="457200" indent="-457200" algn="l">
              <a:buFont typeface="Arial" panose="020B0604020202020204" pitchFamily="34" charset="0"/>
              <a:buChar char="•"/>
            </a:pPr>
            <a:r>
              <a:rPr lang="en-US" sz="2800" dirty="0"/>
              <a:t>If “P Err” is displayed on screen, immediately reconnect the glycol to the DDL and </a:t>
            </a:r>
            <a:r>
              <a:rPr lang="en-US" sz="2800" dirty="0">
                <a:solidFill>
                  <a:srgbClr val="C12637"/>
                </a:solidFill>
              </a:rPr>
              <a:t>call ODH </a:t>
            </a:r>
            <a:r>
              <a:rPr lang="en-US" sz="2800" dirty="0"/>
              <a:t>at </a:t>
            </a:r>
            <a:r>
              <a:rPr lang="en-US" sz="2800" dirty="0">
                <a:solidFill>
                  <a:srgbClr val="C12637"/>
                </a:solidFill>
              </a:rPr>
              <a:t>1-800-282-0546</a:t>
            </a:r>
            <a:r>
              <a:rPr lang="en-US" sz="2800" dirty="0"/>
              <a:t> to report the error message.</a:t>
            </a:r>
          </a:p>
        </p:txBody>
      </p:sp>
      <p:pic>
        <p:nvPicPr>
          <p:cNvPr id="3" name="Picture 2">
            <a:extLst>
              <a:ext uri="{FF2B5EF4-FFF2-40B4-BE49-F238E27FC236}">
                <a16:creationId xmlns:a16="http://schemas.microsoft.com/office/drawing/2014/main" id="{5FB9BF52-F27B-E743-DF2A-C41F1B64431B}"/>
              </a:ext>
            </a:extLst>
          </p:cNvPr>
          <p:cNvPicPr>
            <a:picLocks noChangeAspect="1"/>
          </p:cNvPicPr>
          <p:nvPr/>
        </p:nvPicPr>
        <p:blipFill>
          <a:blip r:embed="rId2"/>
          <a:stretch>
            <a:fillRect/>
          </a:stretch>
        </p:blipFill>
        <p:spPr>
          <a:xfrm>
            <a:off x="7760756" y="1690688"/>
            <a:ext cx="3720044" cy="3968047"/>
          </a:xfrm>
          <a:prstGeom prst="rect">
            <a:avLst/>
          </a:prstGeom>
        </p:spPr>
      </p:pic>
    </p:spTree>
    <p:extLst>
      <p:ext uri="{BB962C8B-B14F-4D97-AF65-F5344CB8AC3E}">
        <p14:creationId xmlns:p14="http://schemas.microsoft.com/office/powerpoint/2010/main" val="1667307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p:txBody>
          <a:bodyPr/>
          <a:lstStyle/>
          <a:p>
            <a:r>
              <a:rPr lang="en-US" b="1" dirty="0"/>
              <a:t>DDL Display Screen: Signal Strength</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858829"/>
            <a:ext cx="6714836" cy="1815882"/>
          </a:xfrm>
          <a:prstGeom prst="rect">
            <a:avLst/>
          </a:prstGeom>
          <a:noFill/>
        </p:spPr>
        <p:txBody>
          <a:bodyPr wrap="square">
            <a:spAutoFit/>
          </a:bodyPr>
          <a:lstStyle/>
          <a:p>
            <a:pPr marL="457200" indent="-457200" algn="l">
              <a:buFont typeface="Arial" panose="020B0604020202020204" pitchFamily="34" charset="0"/>
              <a:buChar char="•"/>
            </a:pPr>
            <a:r>
              <a:rPr lang="en-US" sz="2800" dirty="0"/>
              <a:t>Number on screen is the strength of the WIFI signal.</a:t>
            </a:r>
          </a:p>
          <a:p>
            <a:pPr marL="457200" indent="-457200" algn="l">
              <a:buFont typeface="Arial" panose="020B0604020202020204" pitchFamily="34" charset="0"/>
              <a:buChar char="•"/>
            </a:pPr>
            <a:r>
              <a:rPr lang="en-US" sz="2800" dirty="0"/>
              <a:t>Signal strength of 10 is the strongest, one is the weakest.</a:t>
            </a:r>
          </a:p>
        </p:txBody>
      </p:sp>
      <p:pic>
        <p:nvPicPr>
          <p:cNvPr id="4" name="Picture 3">
            <a:extLst>
              <a:ext uri="{FF2B5EF4-FFF2-40B4-BE49-F238E27FC236}">
                <a16:creationId xmlns:a16="http://schemas.microsoft.com/office/drawing/2014/main" id="{3EBFDB91-4097-A680-9EBC-021562F197EF}"/>
              </a:ext>
            </a:extLst>
          </p:cNvPr>
          <p:cNvPicPr>
            <a:picLocks noChangeAspect="1"/>
          </p:cNvPicPr>
          <p:nvPr/>
        </p:nvPicPr>
        <p:blipFill>
          <a:blip r:embed="rId2"/>
          <a:stretch>
            <a:fillRect/>
          </a:stretch>
        </p:blipFill>
        <p:spPr>
          <a:xfrm>
            <a:off x="7823114" y="1615832"/>
            <a:ext cx="3530686" cy="3791412"/>
          </a:xfrm>
          <a:prstGeom prst="rect">
            <a:avLst/>
          </a:prstGeom>
        </p:spPr>
      </p:pic>
    </p:spTree>
    <p:extLst>
      <p:ext uri="{BB962C8B-B14F-4D97-AF65-F5344CB8AC3E}">
        <p14:creationId xmlns:p14="http://schemas.microsoft.com/office/powerpoint/2010/main" val="27938866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E8733-F653-4512-3154-CCF1ADDECAD5}"/>
              </a:ext>
            </a:extLst>
          </p:cNvPr>
          <p:cNvSpPr>
            <a:spLocks noGrp="1"/>
          </p:cNvSpPr>
          <p:nvPr>
            <p:ph type="title"/>
          </p:nvPr>
        </p:nvSpPr>
        <p:spPr/>
        <p:txBody>
          <a:bodyPr/>
          <a:lstStyle/>
          <a:p>
            <a:r>
              <a:rPr lang="en-US" b="1" dirty="0"/>
              <a:t>Temperature Monitoring</a:t>
            </a:r>
          </a:p>
        </p:txBody>
      </p:sp>
      <p:sp>
        <p:nvSpPr>
          <p:cNvPr id="3" name="Content Placeholder 2">
            <a:extLst>
              <a:ext uri="{FF2B5EF4-FFF2-40B4-BE49-F238E27FC236}">
                <a16:creationId xmlns:a16="http://schemas.microsoft.com/office/drawing/2014/main" id="{1FA457E9-B370-A164-1E07-0AD9F939D56C}"/>
              </a:ext>
            </a:extLst>
          </p:cNvPr>
          <p:cNvSpPr>
            <a:spLocks noGrp="1"/>
          </p:cNvSpPr>
          <p:nvPr>
            <p:ph idx="1"/>
          </p:nvPr>
        </p:nvSpPr>
        <p:spPr>
          <a:xfrm>
            <a:off x="765175" y="1654630"/>
            <a:ext cx="10515600" cy="4351338"/>
          </a:xfrm>
        </p:spPr>
        <p:txBody>
          <a:bodyPr>
            <a:normAutofit/>
          </a:bodyPr>
          <a:lstStyle/>
          <a:p>
            <a:pPr>
              <a:lnSpc>
                <a:spcPct val="100000"/>
              </a:lnSpc>
            </a:pPr>
            <a:r>
              <a:rPr lang="en-US" dirty="0"/>
              <a:t>Each VFC site is required to adhere to the following minimum standards for temperature monitoring and documentation when using the WIFI DDL:</a:t>
            </a:r>
          </a:p>
        </p:txBody>
      </p:sp>
      <p:sp>
        <p:nvSpPr>
          <p:cNvPr id="4" name="Rectangle 3">
            <a:extLst>
              <a:ext uri="{FF2B5EF4-FFF2-40B4-BE49-F238E27FC236}">
                <a16:creationId xmlns:a16="http://schemas.microsoft.com/office/drawing/2014/main" id="{3E4DE777-D3B5-AB9B-18EC-CA70250E72D3}"/>
              </a:ext>
            </a:extLst>
          </p:cNvPr>
          <p:cNvSpPr/>
          <p:nvPr/>
        </p:nvSpPr>
        <p:spPr>
          <a:xfrm>
            <a:off x="88900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37537C46-8561-572C-E2F3-4FFFA7A52E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410700" y="5969909"/>
            <a:ext cx="2595003" cy="717512"/>
          </a:xfrm>
          <a:prstGeom prst="rect">
            <a:avLst/>
          </a:prstGeom>
        </p:spPr>
      </p:pic>
      <p:sp>
        <p:nvSpPr>
          <p:cNvPr id="6" name="Rectangle 5">
            <a:extLst>
              <a:ext uri="{FF2B5EF4-FFF2-40B4-BE49-F238E27FC236}">
                <a16:creationId xmlns:a16="http://schemas.microsoft.com/office/drawing/2014/main" id="{2CBCFD84-5375-F24F-B9FF-8BE8BF66CD35}"/>
              </a:ext>
            </a:extLst>
          </p:cNvPr>
          <p:cNvSpPr/>
          <p:nvPr/>
        </p:nvSpPr>
        <p:spPr>
          <a:xfrm>
            <a:off x="889000" y="1428750"/>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7" name="Diagram 6">
            <a:extLst>
              <a:ext uri="{FF2B5EF4-FFF2-40B4-BE49-F238E27FC236}">
                <a16:creationId xmlns:a16="http://schemas.microsoft.com/office/drawing/2014/main" id="{DBFC6332-8C4A-75E3-4381-DD677B9CAA08}"/>
              </a:ext>
            </a:extLst>
          </p:cNvPr>
          <p:cNvGraphicFramePr/>
          <p:nvPr>
            <p:extLst>
              <p:ext uri="{D42A27DB-BD31-4B8C-83A1-F6EECF244321}">
                <p14:modId xmlns:p14="http://schemas.microsoft.com/office/powerpoint/2010/main" val="3767007118"/>
              </p:ext>
            </p:extLst>
          </p:nvPr>
        </p:nvGraphicFramePr>
        <p:xfrm>
          <a:off x="911224" y="2980193"/>
          <a:ext cx="10245725" cy="30262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105352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136AA-A6C4-D5DD-A8AC-FD217E1663BB}"/>
              </a:ext>
            </a:extLst>
          </p:cNvPr>
          <p:cNvSpPr>
            <a:spLocks noGrp="1"/>
          </p:cNvSpPr>
          <p:nvPr>
            <p:ph type="title"/>
          </p:nvPr>
        </p:nvSpPr>
        <p:spPr>
          <a:xfrm>
            <a:off x="838199" y="365125"/>
            <a:ext cx="11122891" cy="1325563"/>
          </a:xfrm>
        </p:spPr>
        <p:txBody>
          <a:bodyPr/>
          <a:lstStyle/>
          <a:p>
            <a:pPr algn="ctr"/>
            <a:r>
              <a:rPr lang="en-US" b="1" dirty="0"/>
              <a:t>Temperature Monitoring:</a:t>
            </a:r>
            <a:br>
              <a:rPr lang="en-US" b="1" dirty="0"/>
            </a:br>
            <a:r>
              <a:rPr lang="en-US" b="1" dirty="0"/>
              <a:t>Reporting Temperature Issues</a:t>
            </a:r>
          </a:p>
        </p:txBody>
      </p:sp>
      <p:sp>
        <p:nvSpPr>
          <p:cNvPr id="17" name="TextBox 16">
            <a:extLst>
              <a:ext uri="{FF2B5EF4-FFF2-40B4-BE49-F238E27FC236}">
                <a16:creationId xmlns:a16="http://schemas.microsoft.com/office/drawing/2014/main" id="{2D6C69FA-05FF-6627-F132-70FEF154EEA3}"/>
              </a:ext>
            </a:extLst>
          </p:cNvPr>
          <p:cNvSpPr txBox="1"/>
          <p:nvPr/>
        </p:nvSpPr>
        <p:spPr>
          <a:xfrm>
            <a:off x="609600" y="1858829"/>
            <a:ext cx="11351490" cy="3477875"/>
          </a:xfrm>
          <a:prstGeom prst="rect">
            <a:avLst/>
          </a:prstGeom>
          <a:noFill/>
        </p:spPr>
        <p:txBody>
          <a:bodyPr wrap="square">
            <a:spAutoFit/>
          </a:bodyPr>
          <a:lstStyle/>
          <a:p>
            <a:pPr marL="457200" indent="-457200" algn="ctr">
              <a:buClr>
                <a:schemeClr val="tx1"/>
              </a:buClr>
              <a:buFont typeface="Arial" panose="020B0604020202020204" pitchFamily="34" charset="0"/>
              <a:buChar char="•"/>
            </a:pPr>
            <a:r>
              <a:rPr lang="en-US" sz="3200" b="1" dirty="0">
                <a:solidFill>
                  <a:srgbClr val="C12637"/>
                </a:solidFill>
              </a:rPr>
              <a:t>Mark vaccine as “DO NOT USE” and call ODH Immunization Program at 1-800-282-0546 if:</a:t>
            </a:r>
          </a:p>
          <a:p>
            <a:pPr marL="457200" indent="-457200" algn="l">
              <a:buClr>
                <a:schemeClr val="accent2"/>
              </a:buClr>
              <a:buFont typeface="Arial" panose="020B0604020202020204" pitchFamily="34" charset="0"/>
              <a:buChar char="•"/>
            </a:pPr>
            <a:endParaRPr lang="en-US" sz="2800" dirty="0"/>
          </a:p>
          <a:p>
            <a:pPr marL="1717675" indent="-457200" algn="l">
              <a:buFont typeface="Courier New" panose="02070309020205020404" pitchFamily="49" charset="0"/>
              <a:buChar char="o"/>
            </a:pPr>
            <a:r>
              <a:rPr lang="en-US" sz="3200" dirty="0"/>
              <a:t>DDL is flashing red and audibly alarming.</a:t>
            </a:r>
          </a:p>
          <a:p>
            <a:pPr marL="1717675" indent="-457200">
              <a:buClr>
                <a:schemeClr val="tx1"/>
              </a:buClr>
              <a:buFont typeface="Courier New" panose="02070309020205020404" pitchFamily="49" charset="0"/>
              <a:buChar char="o"/>
            </a:pPr>
            <a:r>
              <a:rPr lang="en-US" sz="3200" dirty="0"/>
              <a:t>Current temperature is out of range.</a:t>
            </a:r>
          </a:p>
          <a:p>
            <a:pPr marL="1717675" indent="-457200" algn="l">
              <a:buClr>
                <a:schemeClr val="tx1"/>
              </a:buClr>
              <a:buFont typeface="Courier New" panose="02070309020205020404" pitchFamily="49" charset="0"/>
              <a:buChar char="o"/>
            </a:pPr>
            <a:r>
              <a:rPr lang="en-US" sz="3200" dirty="0"/>
              <a:t>DDL recorded an out-of-range min/max.</a:t>
            </a:r>
          </a:p>
          <a:p>
            <a:pPr marL="1717675" indent="-457200" algn="l">
              <a:buClr>
                <a:schemeClr val="tx1"/>
              </a:buClr>
              <a:buFont typeface="Courier New" panose="02070309020205020404" pitchFamily="49" charset="0"/>
              <a:buChar char="o"/>
            </a:pPr>
            <a:r>
              <a:rPr lang="en-US" sz="3200" dirty="0"/>
              <a:t>DDL displays “P Err”.</a:t>
            </a:r>
          </a:p>
        </p:txBody>
      </p:sp>
      <p:sp>
        <p:nvSpPr>
          <p:cNvPr id="3" name="Rectangle 2">
            <a:extLst>
              <a:ext uri="{FF2B5EF4-FFF2-40B4-BE49-F238E27FC236}">
                <a16:creationId xmlns:a16="http://schemas.microsoft.com/office/drawing/2014/main" id="{3DB78CBD-CC89-1FD1-53D6-30E458CF5134}"/>
              </a:ext>
            </a:extLst>
          </p:cNvPr>
          <p:cNvSpPr/>
          <p:nvPr/>
        </p:nvSpPr>
        <p:spPr>
          <a:xfrm>
            <a:off x="962025" y="1593783"/>
            <a:ext cx="10267950" cy="120650"/>
          </a:xfrm>
          <a:prstGeom prst="rect">
            <a:avLst/>
          </a:prstGeom>
          <a:solidFill>
            <a:srgbClr val="0098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76774460"/>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ODH 2023 colors A">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C6A4F18-DDD6-42BF-8965-FEC830DB345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6749</TotalTime>
  <Words>1307</Words>
  <Application>Microsoft Office PowerPoint</Application>
  <PresentationFormat>Widescreen</PresentationFormat>
  <Paragraphs>134</Paragraphs>
  <Slides>28</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28</vt:i4>
      </vt:variant>
    </vt:vector>
  </HeadingPairs>
  <TitlesOfParts>
    <vt:vector size="37" baseType="lpstr">
      <vt:lpstr>Arial</vt:lpstr>
      <vt:lpstr>Calibri</vt:lpstr>
      <vt:lpstr>Courier New</vt:lpstr>
      <vt:lpstr>Open Sans Semibold</vt:lpstr>
      <vt:lpstr>Source Sans 3</vt:lpstr>
      <vt:lpstr>Source Sans Pro</vt:lpstr>
      <vt:lpstr>Source Sans Pro Semibold</vt:lpstr>
      <vt:lpstr>1_Office Theme</vt:lpstr>
      <vt:lpstr>Office Theme</vt:lpstr>
      <vt:lpstr>Vaccines for Children Program WIFI Digital Data Logger (DDL) User Guide</vt:lpstr>
      <vt:lpstr>Getting To Know The DDL Screen</vt:lpstr>
      <vt:lpstr>Getting To Know The DDL Screen</vt:lpstr>
      <vt:lpstr>DDL Display Screens</vt:lpstr>
      <vt:lpstr>DDL Display Screen: “SETUP 5”</vt:lpstr>
      <vt:lpstr>DDL Display Screen: “P Err”</vt:lpstr>
      <vt:lpstr>DDL Display Screen: Signal Strength</vt:lpstr>
      <vt:lpstr>Temperature Monitoring</vt:lpstr>
      <vt:lpstr>Temperature Monitoring: Reporting Temperature Issues</vt:lpstr>
      <vt:lpstr>Checking Max Temperature</vt:lpstr>
      <vt:lpstr>Checking Min Temperature</vt:lpstr>
      <vt:lpstr>What if the Min/Max is out-of-range?</vt:lpstr>
      <vt:lpstr>Temperature Alarms</vt:lpstr>
      <vt:lpstr>Charging the DDL</vt:lpstr>
      <vt:lpstr>Charging the DDL</vt:lpstr>
      <vt:lpstr>Downloading WIFI DDL Software</vt:lpstr>
      <vt:lpstr>Downloading WIFI DDL Software</vt:lpstr>
      <vt:lpstr>Reconnecting the DDL to WIFI</vt:lpstr>
      <vt:lpstr>Reconnecting the DDL to WIFI</vt:lpstr>
      <vt:lpstr>Reconnecting the DDL to WIFI</vt:lpstr>
      <vt:lpstr>Reconnecting the DDL to WIFI</vt:lpstr>
      <vt:lpstr>Reconnecting the DDL to WIFI</vt:lpstr>
      <vt:lpstr>Reconnecting the DDL to WIFI</vt:lpstr>
      <vt:lpstr>FAQ</vt:lpstr>
      <vt:lpstr>FAQ</vt:lpstr>
      <vt:lpstr>Contact Us: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Tarter, Kara</cp:lastModifiedBy>
  <cp:revision>71</cp:revision>
  <cp:lastPrinted>2023-10-10T13:22:31Z</cp:lastPrinted>
  <dcterms:created xsi:type="dcterms:W3CDTF">2023-05-19T13:43:30Z</dcterms:created>
  <dcterms:modified xsi:type="dcterms:W3CDTF">2023-12-26T16:50:51Z</dcterms:modified>
</cp:coreProperties>
</file>