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3"/>
    <p:sldMasterId id="2147483719" r:id="rId4"/>
  </p:sldMasterIdLst>
  <p:notesMasterIdLst>
    <p:notesMasterId r:id="rId27"/>
  </p:notesMasterIdLst>
  <p:sldIdLst>
    <p:sldId id="266"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68" r:id="rId25"/>
    <p:sldId id="277" r:id="rId26"/>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Untitled Section" id="{6DCCB742-677C-4344-8623-43BBBCD748F4}">
          <p14:sldIdLst>
            <p14:sldId id="26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68"/>
            <p14:sldId id="2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BD36F"/>
    <a:srgbClr val="69C2C6"/>
    <a:srgbClr val="0098D3"/>
    <a:srgbClr val="F3DF89"/>
    <a:srgbClr val="0E3F75"/>
    <a:srgbClr val="EBA70E"/>
    <a:srgbClr val="C12637"/>
    <a:srgbClr val="0098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E0CD4B-729F-46EB-8EEF-DEF9D7E1DDF4}" v="29" dt="2023-11-14T17:41:28.3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06" autoAdjust="0"/>
    <p:restoredTop sz="94725" autoAdjust="0"/>
  </p:normalViewPr>
  <p:slideViewPr>
    <p:cSldViewPr snapToGrid="0">
      <p:cViewPr varScale="1">
        <p:scale>
          <a:sx n="81" d="100"/>
          <a:sy n="81" d="100"/>
        </p:scale>
        <p:origin x="931" y="6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1.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ra Bryant" userId="fde6f969-28da-402d-b662-e1ab71964167" providerId="ADAL" clId="{18E0CD4B-729F-46EB-8EEF-DEF9D7E1DDF4}"/>
    <pc:docChg chg="undo custSel addSld delSld modSld modSection">
      <pc:chgData name="Kira Bryant" userId="fde6f969-28da-402d-b662-e1ab71964167" providerId="ADAL" clId="{18E0CD4B-729F-46EB-8EEF-DEF9D7E1DDF4}" dt="2023-11-15T18:20:11.365" v="170" actId="20577"/>
      <pc:docMkLst>
        <pc:docMk/>
      </pc:docMkLst>
      <pc:sldChg chg="del">
        <pc:chgData name="Kira Bryant" userId="fde6f969-28da-402d-b662-e1ab71964167" providerId="ADAL" clId="{18E0CD4B-729F-46EB-8EEF-DEF9D7E1DDF4}" dt="2023-11-14T14:50:55.015" v="6" actId="2696"/>
        <pc:sldMkLst>
          <pc:docMk/>
          <pc:sldMk cId="720552170" sldId="261"/>
        </pc:sldMkLst>
      </pc:sldChg>
      <pc:sldChg chg="del">
        <pc:chgData name="Kira Bryant" userId="fde6f969-28da-402d-b662-e1ab71964167" providerId="ADAL" clId="{18E0CD4B-729F-46EB-8EEF-DEF9D7E1DDF4}" dt="2023-11-14T14:51:09.874" v="12" actId="2696"/>
        <pc:sldMkLst>
          <pc:docMk/>
          <pc:sldMk cId="3584031214" sldId="262"/>
        </pc:sldMkLst>
      </pc:sldChg>
      <pc:sldChg chg="delSp modSp mod">
        <pc:chgData name="Kira Bryant" userId="fde6f969-28da-402d-b662-e1ab71964167" providerId="ADAL" clId="{18E0CD4B-729F-46EB-8EEF-DEF9D7E1DDF4}" dt="2023-11-14T14:50:25.707" v="3" actId="21"/>
        <pc:sldMkLst>
          <pc:docMk/>
          <pc:sldMk cId="3552145038" sldId="266"/>
        </pc:sldMkLst>
        <pc:spChg chg="mod">
          <ac:chgData name="Kira Bryant" userId="fde6f969-28da-402d-b662-e1ab71964167" providerId="ADAL" clId="{18E0CD4B-729F-46EB-8EEF-DEF9D7E1DDF4}" dt="2023-11-14T14:50:09.528" v="1" actId="27636"/>
          <ac:spMkLst>
            <pc:docMk/>
            <pc:sldMk cId="3552145038" sldId="266"/>
            <ac:spMk id="14" creationId="{B1537A7E-1419-CC3B-70E5-122A24C40B25}"/>
          </ac:spMkLst>
        </pc:spChg>
        <pc:spChg chg="mod">
          <ac:chgData name="Kira Bryant" userId="fde6f969-28da-402d-b662-e1ab71964167" providerId="ADAL" clId="{18E0CD4B-729F-46EB-8EEF-DEF9D7E1DDF4}" dt="2023-11-14T14:50:17.936" v="2"/>
          <ac:spMkLst>
            <pc:docMk/>
            <pc:sldMk cId="3552145038" sldId="266"/>
            <ac:spMk id="15" creationId="{FD926582-7DE4-E74B-B904-88D63229BA44}"/>
          </ac:spMkLst>
        </pc:spChg>
        <pc:spChg chg="del">
          <ac:chgData name="Kira Bryant" userId="fde6f969-28da-402d-b662-e1ab71964167" providerId="ADAL" clId="{18E0CD4B-729F-46EB-8EEF-DEF9D7E1DDF4}" dt="2023-11-14T14:50:25.707" v="3" actId="21"/>
          <ac:spMkLst>
            <pc:docMk/>
            <pc:sldMk cId="3552145038" sldId="266"/>
            <ac:spMk id="16" creationId="{A3F52138-CD10-23AD-AB66-3DAB3A7A62E3}"/>
          </ac:spMkLst>
        </pc:spChg>
      </pc:sldChg>
      <pc:sldChg chg="del">
        <pc:chgData name="Kira Bryant" userId="fde6f969-28da-402d-b662-e1ab71964167" providerId="ADAL" clId="{18E0CD4B-729F-46EB-8EEF-DEF9D7E1DDF4}" dt="2023-11-14T14:50:57.552" v="7" actId="2696"/>
        <pc:sldMkLst>
          <pc:docMk/>
          <pc:sldMk cId="3520034243" sldId="269"/>
        </pc:sldMkLst>
      </pc:sldChg>
      <pc:sldChg chg="del">
        <pc:chgData name="Kira Bryant" userId="fde6f969-28da-402d-b662-e1ab71964167" providerId="ADAL" clId="{18E0CD4B-729F-46EB-8EEF-DEF9D7E1DDF4}" dt="2023-11-14T14:50:59.984" v="8" actId="2696"/>
        <pc:sldMkLst>
          <pc:docMk/>
          <pc:sldMk cId="3577630578" sldId="270"/>
        </pc:sldMkLst>
      </pc:sldChg>
      <pc:sldChg chg="del">
        <pc:chgData name="Kira Bryant" userId="fde6f969-28da-402d-b662-e1ab71964167" providerId="ADAL" clId="{18E0CD4B-729F-46EB-8EEF-DEF9D7E1DDF4}" dt="2023-11-14T14:51:07.667" v="11" actId="2696"/>
        <pc:sldMkLst>
          <pc:docMk/>
          <pc:sldMk cId="2700839000" sldId="271"/>
        </pc:sldMkLst>
      </pc:sldChg>
      <pc:sldChg chg="del">
        <pc:chgData name="Kira Bryant" userId="fde6f969-28da-402d-b662-e1ab71964167" providerId="ADAL" clId="{18E0CD4B-729F-46EB-8EEF-DEF9D7E1DDF4}" dt="2023-11-14T14:51:02.154" v="9" actId="2696"/>
        <pc:sldMkLst>
          <pc:docMk/>
          <pc:sldMk cId="3290014256" sldId="272"/>
        </pc:sldMkLst>
      </pc:sldChg>
      <pc:sldChg chg="del">
        <pc:chgData name="Kira Bryant" userId="fde6f969-28da-402d-b662-e1ab71964167" providerId="ADAL" clId="{18E0CD4B-729F-46EB-8EEF-DEF9D7E1DDF4}" dt="2023-11-14T14:51:05.315" v="10" actId="2696"/>
        <pc:sldMkLst>
          <pc:docMk/>
          <pc:sldMk cId="3503205911" sldId="273"/>
        </pc:sldMkLst>
      </pc:sldChg>
      <pc:sldChg chg="del">
        <pc:chgData name="Kira Bryant" userId="fde6f969-28da-402d-b662-e1ab71964167" providerId="ADAL" clId="{18E0CD4B-729F-46EB-8EEF-DEF9D7E1DDF4}" dt="2023-11-14T14:50:52.329" v="5" actId="2696"/>
        <pc:sldMkLst>
          <pc:docMk/>
          <pc:sldMk cId="3105352478" sldId="275"/>
        </pc:sldMkLst>
      </pc:sldChg>
      <pc:sldChg chg="del">
        <pc:chgData name="Kira Bryant" userId="fde6f969-28da-402d-b662-e1ab71964167" providerId="ADAL" clId="{18E0CD4B-729F-46EB-8EEF-DEF9D7E1DDF4}" dt="2023-11-14T14:50:49.754" v="4" actId="2696"/>
        <pc:sldMkLst>
          <pc:docMk/>
          <pc:sldMk cId="778551092" sldId="276"/>
        </pc:sldMkLst>
      </pc:sldChg>
      <pc:sldChg chg="del">
        <pc:chgData name="Kira Bryant" userId="fde6f969-28da-402d-b662-e1ab71964167" providerId="ADAL" clId="{18E0CD4B-729F-46EB-8EEF-DEF9D7E1DDF4}" dt="2023-11-14T14:51:12.488" v="13" actId="2696"/>
        <pc:sldMkLst>
          <pc:docMk/>
          <pc:sldMk cId="508833710" sldId="278"/>
        </pc:sldMkLst>
      </pc:sldChg>
      <pc:sldChg chg="modSp new mod">
        <pc:chgData name="Kira Bryant" userId="fde6f969-28da-402d-b662-e1ab71964167" providerId="ADAL" clId="{18E0CD4B-729F-46EB-8EEF-DEF9D7E1DDF4}" dt="2023-11-14T14:51:55.900" v="19" actId="27636"/>
        <pc:sldMkLst>
          <pc:docMk/>
          <pc:sldMk cId="974650160" sldId="278"/>
        </pc:sldMkLst>
        <pc:spChg chg="mod">
          <ac:chgData name="Kira Bryant" userId="fde6f969-28da-402d-b662-e1ab71964167" providerId="ADAL" clId="{18E0CD4B-729F-46EB-8EEF-DEF9D7E1DDF4}" dt="2023-11-14T14:51:36.904" v="17"/>
          <ac:spMkLst>
            <pc:docMk/>
            <pc:sldMk cId="974650160" sldId="278"/>
            <ac:spMk id="2" creationId="{9129CB01-9446-34E4-B7CA-94F07B0CC536}"/>
          </ac:spMkLst>
        </pc:spChg>
        <pc:spChg chg="mod">
          <ac:chgData name="Kira Bryant" userId="fde6f969-28da-402d-b662-e1ab71964167" providerId="ADAL" clId="{18E0CD4B-729F-46EB-8EEF-DEF9D7E1DDF4}" dt="2023-11-14T14:51:55.900" v="19" actId="27636"/>
          <ac:spMkLst>
            <pc:docMk/>
            <pc:sldMk cId="974650160" sldId="278"/>
            <ac:spMk id="3" creationId="{7B979306-8D45-413E-3B4A-55E2EE345964}"/>
          </ac:spMkLst>
        </pc:spChg>
      </pc:sldChg>
      <pc:sldChg chg="new del">
        <pc:chgData name="Kira Bryant" userId="fde6f969-28da-402d-b662-e1ab71964167" providerId="ADAL" clId="{18E0CD4B-729F-46EB-8EEF-DEF9D7E1DDF4}" dt="2023-11-14T14:51:18.288" v="15" actId="680"/>
        <pc:sldMkLst>
          <pc:docMk/>
          <pc:sldMk cId="2400678001" sldId="278"/>
        </pc:sldMkLst>
      </pc:sldChg>
      <pc:sldChg chg="modSp new mod">
        <pc:chgData name="Kira Bryant" userId="fde6f969-28da-402d-b662-e1ab71964167" providerId="ADAL" clId="{18E0CD4B-729F-46EB-8EEF-DEF9D7E1DDF4}" dt="2023-11-14T14:52:50.187" v="26" actId="255"/>
        <pc:sldMkLst>
          <pc:docMk/>
          <pc:sldMk cId="1340564692" sldId="279"/>
        </pc:sldMkLst>
        <pc:spChg chg="mod">
          <ac:chgData name="Kira Bryant" userId="fde6f969-28da-402d-b662-e1ab71964167" providerId="ADAL" clId="{18E0CD4B-729F-46EB-8EEF-DEF9D7E1DDF4}" dt="2023-11-14T14:52:50.187" v="26" actId="255"/>
          <ac:spMkLst>
            <pc:docMk/>
            <pc:sldMk cId="1340564692" sldId="279"/>
            <ac:spMk id="2" creationId="{DEE6815E-7EBF-ADD4-92F2-E1875C6C31A3}"/>
          </ac:spMkLst>
        </pc:spChg>
        <pc:spChg chg="mod">
          <ac:chgData name="Kira Bryant" userId="fde6f969-28da-402d-b662-e1ab71964167" providerId="ADAL" clId="{18E0CD4B-729F-46EB-8EEF-DEF9D7E1DDF4}" dt="2023-11-14T14:52:43.158" v="25" actId="5793"/>
          <ac:spMkLst>
            <pc:docMk/>
            <pc:sldMk cId="1340564692" sldId="279"/>
            <ac:spMk id="3" creationId="{6EC5601C-CD67-D88B-2C90-C3653B948339}"/>
          </ac:spMkLst>
        </pc:spChg>
      </pc:sldChg>
      <pc:sldChg chg="addSp delSp modSp new mod">
        <pc:chgData name="Kira Bryant" userId="fde6f969-28da-402d-b662-e1ab71964167" providerId="ADAL" clId="{18E0CD4B-729F-46EB-8EEF-DEF9D7E1DDF4}" dt="2023-11-14T14:54:23.760" v="39" actId="207"/>
        <pc:sldMkLst>
          <pc:docMk/>
          <pc:sldMk cId="586510229" sldId="280"/>
        </pc:sldMkLst>
        <pc:spChg chg="mod">
          <ac:chgData name="Kira Bryant" userId="fde6f969-28da-402d-b662-e1ab71964167" providerId="ADAL" clId="{18E0CD4B-729F-46EB-8EEF-DEF9D7E1DDF4}" dt="2023-11-14T14:53:26.568" v="29" actId="255"/>
          <ac:spMkLst>
            <pc:docMk/>
            <pc:sldMk cId="586510229" sldId="280"/>
            <ac:spMk id="2" creationId="{040E5D1F-1FA6-61C1-5698-3CE8E6FEF44A}"/>
          </ac:spMkLst>
        </pc:spChg>
        <pc:spChg chg="del">
          <ac:chgData name="Kira Bryant" userId="fde6f969-28da-402d-b662-e1ab71964167" providerId="ADAL" clId="{18E0CD4B-729F-46EB-8EEF-DEF9D7E1DDF4}" dt="2023-11-14T14:53:37.601" v="30"/>
          <ac:spMkLst>
            <pc:docMk/>
            <pc:sldMk cId="586510229" sldId="280"/>
            <ac:spMk id="3" creationId="{9405571D-CCE1-3456-9B00-47375FC8D8C4}"/>
          </ac:spMkLst>
        </pc:spChg>
        <pc:spChg chg="add mod">
          <ac:chgData name="Kira Bryant" userId="fde6f969-28da-402d-b662-e1ab71964167" providerId="ADAL" clId="{18E0CD4B-729F-46EB-8EEF-DEF9D7E1DDF4}" dt="2023-11-14T14:53:59.971" v="33" actId="688"/>
          <ac:spMkLst>
            <pc:docMk/>
            <pc:sldMk cId="586510229" sldId="280"/>
            <ac:spMk id="5" creationId="{D1F0DD13-F5BD-2B87-4652-95CA8C7BE8AE}"/>
          </ac:spMkLst>
        </pc:spChg>
        <pc:graphicFrameChg chg="add mod modGraphic">
          <ac:chgData name="Kira Bryant" userId="fde6f969-28da-402d-b662-e1ab71964167" providerId="ADAL" clId="{18E0CD4B-729F-46EB-8EEF-DEF9D7E1DDF4}" dt="2023-11-14T14:54:23.760" v="39" actId="207"/>
          <ac:graphicFrameMkLst>
            <pc:docMk/>
            <pc:sldMk cId="586510229" sldId="280"/>
            <ac:graphicFrameMk id="4" creationId="{CB3B8C6C-4431-F7DC-6C08-6CF205F59938}"/>
          </ac:graphicFrameMkLst>
        </pc:graphicFrameChg>
      </pc:sldChg>
      <pc:sldChg chg="addSp delSp modSp new mod modNotesTx">
        <pc:chgData name="Kira Bryant" userId="fde6f969-28da-402d-b662-e1ab71964167" providerId="ADAL" clId="{18E0CD4B-729F-46EB-8EEF-DEF9D7E1DDF4}" dt="2023-11-14T14:55:35.764" v="48" actId="688"/>
        <pc:sldMkLst>
          <pc:docMk/>
          <pc:sldMk cId="530128238" sldId="281"/>
        </pc:sldMkLst>
        <pc:spChg chg="mod">
          <ac:chgData name="Kira Bryant" userId="fde6f969-28da-402d-b662-e1ab71964167" providerId="ADAL" clId="{18E0CD4B-729F-46EB-8EEF-DEF9D7E1DDF4}" dt="2023-11-14T14:55:21.131" v="46" actId="255"/>
          <ac:spMkLst>
            <pc:docMk/>
            <pc:sldMk cId="530128238" sldId="281"/>
            <ac:spMk id="2" creationId="{1C84926D-D13C-765A-8A01-030BFB4B92B1}"/>
          </ac:spMkLst>
        </pc:spChg>
        <pc:spChg chg="del">
          <ac:chgData name="Kira Bryant" userId="fde6f969-28da-402d-b662-e1ab71964167" providerId="ADAL" clId="{18E0CD4B-729F-46EB-8EEF-DEF9D7E1DDF4}" dt="2023-11-14T14:54:53.640" v="43"/>
          <ac:spMkLst>
            <pc:docMk/>
            <pc:sldMk cId="530128238" sldId="281"/>
            <ac:spMk id="3" creationId="{48D26E79-CBC2-EEF8-F9F5-38C09D70D78D}"/>
          </ac:spMkLst>
        </pc:spChg>
        <pc:graphicFrameChg chg="add mod">
          <ac:chgData name="Kira Bryant" userId="fde6f969-28da-402d-b662-e1ab71964167" providerId="ADAL" clId="{18E0CD4B-729F-46EB-8EEF-DEF9D7E1DDF4}" dt="2023-11-14T14:54:53.640" v="43"/>
          <ac:graphicFrameMkLst>
            <pc:docMk/>
            <pc:sldMk cId="530128238" sldId="281"/>
            <ac:graphicFrameMk id="4" creationId="{E97D1733-9B98-E71F-2A32-492601CD985A}"/>
          </ac:graphicFrameMkLst>
        </pc:graphicFrameChg>
        <pc:picChg chg="add mod">
          <ac:chgData name="Kira Bryant" userId="fde6f969-28da-402d-b662-e1ab71964167" providerId="ADAL" clId="{18E0CD4B-729F-46EB-8EEF-DEF9D7E1DDF4}" dt="2023-11-14T14:55:35.764" v="48" actId="688"/>
          <ac:picMkLst>
            <pc:docMk/>
            <pc:sldMk cId="530128238" sldId="281"/>
            <ac:picMk id="5" creationId="{DE79C43C-7A38-71D7-37F9-EAC03B327F66}"/>
          </ac:picMkLst>
        </pc:picChg>
      </pc:sldChg>
      <pc:sldChg chg="addSp delSp modSp new mod modNotesTx">
        <pc:chgData name="Kira Bryant" userId="fde6f969-28da-402d-b662-e1ab71964167" providerId="ADAL" clId="{18E0CD4B-729F-46EB-8EEF-DEF9D7E1DDF4}" dt="2023-11-14T14:56:41.734" v="56" actId="255"/>
        <pc:sldMkLst>
          <pc:docMk/>
          <pc:sldMk cId="581647466" sldId="282"/>
        </pc:sldMkLst>
        <pc:spChg chg="mod">
          <ac:chgData name="Kira Bryant" userId="fde6f969-28da-402d-b662-e1ab71964167" providerId="ADAL" clId="{18E0CD4B-729F-46EB-8EEF-DEF9D7E1DDF4}" dt="2023-11-14T14:56:41.734" v="56" actId="255"/>
          <ac:spMkLst>
            <pc:docMk/>
            <pc:sldMk cId="581647466" sldId="282"/>
            <ac:spMk id="2" creationId="{5CE6B64E-0A70-B49E-43B3-899AF130BB70}"/>
          </ac:spMkLst>
        </pc:spChg>
        <pc:spChg chg="del">
          <ac:chgData name="Kira Bryant" userId="fde6f969-28da-402d-b662-e1ab71964167" providerId="ADAL" clId="{18E0CD4B-729F-46EB-8EEF-DEF9D7E1DDF4}" dt="2023-11-14T14:56:06.178" v="52"/>
          <ac:spMkLst>
            <pc:docMk/>
            <pc:sldMk cId="581647466" sldId="282"/>
            <ac:spMk id="3" creationId="{1A1DF6F3-AB10-3F48-D9A5-33E11B8BABC5}"/>
          </ac:spMkLst>
        </pc:spChg>
        <pc:graphicFrameChg chg="add mod">
          <ac:chgData name="Kira Bryant" userId="fde6f969-28da-402d-b662-e1ab71964167" providerId="ADAL" clId="{18E0CD4B-729F-46EB-8EEF-DEF9D7E1DDF4}" dt="2023-11-14T14:56:06.178" v="52"/>
          <ac:graphicFrameMkLst>
            <pc:docMk/>
            <pc:sldMk cId="581647466" sldId="282"/>
            <ac:graphicFrameMk id="4" creationId="{F82B7910-CFDC-F1A1-65E5-BEC928180330}"/>
          </ac:graphicFrameMkLst>
        </pc:graphicFrameChg>
        <pc:picChg chg="add mod">
          <ac:chgData name="Kira Bryant" userId="fde6f969-28da-402d-b662-e1ab71964167" providerId="ADAL" clId="{18E0CD4B-729F-46EB-8EEF-DEF9D7E1DDF4}" dt="2023-11-14T14:56:29.702" v="55" actId="14100"/>
          <ac:picMkLst>
            <pc:docMk/>
            <pc:sldMk cId="581647466" sldId="282"/>
            <ac:picMk id="5" creationId="{AF962F9B-065E-6A06-A7B9-5BA777366F9D}"/>
          </ac:picMkLst>
        </pc:picChg>
      </pc:sldChg>
      <pc:sldChg chg="addSp delSp modSp new mod modNotesTx">
        <pc:chgData name="Kira Bryant" userId="fde6f969-28da-402d-b662-e1ab71964167" providerId="ADAL" clId="{18E0CD4B-729F-46EB-8EEF-DEF9D7E1DDF4}" dt="2023-11-14T14:57:42.670" v="64" actId="255"/>
        <pc:sldMkLst>
          <pc:docMk/>
          <pc:sldMk cId="960411512" sldId="283"/>
        </pc:sldMkLst>
        <pc:spChg chg="mod">
          <ac:chgData name="Kira Bryant" userId="fde6f969-28da-402d-b662-e1ab71964167" providerId="ADAL" clId="{18E0CD4B-729F-46EB-8EEF-DEF9D7E1DDF4}" dt="2023-11-14T14:57:42.670" v="64" actId="255"/>
          <ac:spMkLst>
            <pc:docMk/>
            <pc:sldMk cId="960411512" sldId="283"/>
            <ac:spMk id="2" creationId="{A5BA99AB-D361-FCAA-F574-0589CB49928E}"/>
          </ac:spMkLst>
        </pc:spChg>
        <pc:spChg chg="del">
          <ac:chgData name="Kira Bryant" userId="fde6f969-28da-402d-b662-e1ab71964167" providerId="ADAL" clId="{18E0CD4B-729F-46EB-8EEF-DEF9D7E1DDF4}" dt="2023-11-14T14:57:09.778" v="60"/>
          <ac:spMkLst>
            <pc:docMk/>
            <pc:sldMk cId="960411512" sldId="283"/>
            <ac:spMk id="3" creationId="{545C8E6F-16CB-E93E-0AC1-BC0B49783F81}"/>
          </ac:spMkLst>
        </pc:spChg>
        <pc:graphicFrameChg chg="add mod">
          <ac:chgData name="Kira Bryant" userId="fde6f969-28da-402d-b662-e1ab71964167" providerId="ADAL" clId="{18E0CD4B-729F-46EB-8EEF-DEF9D7E1DDF4}" dt="2023-11-14T14:57:09.778" v="60"/>
          <ac:graphicFrameMkLst>
            <pc:docMk/>
            <pc:sldMk cId="960411512" sldId="283"/>
            <ac:graphicFrameMk id="4" creationId="{9DA7F3A9-4B73-23DC-BEA8-17068667CA30}"/>
          </ac:graphicFrameMkLst>
        </pc:graphicFrameChg>
        <pc:picChg chg="add mod">
          <ac:chgData name="Kira Bryant" userId="fde6f969-28da-402d-b662-e1ab71964167" providerId="ADAL" clId="{18E0CD4B-729F-46EB-8EEF-DEF9D7E1DDF4}" dt="2023-11-14T14:57:33.757" v="63" actId="14100"/>
          <ac:picMkLst>
            <pc:docMk/>
            <pc:sldMk cId="960411512" sldId="283"/>
            <ac:picMk id="5" creationId="{17AA11ED-82FB-097D-0EE1-B0FFB2000059}"/>
          </ac:picMkLst>
        </pc:picChg>
      </pc:sldChg>
      <pc:sldChg chg="addSp delSp modSp new mod modNotesTx">
        <pc:chgData name="Kira Bryant" userId="fde6f969-28da-402d-b662-e1ab71964167" providerId="ADAL" clId="{18E0CD4B-729F-46EB-8EEF-DEF9D7E1DDF4}" dt="2023-11-14T17:29:59.022" v="73" actId="14100"/>
        <pc:sldMkLst>
          <pc:docMk/>
          <pc:sldMk cId="3200676098" sldId="284"/>
        </pc:sldMkLst>
        <pc:spChg chg="mod">
          <ac:chgData name="Kira Bryant" userId="fde6f969-28da-402d-b662-e1ab71964167" providerId="ADAL" clId="{18E0CD4B-729F-46EB-8EEF-DEF9D7E1DDF4}" dt="2023-11-14T17:29:47.366" v="71" actId="255"/>
          <ac:spMkLst>
            <pc:docMk/>
            <pc:sldMk cId="3200676098" sldId="284"/>
            <ac:spMk id="2" creationId="{2D555372-B7F5-32C6-3D61-76CEDA4C6086}"/>
          </ac:spMkLst>
        </pc:spChg>
        <pc:spChg chg="del">
          <ac:chgData name="Kira Bryant" userId="fde6f969-28da-402d-b662-e1ab71964167" providerId="ADAL" clId="{18E0CD4B-729F-46EB-8EEF-DEF9D7E1DDF4}" dt="2023-11-14T17:28:40.401" v="68"/>
          <ac:spMkLst>
            <pc:docMk/>
            <pc:sldMk cId="3200676098" sldId="284"/>
            <ac:spMk id="3" creationId="{D7E3CC1A-413F-CBB1-7E39-1AF96685A1F8}"/>
          </ac:spMkLst>
        </pc:spChg>
        <pc:graphicFrameChg chg="add mod">
          <ac:chgData name="Kira Bryant" userId="fde6f969-28da-402d-b662-e1ab71964167" providerId="ADAL" clId="{18E0CD4B-729F-46EB-8EEF-DEF9D7E1DDF4}" dt="2023-11-14T17:28:40.401" v="68"/>
          <ac:graphicFrameMkLst>
            <pc:docMk/>
            <pc:sldMk cId="3200676098" sldId="284"/>
            <ac:graphicFrameMk id="4" creationId="{3771A8F3-4E2A-243C-7909-9D6593EA35EB}"/>
          </ac:graphicFrameMkLst>
        </pc:graphicFrameChg>
        <pc:picChg chg="add mod">
          <ac:chgData name="Kira Bryant" userId="fde6f969-28da-402d-b662-e1ab71964167" providerId="ADAL" clId="{18E0CD4B-729F-46EB-8EEF-DEF9D7E1DDF4}" dt="2023-11-14T17:29:59.022" v="73" actId="14100"/>
          <ac:picMkLst>
            <pc:docMk/>
            <pc:sldMk cId="3200676098" sldId="284"/>
            <ac:picMk id="5" creationId="{661C5DCD-5E90-E13B-E95A-FBA2540E6189}"/>
          </ac:picMkLst>
        </pc:picChg>
      </pc:sldChg>
      <pc:sldChg chg="addSp delSp modSp new mod modNotesTx">
        <pc:chgData name="Kira Bryant" userId="fde6f969-28da-402d-b662-e1ab71964167" providerId="ADAL" clId="{18E0CD4B-729F-46EB-8EEF-DEF9D7E1DDF4}" dt="2023-11-14T17:31:14.947" v="82" actId="688"/>
        <pc:sldMkLst>
          <pc:docMk/>
          <pc:sldMk cId="220499718" sldId="285"/>
        </pc:sldMkLst>
        <pc:spChg chg="mod">
          <ac:chgData name="Kira Bryant" userId="fde6f969-28da-402d-b662-e1ab71964167" providerId="ADAL" clId="{18E0CD4B-729F-46EB-8EEF-DEF9D7E1DDF4}" dt="2023-11-14T17:31:00.201" v="80" actId="255"/>
          <ac:spMkLst>
            <pc:docMk/>
            <pc:sldMk cId="220499718" sldId="285"/>
            <ac:spMk id="2" creationId="{41297320-9D89-6F3D-118D-5EC329B1BA95}"/>
          </ac:spMkLst>
        </pc:spChg>
        <pc:spChg chg="del">
          <ac:chgData name="Kira Bryant" userId="fde6f969-28da-402d-b662-e1ab71964167" providerId="ADAL" clId="{18E0CD4B-729F-46EB-8EEF-DEF9D7E1DDF4}" dt="2023-11-14T17:30:29.422" v="77"/>
          <ac:spMkLst>
            <pc:docMk/>
            <pc:sldMk cId="220499718" sldId="285"/>
            <ac:spMk id="3" creationId="{29F02BD1-13CF-C92E-FCF7-F9E6AC110663}"/>
          </ac:spMkLst>
        </pc:spChg>
        <pc:graphicFrameChg chg="add mod">
          <ac:chgData name="Kira Bryant" userId="fde6f969-28da-402d-b662-e1ab71964167" providerId="ADAL" clId="{18E0CD4B-729F-46EB-8EEF-DEF9D7E1DDF4}" dt="2023-11-14T17:30:29.422" v="77"/>
          <ac:graphicFrameMkLst>
            <pc:docMk/>
            <pc:sldMk cId="220499718" sldId="285"/>
            <ac:graphicFrameMk id="4" creationId="{67BAB11C-6BEA-CCFD-E68F-FBDF64702DD3}"/>
          </ac:graphicFrameMkLst>
        </pc:graphicFrameChg>
        <pc:picChg chg="add mod">
          <ac:chgData name="Kira Bryant" userId="fde6f969-28da-402d-b662-e1ab71964167" providerId="ADAL" clId="{18E0CD4B-729F-46EB-8EEF-DEF9D7E1DDF4}" dt="2023-11-14T17:31:14.947" v="82" actId="688"/>
          <ac:picMkLst>
            <pc:docMk/>
            <pc:sldMk cId="220499718" sldId="285"/>
            <ac:picMk id="5" creationId="{74AA31C0-B41A-3583-5084-C91B75BE2470}"/>
          </ac:picMkLst>
        </pc:picChg>
      </pc:sldChg>
      <pc:sldChg chg="addSp delSp modSp new mod modNotesTx">
        <pc:chgData name="Kira Bryant" userId="fde6f969-28da-402d-b662-e1ab71964167" providerId="ADAL" clId="{18E0CD4B-729F-46EB-8EEF-DEF9D7E1DDF4}" dt="2023-11-14T17:33:00.886" v="91" actId="14100"/>
        <pc:sldMkLst>
          <pc:docMk/>
          <pc:sldMk cId="4228521009" sldId="286"/>
        </pc:sldMkLst>
        <pc:spChg chg="mod">
          <ac:chgData name="Kira Bryant" userId="fde6f969-28da-402d-b662-e1ab71964167" providerId="ADAL" clId="{18E0CD4B-729F-46EB-8EEF-DEF9D7E1DDF4}" dt="2023-11-14T17:32:46.884" v="89" actId="255"/>
          <ac:spMkLst>
            <pc:docMk/>
            <pc:sldMk cId="4228521009" sldId="286"/>
            <ac:spMk id="2" creationId="{93B46108-0955-F1B3-C908-990D724310F2}"/>
          </ac:spMkLst>
        </pc:spChg>
        <pc:spChg chg="del">
          <ac:chgData name="Kira Bryant" userId="fde6f969-28da-402d-b662-e1ab71964167" providerId="ADAL" clId="{18E0CD4B-729F-46EB-8EEF-DEF9D7E1DDF4}" dt="2023-11-14T17:32:03.215" v="86"/>
          <ac:spMkLst>
            <pc:docMk/>
            <pc:sldMk cId="4228521009" sldId="286"/>
            <ac:spMk id="3" creationId="{FB36E185-FEB1-3874-683A-7F3053E7FFA8}"/>
          </ac:spMkLst>
        </pc:spChg>
        <pc:graphicFrameChg chg="add mod">
          <ac:chgData name="Kira Bryant" userId="fde6f969-28da-402d-b662-e1ab71964167" providerId="ADAL" clId="{18E0CD4B-729F-46EB-8EEF-DEF9D7E1DDF4}" dt="2023-11-14T17:32:03.215" v="86"/>
          <ac:graphicFrameMkLst>
            <pc:docMk/>
            <pc:sldMk cId="4228521009" sldId="286"/>
            <ac:graphicFrameMk id="4" creationId="{59853260-6152-66ED-D43D-73571B7645F1}"/>
          </ac:graphicFrameMkLst>
        </pc:graphicFrameChg>
        <pc:picChg chg="add mod">
          <ac:chgData name="Kira Bryant" userId="fde6f969-28da-402d-b662-e1ab71964167" providerId="ADAL" clId="{18E0CD4B-729F-46EB-8EEF-DEF9D7E1DDF4}" dt="2023-11-14T17:33:00.886" v="91" actId="14100"/>
          <ac:picMkLst>
            <pc:docMk/>
            <pc:sldMk cId="4228521009" sldId="286"/>
            <ac:picMk id="5" creationId="{73DBA444-15EF-C192-EEA3-E8F363DF2019}"/>
          </ac:picMkLst>
        </pc:picChg>
      </pc:sldChg>
      <pc:sldChg chg="addSp delSp modSp new mod modNotesTx">
        <pc:chgData name="Kira Bryant" userId="fde6f969-28da-402d-b662-e1ab71964167" providerId="ADAL" clId="{18E0CD4B-729F-46EB-8EEF-DEF9D7E1DDF4}" dt="2023-11-14T17:34:17.217" v="98"/>
        <pc:sldMkLst>
          <pc:docMk/>
          <pc:sldMk cId="817644480" sldId="287"/>
        </pc:sldMkLst>
        <pc:spChg chg="mod">
          <ac:chgData name="Kira Bryant" userId="fde6f969-28da-402d-b662-e1ab71964167" providerId="ADAL" clId="{18E0CD4B-729F-46EB-8EEF-DEF9D7E1DDF4}" dt="2023-11-14T17:33:56.383" v="96" actId="255"/>
          <ac:spMkLst>
            <pc:docMk/>
            <pc:sldMk cId="817644480" sldId="287"/>
            <ac:spMk id="2" creationId="{75A01A99-B541-9291-A60B-D980BA99FAA7}"/>
          </ac:spMkLst>
        </pc:spChg>
        <pc:spChg chg="del">
          <ac:chgData name="Kira Bryant" userId="fde6f969-28da-402d-b662-e1ab71964167" providerId="ADAL" clId="{18E0CD4B-729F-46EB-8EEF-DEF9D7E1DDF4}" dt="2023-11-14T17:33:48.242" v="95"/>
          <ac:spMkLst>
            <pc:docMk/>
            <pc:sldMk cId="817644480" sldId="287"/>
            <ac:spMk id="3" creationId="{35B2747F-9123-6969-F91F-55BD948FC67E}"/>
          </ac:spMkLst>
        </pc:spChg>
        <pc:graphicFrameChg chg="add mod">
          <ac:chgData name="Kira Bryant" userId="fde6f969-28da-402d-b662-e1ab71964167" providerId="ADAL" clId="{18E0CD4B-729F-46EB-8EEF-DEF9D7E1DDF4}" dt="2023-11-14T17:33:48.242" v="95"/>
          <ac:graphicFrameMkLst>
            <pc:docMk/>
            <pc:sldMk cId="817644480" sldId="287"/>
            <ac:graphicFrameMk id="4" creationId="{DC6A5E17-4292-29C3-A918-7303BD0E03CD}"/>
          </ac:graphicFrameMkLst>
        </pc:graphicFrameChg>
        <pc:picChg chg="add mod">
          <ac:chgData name="Kira Bryant" userId="fde6f969-28da-402d-b662-e1ab71964167" providerId="ADAL" clId="{18E0CD4B-729F-46EB-8EEF-DEF9D7E1DDF4}" dt="2023-11-14T17:34:05.759" v="97"/>
          <ac:picMkLst>
            <pc:docMk/>
            <pc:sldMk cId="817644480" sldId="287"/>
            <ac:picMk id="5" creationId="{F0AB21CC-28EF-C530-A242-B61866B8BD72}"/>
          </ac:picMkLst>
        </pc:picChg>
      </pc:sldChg>
      <pc:sldChg chg="addSp delSp modSp new mod modNotesTx">
        <pc:chgData name="Kira Bryant" userId="fde6f969-28da-402d-b662-e1ab71964167" providerId="ADAL" clId="{18E0CD4B-729F-46EB-8EEF-DEF9D7E1DDF4}" dt="2023-11-14T17:36:57.402" v="108" actId="207"/>
        <pc:sldMkLst>
          <pc:docMk/>
          <pc:sldMk cId="4041549944" sldId="288"/>
        </pc:sldMkLst>
        <pc:spChg chg="mod">
          <ac:chgData name="Kira Bryant" userId="fde6f969-28da-402d-b662-e1ab71964167" providerId="ADAL" clId="{18E0CD4B-729F-46EB-8EEF-DEF9D7E1DDF4}" dt="2023-11-14T17:34:38.755" v="101" actId="27636"/>
          <ac:spMkLst>
            <pc:docMk/>
            <pc:sldMk cId="4041549944" sldId="288"/>
            <ac:spMk id="2" creationId="{A8A17D84-7255-ACB8-FC18-4905BD2502AA}"/>
          </ac:spMkLst>
        </pc:spChg>
        <pc:spChg chg="del">
          <ac:chgData name="Kira Bryant" userId="fde6f969-28da-402d-b662-e1ab71964167" providerId="ADAL" clId="{18E0CD4B-729F-46EB-8EEF-DEF9D7E1DDF4}" dt="2023-11-14T17:34:50.236" v="102"/>
          <ac:spMkLst>
            <pc:docMk/>
            <pc:sldMk cId="4041549944" sldId="288"/>
            <ac:spMk id="3" creationId="{99ECF344-1E6C-5558-7439-29F48A30F0A4}"/>
          </ac:spMkLst>
        </pc:spChg>
        <pc:spChg chg="add mod">
          <ac:chgData name="Kira Bryant" userId="fde6f969-28da-402d-b662-e1ab71964167" providerId="ADAL" clId="{18E0CD4B-729F-46EB-8EEF-DEF9D7E1DDF4}" dt="2023-11-14T17:35:13.247" v="106" actId="688"/>
          <ac:spMkLst>
            <pc:docMk/>
            <pc:sldMk cId="4041549944" sldId="288"/>
            <ac:spMk id="5" creationId="{FE68B589-1402-8A60-21FD-3E98D25185EB}"/>
          </ac:spMkLst>
        </pc:spChg>
        <pc:graphicFrameChg chg="add mod">
          <ac:chgData name="Kira Bryant" userId="fde6f969-28da-402d-b662-e1ab71964167" providerId="ADAL" clId="{18E0CD4B-729F-46EB-8EEF-DEF9D7E1DDF4}" dt="2023-11-14T17:36:57.402" v="108" actId="207"/>
          <ac:graphicFrameMkLst>
            <pc:docMk/>
            <pc:sldMk cId="4041549944" sldId="288"/>
            <ac:graphicFrameMk id="4" creationId="{5BB973C7-7301-F0BF-3FCC-FFC993723F10}"/>
          </ac:graphicFrameMkLst>
        </pc:graphicFrameChg>
      </pc:sldChg>
      <pc:sldChg chg="addSp delSp modSp new mod modNotesTx">
        <pc:chgData name="Kira Bryant" userId="fde6f969-28da-402d-b662-e1ab71964167" providerId="ADAL" clId="{18E0CD4B-729F-46EB-8EEF-DEF9D7E1DDF4}" dt="2023-11-14T17:38:10.348" v="118" actId="688"/>
        <pc:sldMkLst>
          <pc:docMk/>
          <pc:sldMk cId="2447896021" sldId="289"/>
        </pc:sldMkLst>
        <pc:spChg chg="mod">
          <ac:chgData name="Kira Bryant" userId="fde6f969-28da-402d-b662-e1ab71964167" providerId="ADAL" clId="{18E0CD4B-729F-46EB-8EEF-DEF9D7E1DDF4}" dt="2023-11-14T17:37:25.405" v="113" actId="27636"/>
          <ac:spMkLst>
            <pc:docMk/>
            <pc:sldMk cId="2447896021" sldId="289"/>
            <ac:spMk id="2" creationId="{DBB7B458-9087-5366-81C3-A908FFD364FF}"/>
          </ac:spMkLst>
        </pc:spChg>
        <pc:spChg chg="del">
          <ac:chgData name="Kira Bryant" userId="fde6f969-28da-402d-b662-e1ab71964167" providerId="ADAL" clId="{18E0CD4B-729F-46EB-8EEF-DEF9D7E1DDF4}" dt="2023-11-14T17:37:36.658" v="114"/>
          <ac:spMkLst>
            <pc:docMk/>
            <pc:sldMk cId="2447896021" sldId="289"/>
            <ac:spMk id="3" creationId="{5A8E55B2-2909-C137-57E0-92C321C90A93}"/>
          </ac:spMkLst>
        </pc:spChg>
        <pc:spChg chg="add mod">
          <ac:chgData name="Kira Bryant" userId="fde6f969-28da-402d-b662-e1ab71964167" providerId="ADAL" clId="{18E0CD4B-729F-46EB-8EEF-DEF9D7E1DDF4}" dt="2023-11-14T17:38:10.348" v="118" actId="688"/>
          <ac:spMkLst>
            <pc:docMk/>
            <pc:sldMk cId="2447896021" sldId="289"/>
            <ac:spMk id="5" creationId="{C6A8245C-E9D3-AFBB-C1CB-904E20D00394}"/>
          </ac:spMkLst>
        </pc:spChg>
        <pc:graphicFrameChg chg="add mod">
          <ac:chgData name="Kira Bryant" userId="fde6f969-28da-402d-b662-e1ab71964167" providerId="ADAL" clId="{18E0CD4B-729F-46EB-8EEF-DEF9D7E1DDF4}" dt="2023-11-14T17:37:36.658" v="114"/>
          <ac:graphicFrameMkLst>
            <pc:docMk/>
            <pc:sldMk cId="2447896021" sldId="289"/>
            <ac:graphicFrameMk id="4" creationId="{AED8D720-465A-345C-118C-6639253C4F1A}"/>
          </ac:graphicFrameMkLst>
        </pc:graphicFrameChg>
      </pc:sldChg>
      <pc:sldChg chg="addSp delSp modSp new mod modNotesTx">
        <pc:chgData name="Kira Bryant" userId="fde6f969-28da-402d-b662-e1ab71964167" providerId="ADAL" clId="{18E0CD4B-729F-46EB-8EEF-DEF9D7E1DDF4}" dt="2023-11-14T17:40:24.743" v="125" actId="688"/>
        <pc:sldMkLst>
          <pc:docMk/>
          <pc:sldMk cId="2430417541" sldId="290"/>
        </pc:sldMkLst>
        <pc:spChg chg="mod">
          <ac:chgData name="Kira Bryant" userId="fde6f969-28da-402d-b662-e1ab71964167" providerId="ADAL" clId="{18E0CD4B-729F-46EB-8EEF-DEF9D7E1DDF4}" dt="2023-11-14T17:39:42.116" v="120"/>
          <ac:spMkLst>
            <pc:docMk/>
            <pc:sldMk cId="2430417541" sldId="290"/>
            <ac:spMk id="2" creationId="{E1BC9ACA-C13C-1A7E-9881-3DF29786A268}"/>
          </ac:spMkLst>
        </pc:spChg>
        <pc:spChg chg="del">
          <ac:chgData name="Kira Bryant" userId="fde6f969-28da-402d-b662-e1ab71964167" providerId="ADAL" clId="{18E0CD4B-729F-46EB-8EEF-DEF9D7E1DDF4}" dt="2023-11-14T17:39:50.432" v="121"/>
          <ac:spMkLst>
            <pc:docMk/>
            <pc:sldMk cId="2430417541" sldId="290"/>
            <ac:spMk id="3" creationId="{1B63B33A-0DAB-7661-9769-401ED0CA3862}"/>
          </ac:spMkLst>
        </pc:spChg>
        <pc:spChg chg="add mod">
          <ac:chgData name="Kira Bryant" userId="fde6f969-28da-402d-b662-e1ab71964167" providerId="ADAL" clId="{18E0CD4B-729F-46EB-8EEF-DEF9D7E1DDF4}" dt="2023-11-14T17:40:24.743" v="125" actId="688"/>
          <ac:spMkLst>
            <pc:docMk/>
            <pc:sldMk cId="2430417541" sldId="290"/>
            <ac:spMk id="5" creationId="{AE98F36F-000F-273C-F0BF-8C1573E34C5A}"/>
          </ac:spMkLst>
        </pc:spChg>
        <pc:graphicFrameChg chg="add mod">
          <ac:chgData name="Kira Bryant" userId="fde6f969-28da-402d-b662-e1ab71964167" providerId="ADAL" clId="{18E0CD4B-729F-46EB-8EEF-DEF9D7E1DDF4}" dt="2023-11-14T17:39:50.432" v="121"/>
          <ac:graphicFrameMkLst>
            <pc:docMk/>
            <pc:sldMk cId="2430417541" sldId="290"/>
            <ac:graphicFrameMk id="4" creationId="{5B3FC4F4-41AA-B1F0-A544-E639AF470D18}"/>
          </ac:graphicFrameMkLst>
        </pc:graphicFrameChg>
      </pc:sldChg>
      <pc:sldChg chg="modSp new mod">
        <pc:chgData name="Kira Bryant" userId="fde6f969-28da-402d-b662-e1ab71964167" providerId="ADAL" clId="{18E0CD4B-729F-46EB-8EEF-DEF9D7E1DDF4}" dt="2023-11-14T17:42:15.975" v="130" actId="255"/>
        <pc:sldMkLst>
          <pc:docMk/>
          <pc:sldMk cId="951408304" sldId="291"/>
        </pc:sldMkLst>
        <pc:spChg chg="mod">
          <ac:chgData name="Kira Bryant" userId="fde6f969-28da-402d-b662-e1ab71964167" providerId="ADAL" clId="{18E0CD4B-729F-46EB-8EEF-DEF9D7E1DDF4}" dt="2023-11-14T17:42:15.975" v="130" actId="255"/>
          <ac:spMkLst>
            <pc:docMk/>
            <pc:sldMk cId="951408304" sldId="291"/>
            <ac:spMk id="2" creationId="{F440CC59-AA45-3338-8F75-B4D13BF97D6F}"/>
          </ac:spMkLst>
        </pc:spChg>
        <pc:spChg chg="mod">
          <ac:chgData name="Kira Bryant" userId="fde6f969-28da-402d-b662-e1ab71964167" providerId="ADAL" clId="{18E0CD4B-729F-46EB-8EEF-DEF9D7E1DDF4}" dt="2023-11-14T17:42:09.649" v="129" actId="27636"/>
          <ac:spMkLst>
            <pc:docMk/>
            <pc:sldMk cId="951408304" sldId="291"/>
            <ac:spMk id="3" creationId="{4B7BED44-D8ED-FD85-480D-BA517E820ABD}"/>
          </ac:spMkLst>
        </pc:spChg>
      </pc:sldChg>
      <pc:sldChg chg="modSp new mod">
        <pc:chgData name="Kira Bryant" userId="fde6f969-28da-402d-b662-e1ab71964167" providerId="ADAL" clId="{18E0CD4B-729F-46EB-8EEF-DEF9D7E1DDF4}" dt="2023-11-15T18:20:11.365" v="170" actId="20577"/>
        <pc:sldMkLst>
          <pc:docMk/>
          <pc:sldMk cId="3433875846" sldId="292"/>
        </pc:sldMkLst>
        <pc:spChg chg="mod">
          <ac:chgData name="Kira Bryant" userId="fde6f969-28da-402d-b662-e1ab71964167" providerId="ADAL" clId="{18E0CD4B-729F-46EB-8EEF-DEF9D7E1DDF4}" dt="2023-11-14T17:42:36.800" v="133" actId="255"/>
          <ac:spMkLst>
            <pc:docMk/>
            <pc:sldMk cId="3433875846" sldId="292"/>
            <ac:spMk id="2" creationId="{7F4DB268-9595-28DB-05C0-E852111E1D1E}"/>
          </ac:spMkLst>
        </pc:spChg>
        <pc:spChg chg="mod">
          <ac:chgData name="Kira Bryant" userId="fde6f969-28da-402d-b662-e1ab71964167" providerId="ADAL" clId="{18E0CD4B-729F-46EB-8EEF-DEF9D7E1DDF4}" dt="2023-11-15T18:20:11.365" v="170" actId="20577"/>
          <ac:spMkLst>
            <pc:docMk/>
            <pc:sldMk cId="3433875846" sldId="292"/>
            <ac:spMk id="3" creationId="{2415D389-4D5F-315C-0E47-C3E38D4034D3}"/>
          </ac:spMkLst>
        </pc:spChg>
      </pc:sldChg>
      <pc:sldChg chg="modSp new mod">
        <pc:chgData name="Kira Bryant" userId="fde6f969-28da-402d-b662-e1ab71964167" providerId="ADAL" clId="{18E0CD4B-729F-46EB-8EEF-DEF9D7E1DDF4}" dt="2023-11-14T17:43:18.039" v="140" actId="255"/>
        <pc:sldMkLst>
          <pc:docMk/>
          <pc:sldMk cId="3125373112" sldId="293"/>
        </pc:sldMkLst>
        <pc:spChg chg="mod">
          <ac:chgData name="Kira Bryant" userId="fde6f969-28da-402d-b662-e1ab71964167" providerId="ADAL" clId="{18E0CD4B-729F-46EB-8EEF-DEF9D7E1DDF4}" dt="2023-11-14T17:43:18.039" v="140" actId="255"/>
          <ac:spMkLst>
            <pc:docMk/>
            <pc:sldMk cId="3125373112" sldId="293"/>
            <ac:spMk id="2" creationId="{7DEF4E43-AD1D-902D-A1CB-47DABB6FCA8C}"/>
          </ac:spMkLst>
        </pc:spChg>
        <pc:spChg chg="mod">
          <ac:chgData name="Kira Bryant" userId="fde6f969-28da-402d-b662-e1ab71964167" providerId="ADAL" clId="{18E0CD4B-729F-46EB-8EEF-DEF9D7E1DDF4}" dt="2023-11-14T17:43:11.534" v="139" actId="27636"/>
          <ac:spMkLst>
            <pc:docMk/>
            <pc:sldMk cId="3125373112" sldId="293"/>
            <ac:spMk id="3" creationId="{57A83DFC-21D8-A3DF-1740-44CF709FA8C9}"/>
          </ac:spMkLst>
        </pc:spChg>
      </pc:sldChg>
      <pc:sldChg chg="modSp new mod">
        <pc:chgData name="Kira Bryant" userId="fde6f969-28da-402d-b662-e1ab71964167" providerId="ADAL" clId="{18E0CD4B-729F-46EB-8EEF-DEF9D7E1DDF4}" dt="2023-11-14T17:43:48.979" v="145" actId="255"/>
        <pc:sldMkLst>
          <pc:docMk/>
          <pc:sldMk cId="883990051" sldId="294"/>
        </pc:sldMkLst>
        <pc:spChg chg="mod">
          <ac:chgData name="Kira Bryant" userId="fde6f969-28da-402d-b662-e1ab71964167" providerId="ADAL" clId="{18E0CD4B-729F-46EB-8EEF-DEF9D7E1DDF4}" dt="2023-11-14T17:43:48.979" v="145" actId="255"/>
          <ac:spMkLst>
            <pc:docMk/>
            <pc:sldMk cId="883990051" sldId="294"/>
            <ac:spMk id="2" creationId="{1FDD3142-4007-E252-CBE9-AD1CF4DB5EF4}"/>
          </ac:spMkLst>
        </pc:spChg>
        <pc:spChg chg="mod">
          <ac:chgData name="Kira Bryant" userId="fde6f969-28da-402d-b662-e1ab71964167" providerId="ADAL" clId="{18E0CD4B-729F-46EB-8EEF-DEF9D7E1DDF4}" dt="2023-11-14T17:43:43.850" v="144" actId="27636"/>
          <ac:spMkLst>
            <pc:docMk/>
            <pc:sldMk cId="883990051" sldId="294"/>
            <ac:spMk id="3" creationId="{9671E496-95C9-BD4F-3002-22098CD57506}"/>
          </ac:spMkLst>
        </pc:spChg>
      </pc:sldChg>
      <pc:sldChg chg="modSp new mod">
        <pc:chgData name="Kira Bryant" userId="fde6f969-28da-402d-b662-e1ab71964167" providerId="ADAL" clId="{18E0CD4B-729F-46EB-8EEF-DEF9D7E1DDF4}" dt="2023-11-14T17:44:40.913" v="149" actId="255"/>
        <pc:sldMkLst>
          <pc:docMk/>
          <pc:sldMk cId="688067097" sldId="295"/>
        </pc:sldMkLst>
        <pc:spChg chg="mod">
          <ac:chgData name="Kira Bryant" userId="fde6f969-28da-402d-b662-e1ab71964167" providerId="ADAL" clId="{18E0CD4B-729F-46EB-8EEF-DEF9D7E1DDF4}" dt="2023-11-14T17:44:40.913" v="149" actId="255"/>
          <ac:spMkLst>
            <pc:docMk/>
            <pc:sldMk cId="688067097" sldId="295"/>
            <ac:spMk id="2" creationId="{9B25846D-5A79-0274-980A-3E68D41C9841}"/>
          </ac:spMkLst>
        </pc:spChg>
        <pc:spChg chg="mod">
          <ac:chgData name="Kira Bryant" userId="fde6f969-28da-402d-b662-e1ab71964167" providerId="ADAL" clId="{18E0CD4B-729F-46EB-8EEF-DEF9D7E1DDF4}" dt="2023-11-14T17:44:25.836" v="147"/>
          <ac:spMkLst>
            <pc:docMk/>
            <pc:sldMk cId="688067097" sldId="295"/>
            <ac:spMk id="3" creationId="{E47AF7CD-231C-91B8-D686-4AB806D1CD4C}"/>
          </ac:spMkLst>
        </pc:spChg>
      </pc:sldChg>
      <pc:sldChg chg="modSp new mod">
        <pc:chgData name="Kira Bryant" userId="fde6f969-28da-402d-b662-e1ab71964167" providerId="ADAL" clId="{18E0CD4B-729F-46EB-8EEF-DEF9D7E1DDF4}" dt="2023-11-14T17:45:12.311" v="153" actId="255"/>
        <pc:sldMkLst>
          <pc:docMk/>
          <pc:sldMk cId="2305959745" sldId="296"/>
        </pc:sldMkLst>
        <pc:spChg chg="mod">
          <ac:chgData name="Kira Bryant" userId="fde6f969-28da-402d-b662-e1ab71964167" providerId="ADAL" clId="{18E0CD4B-729F-46EB-8EEF-DEF9D7E1DDF4}" dt="2023-11-14T17:45:12.311" v="153" actId="255"/>
          <ac:spMkLst>
            <pc:docMk/>
            <pc:sldMk cId="2305959745" sldId="296"/>
            <ac:spMk id="2" creationId="{4C74EB06-C452-4EEF-9AD4-9A24895DDE2F}"/>
          </ac:spMkLst>
        </pc:spChg>
        <pc:spChg chg="mod">
          <ac:chgData name="Kira Bryant" userId="fde6f969-28da-402d-b662-e1ab71964167" providerId="ADAL" clId="{18E0CD4B-729F-46EB-8EEF-DEF9D7E1DDF4}" dt="2023-11-14T17:45:05.436" v="152"/>
          <ac:spMkLst>
            <pc:docMk/>
            <pc:sldMk cId="2305959745" sldId="296"/>
            <ac:spMk id="3" creationId="{8D42B7D8-9538-CBA1-8FD9-C664FF993B6B}"/>
          </ac:spMkLst>
        </pc:spChg>
      </pc:sldChg>
      <pc:sldMasterChg chg="delSldLayout">
        <pc:chgData name="Kira Bryant" userId="fde6f969-28da-402d-b662-e1ab71964167" providerId="ADAL" clId="{18E0CD4B-729F-46EB-8EEF-DEF9D7E1DDF4}" dt="2023-11-14T14:51:07.667" v="11" actId="2696"/>
        <pc:sldMasterMkLst>
          <pc:docMk/>
          <pc:sldMasterMk cId="4194143696" sldId="2147483719"/>
        </pc:sldMasterMkLst>
        <pc:sldLayoutChg chg="del">
          <pc:chgData name="Kira Bryant" userId="fde6f969-28da-402d-b662-e1ab71964167" providerId="ADAL" clId="{18E0CD4B-729F-46EB-8EEF-DEF9D7E1DDF4}" dt="2023-11-14T14:51:07.667" v="11" actId="2696"/>
          <pc:sldLayoutMkLst>
            <pc:docMk/>
            <pc:sldMasterMk cId="4194143696" sldId="2147483719"/>
            <pc:sldLayoutMk cId="4098087748" sldId="2147483732"/>
          </pc:sldLayoutMkLst>
        </pc:sldLayoutChg>
        <pc:sldLayoutChg chg="del">
          <pc:chgData name="Kira Bryant" userId="fde6f969-28da-402d-b662-e1ab71964167" providerId="ADAL" clId="{18E0CD4B-729F-46EB-8EEF-DEF9D7E1DDF4}" dt="2023-11-14T14:50:49.754" v="4" actId="2696"/>
          <pc:sldLayoutMkLst>
            <pc:docMk/>
            <pc:sldMasterMk cId="4194143696" sldId="2147483719"/>
            <pc:sldLayoutMk cId="1955389676" sldId="2147483733"/>
          </pc:sldLayoutMkLst>
        </pc:sldLayoutChg>
        <pc:sldLayoutChg chg="del">
          <pc:chgData name="Kira Bryant" userId="fde6f969-28da-402d-b662-e1ab71964167" providerId="ADAL" clId="{18E0CD4B-729F-46EB-8EEF-DEF9D7E1DDF4}" dt="2023-11-14T14:50:55.015" v="6" actId="2696"/>
          <pc:sldLayoutMkLst>
            <pc:docMk/>
            <pc:sldMasterMk cId="4194143696" sldId="2147483719"/>
            <pc:sldLayoutMk cId="2562343666" sldId="2147483734"/>
          </pc:sldLayoutMkLst>
        </pc:sldLayoutChg>
        <pc:sldLayoutChg chg="del">
          <pc:chgData name="Kira Bryant" userId="fde6f969-28da-402d-b662-e1ab71964167" providerId="ADAL" clId="{18E0CD4B-729F-46EB-8EEF-DEF9D7E1DDF4}" dt="2023-11-14T14:51:05.315" v="10" actId="2696"/>
          <pc:sldLayoutMkLst>
            <pc:docMk/>
            <pc:sldMasterMk cId="4194143696" sldId="2147483719"/>
            <pc:sldLayoutMk cId="846576663" sldId="2147483735"/>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1.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embeddings/oleObject2.bin"/></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Adults in Hamilton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Ham!$D$4:$D$5</c:f>
              <c:strCache>
                <c:ptCount val="2"/>
                <c:pt idx="0">
                  <c:v>Hamilton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5.2097331583552058E-2"/>
                  <c:y val="-4.4016112569262175E-2"/>
                </c:manualLayout>
              </c:layout>
              <c:tx>
                <c:rich>
                  <a:bodyPr/>
                  <a:lstStyle/>
                  <a:p>
                    <a:fld id="{C017B45B-3A90-4DCB-895E-73446725806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2B1-40EB-BDBA-CA15D855CAB0}"/>
                </c:ext>
              </c:extLst>
            </c:dLbl>
            <c:dLbl>
              <c:idx val="1"/>
              <c:layout>
                <c:manualLayout>
                  <c:x val="-4.3586176727909008E-2"/>
                  <c:y val="3.4399241761446313E-2"/>
                </c:manualLayout>
              </c:layout>
              <c:tx>
                <c:rich>
                  <a:bodyPr/>
                  <a:lstStyle/>
                  <a:p>
                    <a:fld id="{FEB53046-7157-4185-A909-FE0853006D5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2B1-40EB-BDBA-CA15D855CAB0}"/>
                </c:ext>
              </c:extLst>
            </c:dLbl>
            <c:dLbl>
              <c:idx val="2"/>
              <c:layout>
                <c:manualLayout>
                  <c:x val="-4.9273184601924709E-2"/>
                  <c:y val="2.5139982502187141E-2"/>
                </c:manualLayout>
              </c:layout>
              <c:tx>
                <c:rich>
                  <a:bodyPr/>
                  <a:lstStyle/>
                  <a:p>
                    <a:fld id="{BCB8943F-CC83-4BEE-8E4E-494FB96A90F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2B1-40EB-BDBA-CA15D855CAB0}"/>
                </c:ext>
              </c:extLst>
            </c:dLbl>
            <c:dLbl>
              <c:idx val="3"/>
              <c:layout>
                <c:manualLayout>
                  <c:x val="-4.9273184601924758E-2"/>
                  <c:y val="2.976961213181694E-2"/>
                </c:manualLayout>
              </c:layout>
              <c:tx>
                <c:rich>
                  <a:bodyPr/>
                  <a:lstStyle/>
                  <a:p>
                    <a:fld id="{257CE332-FA3B-41ED-98EB-AB1E6FC5CD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2B1-40EB-BDBA-CA15D855CAB0}"/>
                </c:ext>
              </c:extLst>
            </c:dLbl>
            <c:dLbl>
              <c:idx val="4"/>
              <c:layout>
                <c:manualLayout>
                  <c:x val="-4.9273184601924758E-2"/>
                  <c:y val="3.4399241761446486E-2"/>
                </c:manualLayout>
              </c:layout>
              <c:tx>
                <c:rich>
                  <a:bodyPr/>
                  <a:lstStyle/>
                  <a:p>
                    <a:fld id="{357D349D-08E8-4F1C-95D2-DEA45D30A37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2B1-40EB-BDBA-CA15D855CAB0}"/>
                </c:ext>
              </c:extLst>
            </c:dLbl>
            <c:dLbl>
              <c:idx val="5"/>
              <c:layout>
                <c:manualLayout>
                  <c:x val="-5.2050962379702539E-2"/>
                  <c:y val="2.976961213181694E-2"/>
                </c:manualLayout>
              </c:layout>
              <c:tx>
                <c:rich>
                  <a:bodyPr/>
                  <a:lstStyle/>
                  <a:p>
                    <a:fld id="{4EC788AE-678E-43A8-9FCD-44E7355BB66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2B1-40EB-BDBA-CA15D855CAB0}"/>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Ham!$C$6:$C$11</c:f>
              <c:numCache>
                <c:formatCode>General</c:formatCode>
                <c:ptCount val="6"/>
                <c:pt idx="0">
                  <c:v>2016</c:v>
                </c:pt>
                <c:pt idx="1">
                  <c:v>2017</c:v>
                </c:pt>
                <c:pt idx="2">
                  <c:v>2018</c:v>
                </c:pt>
                <c:pt idx="3">
                  <c:v>2019</c:v>
                </c:pt>
                <c:pt idx="4">
                  <c:v>2020</c:v>
                </c:pt>
                <c:pt idx="5">
                  <c:v>2021</c:v>
                </c:pt>
              </c:numCache>
            </c:numRef>
          </c:cat>
          <c:val>
            <c:numRef>
              <c:f>Ham!$D$6:$D$11</c:f>
              <c:numCache>
                <c:formatCode>General</c:formatCode>
                <c:ptCount val="6"/>
                <c:pt idx="0">
                  <c:v>25.65</c:v>
                </c:pt>
                <c:pt idx="1">
                  <c:v>24.3</c:v>
                </c:pt>
                <c:pt idx="2">
                  <c:v>22.06</c:v>
                </c:pt>
                <c:pt idx="3">
                  <c:v>21.21</c:v>
                </c:pt>
                <c:pt idx="4">
                  <c:v>16.82</c:v>
                </c:pt>
                <c:pt idx="5">
                  <c:v>14.59</c:v>
                </c:pt>
              </c:numCache>
            </c:numRef>
          </c:val>
          <c:smooth val="0"/>
          <c:extLst>
            <c:ext xmlns:c16="http://schemas.microsoft.com/office/drawing/2014/chart" uri="{C3380CC4-5D6E-409C-BE32-E72D297353CC}">
              <c16:uniqueId val="{00000006-22B1-40EB-BDBA-CA15D855CAB0}"/>
            </c:ext>
          </c:extLst>
        </c:ser>
        <c:ser>
          <c:idx val="1"/>
          <c:order val="1"/>
          <c:tx>
            <c:strRef>
              <c:f>Ham!$E$4:$E$5</c:f>
              <c:strCache>
                <c:ptCount val="2"/>
                <c:pt idx="0">
                  <c:v>Hamilton Black Adults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Ham!$C$6:$C$11</c:f>
              <c:numCache>
                <c:formatCode>General</c:formatCode>
                <c:ptCount val="6"/>
                <c:pt idx="0">
                  <c:v>2016</c:v>
                </c:pt>
                <c:pt idx="1">
                  <c:v>2017</c:v>
                </c:pt>
                <c:pt idx="2">
                  <c:v>2018</c:v>
                </c:pt>
                <c:pt idx="3">
                  <c:v>2019</c:v>
                </c:pt>
                <c:pt idx="4">
                  <c:v>2020</c:v>
                </c:pt>
                <c:pt idx="5">
                  <c:v>2021</c:v>
                </c:pt>
              </c:numCache>
            </c:numRef>
          </c:cat>
          <c:val>
            <c:numRef>
              <c:f>Ham!$E$6:$E$11</c:f>
              <c:numCache>
                <c:formatCode>General</c:formatCode>
                <c:ptCount val="6"/>
                <c:pt idx="0">
                  <c:v>182.78</c:v>
                </c:pt>
                <c:pt idx="1">
                  <c:v>175.34</c:v>
                </c:pt>
                <c:pt idx="2">
                  <c:v>159.47999999999999</c:v>
                </c:pt>
                <c:pt idx="3">
                  <c:v>158.71</c:v>
                </c:pt>
                <c:pt idx="4">
                  <c:v>115.65</c:v>
                </c:pt>
                <c:pt idx="5">
                  <c:v>118.75</c:v>
                </c:pt>
              </c:numCache>
            </c:numRef>
          </c:val>
          <c:smooth val="0"/>
          <c:extLst>
            <c:ext xmlns:c16="http://schemas.microsoft.com/office/drawing/2014/chart" uri="{C3380CC4-5D6E-409C-BE32-E72D297353CC}">
              <c16:uniqueId val="{00000007-22B1-40EB-BDBA-CA15D855CAB0}"/>
            </c:ext>
          </c:extLst>
        </c:ser>
        <c:ser>
          <c:idx val="2"/>
          <c:order val="2"/>
          <c:tx>
            <c:strRef>
              <c:f>Ham!$F$4:$F$5</c:f>
              <c:strCache>
                <c:ptCount val="2"/>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9319553805774276E-2"/>
                  <c:y val="2.5497594050743658E-2"/>
                </c:manualLayout>
              </c:layout>
              <c:tx>
                <c:rich>
                  <a:bodyPr/>
                  <a:lstStyle/>
                  <a:p>
                    <a:fld id="{7B06BD0D-8414-4446-99E4-1C671329013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22B1-40EB-BDBA-CA15D855CAB0}"/>
                </c:ext>
              </c:extLst>
            </c:dLbl>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0"/>
              </c:ext>
            </c:extLst>
          </c:dLbls>
          <c:cat>
            <c:numRef>
              <c:f>Ham!$C$6:$C$11</c:f>
              <c:numCache>
                <c:formatCode>General</c:formatCode>
                <c:ptCount val="6"/>
                <c:pt idx="0">
                  <c:v>2016</c:v>
                </c:pt>
                <c:pt idx="1">
                  <c:v>2017</c:v>
                </c:pt>
                <c:pt idx="2">
                  <c:v>2018</c:v>
                </c:pt>
                <c:pt idx="3">
                  <c:v>2019</c:v>
                </c:pt>
                <c:pt idx="4">
                  <c:v>2020</c:v>
                </c:pt>
                <c:pt idx="5">
                  <c:v>2021</c:v>
                </c:pt>
              </c:numCache>
            </c:numRef>
          </c:cat>
          <c:val>
            <c:numRef>
              <c:f>Ham!$F$6:$F$11</c:f>
              <c:numCache>
                <c:formatCode>0.00</c:formatCode>
                <c:ptCount val="6"/>
                <c:pt idx="0">
                  <c:v>23.20592166597401</c:v>
                </c:pt>
                <c:pt idx="1">
                  <c:v>25.853660865460142</c:v>
                </c:pt>
                <c:pt idx="2">
                  <c:v>26.037747990511647</c:v>
                </c:pt>
                <c:pt idx="3">
                  <c:v>26.108100890416257</c:v>
                </c:pt>
                <c:pt idx="4">
                  <c:v>19.192334175245101</c:v>
                </c:pt>
                <c:pt idx="5">
                  <c:v>17.67458023399103</c:v>
                </c:pt>
              </c:numCache>
            </c:numRef>
          </c:val>
          <c:smooth val="0"/>
          <c:extLst>
            <c:ext xmlns:c16="http://schemas.microsoft.com/office/drawing/2014/chart" uri="{C3380CC4-5D6E-409C-BE32-E72D297353CC}">
              <c16:uniqueId val="{00000009-22B1-40EB-BDBA-CA15D855CAB0}"/>
            </c:ext>
          </c:extLst>
        </c:ser>
        <c:ser>
          <c:idx val="3"/>
          <c:order val="3"/>
          <c:tx>
            <c:strRef>
              <c:f>Ham!$G$4:$G$5</c:f>
              <c:strCache>
                <c:ptCount val="2"/>
                <c:pt idx="0">
                  <c:v>Ohio Black Adults</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clip" horzOverflow="clip" vert="horz" wrap="square" lIns="36576" tIns="18288" rIns="36576" bIns="18288" anchor="ctr" anchorCtr="1">
                <a:spAutoFit/>
              </a:bodyPr>
              <a:lstStyle/>
              <a:p>
                <a:pPr>
                  <a:defRPr sz="900" b="0" i="0" u="none" strike="noStrike" kern="1200" baseline="0">
                    <a:solidFill>
                      <a:schemeClr val="dk1">
                        <a:lumMod val="65000"/>
                        <a:lumOff val="3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cap="flat" cmpd="sng" algn="ctr">
                      <a:solidFill>
                        <a:schemeClr val="tx1">
                          <a:lumMod val="35000"/>
                          <a:lumOff val="65000"/>
                        </a:schemeClr>
                      </a:solidFill>
                      <a:round/>
                    </a:ln>
                    <a:effectLst/>
                  </c:spPr>
                </c15:leaderLines>
              </c:ext>
            </c:extLst>
          </c:dLbls>
          <c:cat>
            <c:numRef>
              <c:f>Ham!$C$6:$C$11</c:f>
              <c:numCache>
                <c:formatCode>General</c:formatCode>
                <c:ptCount val="6"/>
                <c:pt idx="0">
                  <c:v>2016</c:v>
                </c:pt>
                <c:pt idx="1">
                  <c:v>2017</c:v>
                </c:pt>
                <c:pt idx="2">
                  <c:v>2018</c:v>
                </c:pt>
                <c:pt idx="3">
                  <c:v>2019</c:v>
                </c:pt>
                <c:pt idx="4">
                  <c:v>2020</c:v>
                </c:pt>
                <c:pt idx="5">
                  <c:v>2021</c:v>
                </c:pt>
              </c:numCache>
            </c:numRef>
          </c:cat>
          <c:val>
            <c:numRef>
              <c:f>Ham!$G$6:$G$11</c:f>
              <c:numCache>
                <c:formatCode>0.00</c:formatCode>
                <c:ptCount val="6"/>
                <c:pt idx="0">
                  <c:v>113.02654186836551</c:v>
                </c:pt>
                <c:pt idx="1">
                  <c:v>132.15024439342727</c:v>
                </c:pt>
                <c:pt idx="2">
                  <c:v>136.81599220943681</c:v>
                </c:pt>
                <c:pt idx="3">
                  <c:v>146.44674551136245</c:v>
                </c:pt>
                <c:pt idx="4">
                  <c:v>108.20050384950439</c:v>
                </c:pt>
                <c:pt idx="5">
                  <c:v>110.85141591017455</c:v>
                </c:pt>
              </c:numCache>
            </c:numRef>
          </c:val>
          <c:smooth val="0"/>
          <c:extLst>
            <c:ext xmlns:c16="http://schemas.microsoft.com/office/drawing/2014/chart" uri="{C3380CC4-5D6E-409C-BE32-E72D297353CC}">
              <c16:uniqueId val="{0000000A-22B1-40EB-BDBA-CA15D855CAB0}"/>
            </c:ext>
          </c:extLst>
        </c:ser>
        <c:dLbls>
          <c:dLblPos val="t"/>
          <c:showLegendKey val="0"/>
          <c:showVal val="1"/>
          <c:showCatName val="0"/>
          <c:showSerName val="0"/>
          <c:showPercent val="0"/>
          <c:showBubbleSize val="0"/>
        </c:dLbls>
        <c:marker val="1"/>
        <c:smooth val="0"/>
        <c:axId val="116731280"/>
        <c:axId val="116727920"/>
      </c:lineChart>
      <c:catAx>
        <c:axId val="1167312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727920"/>
        <c:crosses val="autoZero"/>
        <c:auto val="1"/>
        <c:lblAlgn val="ctr"/>
        <c:lblOffset val="100"/>
        <c:noMultiLvlLbl val="0"/>
      </c:catAx>
      <c:valAx>
        <c:axId val="1167279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1673128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Asthma Mortality by Race-Age Group, 2016-2021 Averages, Hamilton County and Ohio (rate per 1,000,000 residents) </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barChart>
        <c:barDir val="col"/>
        <c:grouping val="clustered"/>
        <c:varyColors val="0"/>
        <c:ser>
          <c:idx val="0"/>
          <c:order val="0"/>
          <c:tx>
            <c:strRef>
              <c:f>Hamilton!$K$17</c:f>
              <c:strCache>
                <c:ptCount val="1"/>
                <c:pt idx="0">
                  <c:v>Hamilton County</c:v>
                </c:pt>
              </c:strCache>
            </c:strRef>
          </c:tx>
          <c:spPr>
            <a:solidFill>
              <a:srgbClr val="69C2C6"/>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Hamilton!$L$15:$O$16</c:f>
              <c:multiLvlStrCache>
                <c:ptCount val="4"/>
                <c:lvl>
                  <c:pt idx="0">
                    <c:v>White</c:v>
                  </c:pt>
                  <c:pt idx="1">
                    <c:v>Black</c:v>
                  </c:pt>
                  <c:pt idx="2">
                    <c:v>White</c:v>
                  </c:pt>
                  <c:pt idx="3">
                    <c:v>Black</c:v>
                  </c:pt>
                </c:lvl>
                <c:lvl>
                  <c:pt idx="0">
                    <c:v>Adult</c:v>
                  </c:pt>
                  <c:pt idx="2">
                    <c:v>Child</c:v>
                  </c:pt>
                </c:lvl>
              </c:multiLvlStrCache>
            </c:multiLvlStrRef>
          </c:cat>
          <c:val>
            <c:numRef>
              <c:f>Hamilton!$L$17:$O$17</c:f>
              <c:numCache>
                <c:formatCode>0.00</c:formatCode>
                <c:ptCount val="4"/>
                <c:pt idx="0">
                  <c:v>15.63</c:v>
                </c:pt>
                <c:pt idx="1">
                  <c:v>40.43</c:v>
                </c:pt>
                <c:pt idx="2">
                  <c:v>0</c:v>
                </c:pt>
                <c:pt idx="3">
                  <c:v>5.07</c:v>
                </c:pt>
              </c:numCache>
            </c:numRef>
          </c:val>
          <c:extLst>
            <c:ext xmlns:c16="http://schemas.microsoft.com/office/drawing/2014/chart" uri="{C3380CC4-5D6E-409C-BE32-E72D297353CC}">
              <c16:uniqueId val="{00000000-7F00-4B98-97DC-F509ED9A3378}"/>
            </c:ext>
          </c:extLst>
        </c:ser>
        <c:ser>
          <c:idx val="1"/>
          <c:order val="1"/>
          <c:tx>
            <c:strRef>
              <c:f>Hamilton!$K$18</c:f>
              <c:strCache>
                <c:ptCount val="1"/>
                <c:pt idx="0">
                  <c:v>Ohio</c:v>
                </c:pt>
              </c:strCache>
            </c:strRef>
          </c:tx>
          <c:spPr>
            <a:solidFill>
              <a:srgbClr val="BBD36F"/>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Hamilton!$L$15:$O$16</c:f>
              <c:multiLvlStrCache>
                <c:ptCount val="4"/>
                <c:lvl>
                  <c:pt idx="0">
                    <c:v>White</c:v>
                  </c:pt>
                  <c:pt idx="1">
                    <c:v>Black</c:v>
                  </c:pt>
                  <c:pt idx="2">
                    <c:v>White</c:v>
                  </c:pt>
                  <c:pt idx="3">
                    <c:v>Black</c:v>
                  </c:pt>
                </c:lvl>
                <c:lvl>
                  <c:pt idx="0">
                    <c:v>Adult</c:v>
                  </c:pt>
                  <c:pt idx="2">
                    <c:v>Child</c:v>
                  </c:pt>
                </c:lvl>
              </c:multiLvlStrCache>
            </c:multiLvlStrRef>
          </c:cat>
          <c:val>
            <c:numRef>
              <c:f>Hamilton!$L$18:$O$18</c:f>
              <c:numCache>
                <c:formatCode>0.00</c:formatCode>
                <c:ptCount val="4"/>
                <c:pt idx="0">
                  <c:v>12.172437419853887</c:v>
                </c:pt>
                <c:pt idx="1">
                  <c:v>32.853552790465066</c:v>
                </c:pt>
                <c:pt idx="2">
                  <c:v>1.284779077837584</c:v>
                </c:pt>
                <c:pt idx="3">
                  <c:v>12.600378986936704</c:v>
                </c:pt>
              </c:numCache>
            </c:numRef>
          </c:val>
          <c:extLst>
            <c:ext xmlns:c16="http://schemas.microsoft.com/office/drawing/2014/chart" uri="{C3380CC4-5D6E-409C-BE32-E72D297353CC}">
              <c16:uniqueId val="{00000001-7F00-4B98-97DC-F509ED9A3378}"/>
            </c:ext>
          </c:extLst>
        </c:ser>
        <c:dLbls>
          <c:dLblPos val="outEnd"/>
          <c:showLegendKey val="0"/>
          <c:showVal val="1"/>
          <c:showCatName val="0"/>
          <c:showSerName val="0"/>
          <c:showPercent val="0"/>
          <c:showBubbleSize val="0"/>
        </c:dLbls>
        <c:gapWidth val="166"/>
        <c:overlap val="-27"/>
        <c:axId val="1681504336"/>
        <c:axId val="1681502896"/>
      </c:barChart>
      <c:catAx>
        <c:axId val="16815043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81502896"/>
        <c:crosses val="autoZero"/>
        <c:auto val="1"/>
        <c:lblAlgn val="ctr"/>
        <c:lblOffset val="100"/>
        <c:noMultiLvlLbl val="0"/>
      </c:catAx>
      <c:valAx>
        <c:axId val="168150289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1,000,000 Residents</a:t>
                </a:r>
              </a:p>
            </c:rich>
          </c:tx>
          <c:layout>
            <c:manualLayout>
              <c:xMode val="edge"/>
              <c:yMode val="edge"/>
              <c:x val="2.7777777777777779E-3"/>
              <c:y val="0.2123148148148148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815043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Hispanic Adults in Hamilton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Visualizations.xlsx]Ham'!$D$4</c:f>
              <c:strCache>
                <c:ptCount val="1"/>
                <c:pt idx="0">
                  <c:v>Hamilton White Adults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1420552619412243E-2"/>
                  <c:y val="-3.7647694038245152E-2"/>
                </c:manualLayout>
              </c:layout>
              <c:tx>
                <c:rich>
                  <a:bodyPr/>
                  <a:lstStyle/>
                  <a:p>
                    <a:fld id="{36898BDE-58CD-4F7C-B2C9-DB257CECE19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D92A-43DC-BEF8-CAF174F5AA41}"/>
                </c:ext>
              </c:extLst>
            </c:dLbl>
            <c:dLbl>
              <c:idx val="1"/>
              <c:layout>
                <c:manualLayout>
                  <c:x val="-4.6336488564478411E-2"/>
                  <c:y val="2.7114210723659542E-2"/>
                </c:manualLayout>
              </c:layout>
              <c:tx>
                <c:rich>
                  <a:bodyPr/>
                  <a:lstStyle/>
                  <a:p>
                    <a:fld id="{A9C9E2AC-C246-449B-8038-75681646BD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D92A-43DC-BEF8-CAF174F5AA41}"/>
                </c:ext>
              </c:extLst>
            </c:dLbl>
            <c:dLbl>
              <c:idx val="2"/>
              <c:layout>
                <c:manualLayout>
                  <c:x val="-4.6404975317295788E-2"/>
                  <c:y val="2.7114210723659472E-2"/>
                </c:manualLayout>
              </c:layout>
              <c:tx>
                <c:rich>
                  <a:bodyPr/>
                  <a:lstStyle/>
                  <a:p>
                    <a:fld id="{66633E37-98D5-41A7-99CF-3A9F3649CAB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D92A-43DC-BEF8-CAF174F5AA41}"/>
                </c:ext>
              </c:extLst>
            </c:dLbl>
            <c:dLbl>
              <c:idx val="3"/>
              <c:layout>
                <c:manualLayout>
                  <c:x val="-5.5137100934786083E-2"/>
                  <c:y val="2.2532155856208581E-2"/>
                </c:manualLayout>
              </c:layout>
              <c:tx>
                <c:rich>
                  <a:bodyPr/>
                  <a:lstStyle/>
                  <a:p>
                    <a:fld id="{2E078991-280F-40A9-9131-FDA86EB4A54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D92A-43DC-BEF8-CAF174F5AA41}"/>
                </c:ext>
              </c:extLst>
            </c:dLbl>
            <c:dLbl>
              <c:idx val="4"/>
              <c:layout>
                <c:manualLayout>
                  <c:x val="-5.2699563316095363E-2"/>
                  <c:y val="2.2532155856208581E-2"/>
                </c:manualLayout>
              </c:layout>
              <c:tx>
                <c:rich>
                  <a:bodyPr/>
                  <a:lstStyle/>
                  <a:p>
                    <a:fld id="{D676E310-1493-4032-AE7F-4EF9A479BBB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D92A-43DC-BEF8-CAF174F5AA41}"/>
                </c:ext>
              </c:extLst>
            </c:dLbl>
            <c:dLbl>
              <c:idx val="5"/>
              <c:layout>
                <c:manualLayout>
                  <c:x val="-3.319926236656881E-2"/>
                  <c:y val="3.3581879613114658E-2"/>
                </c:manualLayout>
              </c:layout>
              <c:tx>
                <c:rich>
                  <a:bodyPr/>
                  <a:lstStyle/>
                  <a:p>
                    <a:fld id="{BB3BA3F4-2420-4C4F-A087-CC68686F799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92A-43DC-BEF8-CAF174F5AA4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Visualizations.xlsx]Ham'!$C$5:$C$11</c:f>
              <c:strCache>
                <c:ptCount val="6"/>
                <c:pt idx="0">
                  <c:v>2016</c:v>
                </c:pt>
                <c:pt idx="1">
                  <c:v>2017</c:v>
                </c:pt>
                <c:pt idx="2">
                  <c:v>2018</c:v>
                </c:pt>
                <c:pt idx="3">
                  <c:v>2019</c:v>
                </c:pt>
                <c:pt idx="4">
                  <c:v>2020</c:v>
                </c:pt>
                <c:pt idx="5">
                  <c:v>2021</c:v>
                </c:pt>
              </c:strCache>
              <c:extLst/>
            </c:strRef>
          </c:cat>
          <c:val>
            <c:numRef>
              <c:f>'[County Visualizations.xlsx]Ham'!$D$5:$D$11</c:f>
              <c:numCache>
                <c:formatCode>General</c:formatCode>
                <c:ptCount val="6"/>
                <c:pt idx="0">
                  <c:v>25.65</c:v>
                </c:pt>
                <c:pt idx="1">
                  <c:v>24.3</c:v>
                </c:pt>
                <c:pt idx="2">
                  <c:v>22.06</c:v>
                </c:pt>
                <c:pt idx="3">
                  <c:v>21.21</c:v>
                </c:pt>
                <c:pt idx="4">
                  <c:v>16.82</c:v>
                </c:pt>
                <c:pt idx="5">
                  <c:v>14.59</c:v>
                </c:pt>
              </c:numCache>
              <c:extLst/>
            </c:numRef>
          </c:val>
          <c:smooth val="0"/>
          <c:extLst>
            <c:ext xmlns:c16="http://schemas.microsoft.com/office/drawing/2014/chart" uri="{C3380CC4-5D6E-409C-BE32-E72D297353CC}">
              <c16:uniqueId val="{00000006-D92A-43DC-BEF8-CAF174F5AA41}"/>
            </c:ext>
          </c:extLst>
        </c:ser>
        <c:ser>
          <c:idx val="2"/>
          <c:order val="1"/>
          <c:tx>
            <c:strRef>
              <c:f>'[County Visualizations.xlsx]Ham'!$F$4</c:f>
              <c:strCache>
                <c:ptCount val="1"/>
                <c:pt idx="0">
                  <c:v>Ohio White Adults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4.3912763968354043E-2"/>
                  <c:y val="2.6219122609673722E-2"/>
                </c:manualLayout>
              </c:layout>
              <c:tx>
                <c:rich>
                  <a:bodyPr/>
                  <a:lstStyle/>
                  <a:p>
                    <a:fld id="{8F342DB7-F2CC-41C3-95F3-F0562CA555C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92A-43DC-BEF8-CAF174F5AA41}"/>
                </c:ext>
              </c:extLst>
            </c:dLbl>
            <c:dLbl>
              <c:idx val="1"/>
              <c:layout>
                <c:manualLayout>
                  <c:x val="-7.6311511504597057E-2"/>
                  <c:y val="-1.9495163104611923E-2"/>
                </c:manualLayout>
              </c:layout>
              <c:tx>
                <c:rich>
                  <a:bodyPr/>
                  <a:lstStyle/>
                  <a:p>
                    <a:fld id="{6161F575-CBE5-4104-A0B3-922679B4B23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D92A-43DC-BEF8-CAF174F5AA41}"/>
                </c:ext>
              </c:extLst>
            </c:dLbl>
            <c:dLbl>
              <c:idx val="2"/>
              <c:layout>
                <c:manualLayout>
                  <c:x val="-3.3943918572586933E-2"/>
                  <c:y val="-2.3304686914135734E-2"/>
                </c:manualLayout>
              </c:layout>
              <c:tx>
                <c:rich>
                  <a:bodyPr/>
                  <a:lstStyle/>
                  <a:p>
                    <a:fld id="{B5EBD3F3-77F5-46D0-B178-4B693070C96A}"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92A-43DC-BEF8-CAF174F5AA41}"/>
                </c:ext>
              </c:extLst>
            </c:dLbl>
            <c:dLbl>
              <c:idx val="3"/>
              <c:layout>
                <c:manualLayout>
                  <c:x val="-4.2949412841332128E-2"/>
                  <c:y val="-2.6215397108510608E-2"/>
                </c:manualLayout>
              </c:layout>
              <c:tx>
                <c:rich>
                  <a:bodyPr/>
                  <a:lstStyle/>
                  <a:p>
                    <a:fld id="{9233CC92-AD2A-43A0-84E2-E7A705CBB15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D92A-43DC-BEF8-CAF174F5AA41}"/>
                </c:ext>
              </c:extLst>
            </c:dLbl>
            <c:dLbl>
              <c:idx val="4"/>
              <c:layout>
                <c:manualLayout>
                  <c:x val="-5.5137100934786257E-2"/>
                  <c:y val="-2.2532155856208651E-2"/>
                </c:manualLayout>
              </c:layout>
              <c:tx>
                <c:rich>
                  <a:bodyPr/>
                  <a:lstStyle/>
                  <a:p>
                    <a:fld id="{54BA0134-E221-47E7-A24A-FCA41BA8F07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92A-43DC-BEF8-CAF174F5AA41}"/>
                </c:ext>
              </c:extLst>
            </c:dLbl>
            <c:dLbl>
              <c:idx val="5"/>
              <c:layout>
                <c:manualLayout>
                  <c:x val="-1.6136499035733151E-2"/>
                  <c:y val="-4.3270834239642698E-4"/>
                </c:manualLayout>
              </c:layout>
              <c:tx>
                <c:rich>
                  <a:bodyPr/>
                  <a:lstStyle/>
                  <a:p>
                    <a:fld id="{9F516FEC-CFB4-43A7-91B6-DBD003459D3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D92A-43DC-BEF8-CAF174F5AA4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Visualizations.xlsx]Ham'!$C$5:$C$11</c:f>
              <c:strCache>
                <c:ptCount val="6"/>
                <c:pt idx="0">
                  <c:v>2016</c:v>
                </c:pt>
                <c:pt idx="1">
                  <c:v>2017</c:v>
                </c:pt>
                <c:pt idx="2">
                  <c:v>2018</c:v>
                </c:pt>
                <c:pt idx="3">
                  <c:v>2019</c:v>
                </c:pt>
                <c:pt idx="4">
                  <c:v>2020</c:v>
                </c:pt>
                <c:pt idx="5">
                  <c:v>2021</c:v>
                </c:pt>
              </c:strCache>
              <c:extLst/>
            </c:strRef>
          </c:cat>
          <c:val>
            <c:numRef>
              <c:f>'[County Visualizations.xlsx]Ham'!$F$5:$F$11</c:f>
              <c:numCache>
                <c:formatCode>0.00</c:formatCode>
                <c:ptCount val="6"/>
                <c:pt idx="0">
                  <c:v>23.20592166597401</c:v>
                </c:pt>
                <c:pt idx="1">
                  <c:v>25.853660865460142</c:v>
                </c:pt>
                <c:pt idx="2">
                  <c:v>26.037747990511647</c:v>
                </c:pt>
                <c:pt idx="3">
                  <c:v>26.108100890416257</c:v>
                </c:pt>
                <c:pt idx="4">
                  <c:v>19.192334175245101</c:v>
                </c:pt>
                <c:pt idx="5">
                  <c:v>17.67458023399103</c:v>
                </c:pt>
              </c:numCache>
              <c:extLst/>
            </c:numRef>
          </c:val>
          <c:smooth val="0"/>
          <c:extLst>
            <c:ext xmlns:c16="http://schemas.microsoft.com/office/drawing/2014/chart" uri="{C3380CC4-5D6E-409C-BE32-E72D297353CC}">
              <c16:uniqueId val="{0000000D-D92A-43DC-BEF8-CAF174F5AA41}"/>
            </c:ext>
          </c:extLst>
        </c:ser>
        <c:ser>
          <c:idx val="4"/>
          <c:order val="2"/>
          <c:tx>
            <c:strRef>
              <c:f>'[County Visualizations.xlsx]Ham'!$H$4</c:f>
              <c:strCache>
                <c:ptCount val="1"/>
                <c:pt idx="0">
                  <c:v>Hamilton Hispanic Adults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4.2949412841332038E-2"/>
                  <c:y val="-2.5349980423717753E-2"/>
                </c:manualLayout>
              </c:layout>
              <c:tx>
                <c:rich>
                  <a:bodyPr/>
                  <a:lstStyle/>
                  <a:p>
                    <a:fld id="{97B604C4-3871-4D63-ABFC-982092A1E2A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D92A-43DC-BEF8-CAF174F5AA4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Visualizations.xlsx]Ham'!$C$5:$C$11</c:f>
              <c:strCache>
                <c:ptCount val="6"/>
                <c:pt idx="0">
                  <c:v>2016</c:v>
                </c:pt>
                <c:pt idx="1">
                  <c:v>2017</c:v>
                </c:pt>
                <c:pt idx="2">
                  <c:v>2018</c:v>
                </c:pt>
                <c:pt idx="3">
                  <c:v>2019</c:v>
                </c:pt>
                <c:pt idx="4">
                  <c:v>2020</c:v>
                </c:pt>
                <c:pt idx="5">
                  <c:v>2021</c:v>
                </c:pt>
              </c:strCache>
              <c:extLst/>
            </c:strRef>
          </c:cat>
          <c:val>
            <c:numRef>
              <c:f>'[County Visualizations.xlsx]Ham'!$H$5:$H$11</c:f>
              <c:numCache>
                <c:formatCode>0.00</c:formatCode>
                <c:ptCount val="6"/>
                <c:pt idx="0">
                  <c:v>40.038658014634819</c:v>
                </c:pt>
                <c:pt idx="1">
                  <c:v>30.32900375815916</c:v>
                </c:pt>
                <c:pt idx="2">
                  <c:v>30.965744145538999</c:v>
                </c:pt>
                <c:pt idx="3">
                  <c:v>50.139275766016716</c:v>
                </c:pt>
                <c:pt idx="4">
                  <c:v>22.391137823345709</c:v>
                </c:pt>
                <c:pt idx="5">
                  <c:v>19.943019943019944</c:v>
                </c:pt>
              </c:numCache>
              <c:extLst/>
            </c:numRef>
          </c:val>
          <c:smooth val="0"/>
          <c:extLst>
            <c:ext xmlns:c16="http://schemas.microsoft.com/office/drawing/2014/chart" uri="{C3380CC4-5D6E-409C-BE32-E72D297353CC}">
              <c16:uniqueId val="{0000000F-D92A-43DC-BEF8-CAF174F5AA41}"/>
            </c:ext>
          </c:extLst>
        </c:ser>
        <c:ser>
          <c:idx val="5"/>
          <c:order val="3"/>
          <c:tx>
            <c:strRef>
              <c:f>'[County Visualizations.xlsx]Ham'!$I$4</c:f>
              <c:strCache>
                <c:ptCount val="1"/>
                <c:pt idx="0">
                  <c:v>Ohio Hispanic Adults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'[County Visualizations.xlsx]Ham'!$C$5:$C$11</c:f>
              <c:strCache>
                <c:ptCount val="6"/>
                <c:pt idx="0">
                  <c:v>2016</c:v>
                </c:pt>
                <c:pt idx="1">
                  <c:v>2017</c:v>
                </c:pt>
                <c:pt idx="2">
                  <c:v>2018</c:v>
                </c:pt>
                <c:pt idx="3">
                  <c:v>2019</c:v>
                </c:pt>
                <c:pt idx="4">
                  <c:v>2020</c:v>
                </c:pt>
                <c:pt idx="5">
                  <c:v>2021</c:v>
                </c:pt>
              </c:strCache>
              <c:extLst/>
            </c:strRef>
          </c:cat>
          <c:val>
            <c:numRef>
              <c:f>'[County Visualizations.xlsx]Ham'!$I$5:$I$11</c:f>
              <c:numCache>
                <c:formatCode>0.00</c:formatCode>
                <c:ptCount val="6"/>
                <c:pt idx="0">
                  <c:v>48.051649682446353</c:v>
                </c:pt>
                <c:pt idx="1">
                  <c:v>45.932741877472722</c:v>
                </c:pt>
                <c:pt idx="2">
                  <c:v>57.704568458437947</c:v>
                </c:pt>
                <c:pt idx="3">
                  <c:v>63.897430189361785</c:v>
                </c:pt>
                <c:pt idx="4">
                  <c:v>48.498576020518634</c:v>
                </c:pt>
                <c:pt idx="5">
                  <c:v>55.598992268265135</c:v>
                </c:pt>
              </c:numCache>
              <c:extLst/>
            </c:numRef>
          </c:val>
          <c:smooth val="0"/>
          <c:extLst>
            <c:ext xmlns:c16="http://schemas.microsoft.com/office/drawing/2014/chart" uri="{C3380CC4-5D6E-409C-BE32-E72D297353CC}">
              <c16:uniqueId val="{00000010-D92A-43DC-BEF8-CAF174F5AA41}"/>
            </c:ext>
          </c:extLst>
        </c:ser>
        <c:dLbls>
          <c:dLblPos val="t"/>
          <c:showLegendKey val="0"/>
          <c:showVal val="1"/>
          <c:showCatName val="0"/>
          <c:showSerName val="0"/>
          <c:showPercent val="0"/>
          <c:showBubbleSize val="0"/>
        </c:dLbls>
        <c:marker val="1"/>
        <c:smooth val="0"/>
        <c:axId val="1255472335"/>
        <c:axId val="1424400319"/>
      </c:lineChart>
      <c:catAx>
        <c:axId val="125547233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424400319"/>
        <c:crosses val="autoZero"/>
        <c:auto val="1"/>
        <c:lblAlgn val="ctr"/>
        <c:lblOffset val="100"/>
        <c:noMultiLvlLbl val="0"/>
      </c:catAx>
      <c:valAx>
        <c:axId val="142440031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8518514660976825E-2"/>
              <c:y val="0.16907915125067197"/>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25547233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Black Children in Hamilton County Experienced Higher Rates of Asthma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Ham!$D$15:$D$16</c:f>
              <c:strCache>
                <c:ptCount val="2"/>
                <c:pt idx="0">
                  <c:v>Hamilton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0"/>
              <c:layout>
                <c:manualLayout>
                  <c:x val="-4.0534776902887142E-2"/>
                  <c:y val="3.6493146689997001E-2"/>
                </c:manualLayout>
              </c:layout>
              <c:tx>
                <c:rich>
                  <a:bodyPr/>
                  <a:lstStyle/>
                  <a:p>
                    <a:fld id="{A04C9E9F-D1D9-4876-8550-F53A9020D13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03E-4FDA-BFD4-700396632321}"/>
                </c:ext>
              </c:extLst>
            </c:dLbl>
            <c:dLbl>
              <c:idx val="1"/>
              <c:layout>
                <c:manualLayout>
                  <c:x val="-5.1722222222222225E-2"/>
                  <c:y val="3.6493146689997084E-2"/>
                </c:manualLayout>
              </c:layout>
              <c:tx>
                <c:rich>
                  <a:bodyPr/>
                  <a:lstStyle/>
                  <a:p>
                    <a:fld id="{872E58CB-D68C-4E64-BB69-D4A822CF609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03E-4FDA-BFD4-700396632321}"/>
                </c:ext>
              </c:extLst>
            </c:dLbl>
            <c:dLbl>
              <c:idx val="2"/>
              <c:layout>
                <c:manualLayout>
                  <c:x val="-4.8944444444444443E-2"/>
                  <c:y val="3.6493146689997001E-2"/>
                </c:manualLayout>
              </c:layout>
              <c:tx>
                <c:rich>
                  <a:bodyPr/>
                  <a:lstStyle/>
                  <a:p>
                    <a:fld id="{6ADF8EBB-0B18-43B1-B32F-46592240C76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03E-4FDA-BFD4-700396632321}"/>
                </c:ext>
              </c:extLst>
            </c:dLbl>
            <c:dLbl>
              <c:idx val="3"/>
              <c:layout>
                <c:manualLayout>
                  <c:x val="-4.8944444444444443E-2"/>
                  <c:y val="3.1863517060367455E-2"/>
                </c:manualLayout>
              </c:layout>
              <c:tx>
                <c:rich>
                  <a:bodyPr/>
                  <a:lstStyle/>
                  <a:p>
                    <a:fld id="{6395B2B2-33BB-4E7E-97D8-89F7912BF1A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03E-4FDA-BFD4-700396632321}"/>
                </c:ext>
              </c:extLst>
            </c:dLbl>
            <c:dLbl>
              <c:idx val="4"/>
              <c:layout>
                <c:manualLayout>
                  <c:x val="-5.1722222222222225E-2"/>
                  <c:y val="2.2604257801108196E-2"/>
                </c:manualLayout>
              </c:layout>
              <c:tx>
                <c:rich>
                  <a:bodyPr/>
                  <a:lstStyle/>
                  <a:p>
                    <a:fld id="{F8A9AEA4-F829-4FF3-A88E-37C8D8A95D6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03E-4FDA-BFD4-700396632321}"/>
                </c:ext>
              </c:extLst>
            </c:dLbl>
            <c:dLbl>
              <c:idx val="5"/>
              <c:layout>
                <c:manualLayout>
                  <c:x val="-4.8868110236220577E-2"/>
                  <c:y val="2.2604257801108196E-2"/>
                </c:manualLayout>
              </c:layout>
              <c:tx>
                <c:rich>
                  <a:bodyPr/>
                  <a:lstStyle/>
                  <a:p>
                    <a:fld id="{AC493E8E-3F12-486E-A674-98DD20A8E55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03E-4FDA-BFD4-70039663232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Ham!$C$17:$C$22</c:f>
              <c:numCache>
                <c:formatCode>General</c:formatCode>
                <c:ptCount val="6"/>
                <c:pt idx="0">
                  <c:v>2016</c:v>
                </c:pt>
                <c:pt idx="1">
                  <c:v>2017</c:v>
                </c:pt>
                <c:pt idx="2">
                  <c:v>2018</c:v>
                </c:pt>
                <c:pt idx="3">
                  <c:v>2019</c:v>
                </c:pt>
                <c:pt idx="4">
                  <c:v>2020</c:v>
                </c:pt>
                <c:pt idx="5">
                  <c:v>2021</c:v>
                </c:pt>
              </c:numCache>
            </c:numRef>
          </c:cat>
          <c:val>
            <c:numRef>
              <c:f>Ham!$D$17:$D$22</c:f>
              <c:numCache>
                <c:formatCode>General</c:formatCode>
                <c:ptCount val="6"/>
                <c:pt idx="0">
                  <c:v>37.799999999999997</c:v>
                </c:pt>
                <c:pt idx="1">
                  <c:v>33.03</c:v>
                </c:pt>
                <c:pt idx="2">
                  <c:v>35.119999999999997</c:v>
                </c:pt>
                <c:pt idx="3">
                  <c:v>30.59</c:v>
                </c:pt>
                <c:pt idx="4">
                  <c:v>18.170000000000002</c:v>
                </c:pt>
                <c:pt idx="5">
                  <c:v>20.6</c:v>
                </c:pt>
              </c:numCache>
            </c:numRef>
          </c:val>
          <c:smooth val="0"/>
          <c:extLst>
            <c:ext xmlns:c16="http://schemas.microsoft.com/office/drawing/2014/chart" uri="{C3380CC4-5D6E-409C-BE32-E72D297353CC}">
              <c16:uniqueId val="{00000006-503E-4FDA-BFD4-700396632321}"/>
            </c:ext>
          </c:extLst>
        </c:ser>
        <c:ser>
          <c:idx val="1"/>
          <c:order val="1"/>
          <c:tx>
            <c:strRef>
              <c:f>Ham!$E$15:$E$16</c:f>
              <c:strCache>
                <c:ptCount val="2"/>
                <c:pt idx="0">
                  <c:v>Hamilton Black Children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2"/>
              <c:layout>
                <c:manualLayout>
                  <c:x val="-5.0715441819772528E-2"/>
                  <c:y val="4.7557961504811896E-2"/>
                </c:manualLayout>
              </c:layout>
              <c:tx>
                <c:rich>
                  <a:bodyPr/>
                  <a:lstStyle/>
                  <a:p>
                    <a:fld id="{4DE6FE1C-2649-4C26-9263-A85C194DDB9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503E-4FDA-BFD4-700396632321}"/>
                </c:ext>
              </c:extLst>
            </c:dLbl>
            <c:dLbl>
              <c:idx val="4"/>
              <c:layout>
                <c:manualLayout>
                  <c:x val="-2.6340332458442695E-2"/>
                  <c:y val="2.4409813356663666E-2"/>
                </c:manualLayout>
              </c:layout>
              <c:tx>
                <c:rich>
                  <a:bodyPr/>
                  <a:lstStyle/>
                  <a:p>
                    <a:fld id="{A305D4BB-D5F8-450D-9D75-27E73F6CD66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03E-4FDA-BFD4-700396632321}"/>
                </c:ext>
              </c:extLst>
            </c:dLbl>
            <c:dLbl>
              <c:idx val="5"/>
              <c:layout>
                <c:manualLayout>
                  <c:x val="-4.5159886264217075E-2"/>
                  <c:y val="2.440981335666375E-2"/>
                </c:manualLayout>
              </c:layout>
              <c:tx>
                <c:rich>
                  <a:bodyPr/>
                  <a:lstStyle/>
                  <a:p>
                    <a:fld id="{55CE493E-EB24-4BF3-9C1A-487F9912E56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03E-4FDA-BFD4-70039663232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Ham!$C$17:$C$22</c:f>
              <c:numCache>
                <c:formatCode>General</c:formatCode>
                <c:ptCount val="6"/>
                <c:pt idx="0">
                  <c:v>2016</c:v>
                </c:pt>
                <c:pt idx="1">
                  <c:v>2017</c:v>
                </c:pt>
                <c:pt idx="2">
                  <c:v>2018</c:v>
                </c:pt>
                <c:pt idx="3">
                  <c:v>2019</c:v>
                </c:pt>
                <c:pt idx="4">
                  <c:v>2020</c:v>
                </c:pt>
                <c:pt idx="5">
                  <c:v>2021</c:v>
                </c:pt>
              </c:numCache>
            </c:numRef>
          </c:cat>
          <c:val>
            <c:numRef>
              <c:f>Ham!$E$17:$E$22</c:f>
              <c:numCache>
                <c:formatCode>General</c:formatCode>
                <c:ptCount val="6"/>
                <c:pt idx="0">
                  <c:v>220.03</c:v>
                </c:pt>
                <c:pt idx="1">
                  <c:v>210.82</c:v>
                </c:pt>
                <c:pt idx="2">
                  <c:v>186.05</c:v>
                </c:pt>
                <c:pt idx="3">
                  <c:v>184.93</c:v>
                </c:pt>
                <c:pt idx="4">
                  <c:v>94.14</c:v>
                </c:pt>
                <c:pt idx="5">
                  <c:v>141.84</c:v>
                </c:pt>
              </c:numCache>
            </c:numRef>
          </c:val>
          <c:smooth val="0"/>
          <c:extLst>
            <c:ext xmlns:c16="http://schemas.microsoft.com/office/drawing/2014/chart" uri="{C3380CC4-5D6E-409C-BE32-E72D297353CC}">
              <c16:uniqueId val="{0000000A-503E-4FDA-BFD4-700396632321}"/>
            </c:ext>
          </c:extLst>
        </c:ser>
        <c:ser>
          <c:idx val="2"/>
          <c:order val="2"/>
          <c:tx>
            <c:strRef>
              <c:f>Ham!$F$15:$F$16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4"/>
              <c:layout>
                <c:manualLayout>
                  <c:x val="-4.8944444444444443E-2"/>
                  <c:y val="-3.1863517060367455E-2"/>
                </c:manualLayout>
              </c:layout>
              <c:tx>
                <c:rich>
                  <a:bodyPr/>
                  <a:lstStyle/>
                  <a:p>
                    <a:fld id="{E0BE2B0B-2CB4-47FF-9C7F-93E1E40F174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03E-4FDA-BFD4-700396632321}"/>
                </c:ext>
              </c:extLst>
            </c:dLbl>
            <c:dLbl>
              <c:idx val="5"/>
              <c:layout>
                <c:manualLayout>
                  <c:x val="-4.8944444444444547E-2"/>
                  <c:y val="-3.6493146689997084E-2"/>
                </c:manualLayout>
              </c:layout>
              <c:tx>
                <c:rich>
                  <a:bodyPr/>
                  <a:lstStyle/>
                  <a:p>
                    <a:fld id="{2A555C77-B209-46D5-9BAE-D2DEE5854DC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03E-4FDA-BFD4-700396632321}"/>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Ham!$C$17:$C$22</c:f>
              <c:numCache>
                <c:formatCode>General</c:formatCode>
                <c:ptCount val="6"/>
                <c:pt idx="0">
                  <c:v>2016</c:v>
                </c:pt>
                <c:pt idx="1">
                  <c:v>2017</c:v>
                </c:pt>
                <c:pt idx="2">
                  <c:v>2018</c:v>
                </c:pt>
                <c:pt idx="3">
                  <c:v>2019</c:v>
                </c:pt>
                <c:pt idx="4">
                  <c:v>2020</c:v>
                </c:pt>
                <c:pt idx="5">
                  <c:v>2021</c:v>
                </c:pt>
              </c:numCache>
            </c:numRef>
          </c:cat>
          <c:val>
            <c:numRef>
              <c:f>Ham!$F$17:$F$22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D-503E-4FDA-BFD4-700396632321}"/>
            </c:ext>
          </c:extLst>
        </c:ser>
        <c:ser>
          <c:idx val="3"/>
          <c:order val="3"/>
          <c:tx>
            <c:strRef>
              <c:f>Ham!$G$15:$G$16</c:f>
              <c:strCache>
                <c:ptCount val="2"/>
                <c:pt idx="0">
                  <c:v>Ohio Black Children</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Ham!$C$17:$C$22</c:f>
              <c:numCache>
                <c:formatCode>General</c:formatCode>
                <c:ptCount val="6"/>
                <c:pt idx="0">
                  <c:v>2016</c:v>
                </c:pt>
                <c:pt idx="1">
                  <c:v>2017</c:v>
                </c:pt>
                <c:pt idx="2">
                  <c:v>2018</c:v>
                </c:pt>
                <c:pt idx="3">
                  <c:v>2019</c:v>
                </c:pt>
                <c:pt idx="4">
                  <c:v>2020</c:v>
                </c:pt>
                <c:pt idx="5">
                  <c:v>2021</c:v>
                </c:pt>
              </c:numCache>
            </c:numRef>
          </c:cat>
          <c:val>
            <c:numRef>
              <c:f>Ham!$G$17:$G$22</c:f>
              <c:numCache>
                <c:formatCode>0.00</c:formatCode>
                <c:ptCount val="6"/>
                <c:pt idx="0">
                  <c:v>223.90060986041178</c:v>
                </c:pt>
                <c:pt idx="1">
                  <c:v>233.26999481775781</c:v>
                </c:pt>
                <c:pt idx="2">
                  <c:v>243.19517653708817</c:v>
                </c:pt>
                <c:pt idx="3">
                  <c:v>240.77437748603225</c:v>
                </c:pt>
                <c:pt idx="4">
                  <c:v>114.33531577840921</c:v>
                </c:pt>
                <c:pt idx="5">
                  <c:v>183.06049951146085</c:v>
                </c:pt>
              </c:numCache>
            </c:numRef>
          </c:val>
          <c:smooth val="0"/>
          <c:extLst>
            <c:ext xmlns:c16="http://schemas.microsoft.com/office/drawing/2014/chart" uri="{C3380CC4-5D6E-409C-BE32-E72D297353CC}">
              <c16:uniqueId val="{0000000E-503E-4FDA-BFD4-700396632321}"/>
            </c:ext>
          </c:extLst>
        </c:ser>
        <c:dLbls>
          <c:dLblPos val="t"/>
          <c:showLegendKey val="0"/>
          <c:showVal val="1"/>
          <c:showCatName val="0"/>
          <c:showSerName val="0"/>
          <c:showPercent val="0"/>
          <c:showBubbleSize val="0"/>
        </c:dLbls>
        <c:marker val="1"/>
        <c:smooth val="0"/>
        <c:axId val="396726512"/>
        <c:axId val="396729392"/>
      </c:lineChart>
      <c:catAx>
        <c:axId val="3967265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96729392"/>
        <c:crosses val="autoZero"/>
        <c:auto val="1"/>
        <c:lblAlgn val="ctr"/>
        <c:lblOffset val="100"/>
        <c:noMultiLvlLbl val="0"/>
      </c:catAx>
      <c:valAx>
        <c:axId val="39672939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3888888888888888E-2"/>
              <c:y val="0.26601851851851854"/>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967265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In 2016-2018, Hispanic Children in Hamilton County Experienced Higher Rates of Asthma-Related Hospitalizations and Emergency Department Visits Compared to their White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'[County Visualizations.xlsx]Ham'!$D$15:$D$16</c:f>
              <c:strCache>
                <c:ptCount val="2"/>
                <c:pt idx="0">
                  <c:v>Hamilton White Children </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dLbls>
            <c:dLbl>
              <c:idx val="4"/>
              <c:layout>
                <c:manualLayout>
                  <c:x val="-6.2323144271212924E-2"/>
                  <c:y val="-1.3535860229822467E-2"/>
                </c:manualLayout>
              </c:layout>
              <c:tx>
                <c:rich>
                  <a:bodyPr/>
                  <a:lstStyle/>
                  <a:p>
                    <a:fld id="{C4F1C479-F803-4A80-81BA-903C02E0E81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BBA6-40E9-8C9D-F8D911BC980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Visualizations.xlsx]Ham'!$C$17:$C$22</c:f>
              <c:numCache>
                <c:formatCode>General</c:formatCode>
                <c:ptCount val="6"/>
                <c:pt idx="0">
                  <c:v>2016</c:v>
                </c:pt>
                <c:pt idx="1">
                  <c:v>2017</c:v>
                </c:pt>
                <c:pt idx="2">
                  <c:v>2018</c:v>
                </c:pt>
                <c:pt idx="3">
                  <c:v>2019</c:v>
                </c:pt>
                <c:pt idx="4">
                  <c:v>2020</c:v>
                </c:pt>
                <c:pt idx="5">
                  <c:v>2021</c:v>
                </c:pt>
              </c:numCache>
            </c:numRef>
          </c:cat>
          <c:val>
            <c:numRef>
              <c:f>'[County Visualizations.xlsx]Ham'!$D$17:$D$22</c:f>
              <c:numCache>
                <c:formatCode>General</c:formatCode>
                <c:ptCount val="6"/>
                <c:pt idx="0">
                  <c:v>37.799999999999997</c:v>
                </c:pt>
                <c:pt idx="1">
                  <c:v>33.03</c:v>
                </c:pt>
                <c:pt idx="2">
                  <c:v>35.119999999999997</c:v>
                </c:pt>
                <c:pt idx="3">
                  <c:v>30.59</c:v>
                </c:pt>
                <c:pt idx="4">
                  <c:v>18.170000000000002</c:v>
                </c:pt>
                <c:pt idx="5">
                  <c:v>20.6</c:v>
                </c:pt>
              </c:numCache>
            </c:numRef>
          </c:val>
          <c:smooth val="0"/>
          <c:extLst>
            <c:ext xmlns:c16="http://schemas.microsoft.com/office/drawing/2014/chart" uri="{C3380CC4-5D6E-409C-BE32-E72D297353CC}">
              <c16:uniqueId val="{00000001-BBA6-40E9-8C9D-F8D911BC9806}"/>
            </c:ext>
          </c:extLst>
        </c:ser>
        <c:ser>
          <c:idx val="2"/>
          <c:order val="1"/>
          <c:tx>
            <c:strRef>
              <c:f>'[County Visualizations.xlsx]Ham'!$F$15:$F$16</c:f>
              <c:strCache>
                <c:ptCount val="2"/>
                <c:pt idx="0">
                  <c:v>Ohio White Children </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dLbls>
            <c:dLbl>
              <c:idx val="0"/>
              <c:layout>
                <c:manualLayout>
                  <c:x val="-6.7162829691660597E-2"/>
                  <c:y val="-2.5055547317319824E-2"/>
                </c:manualLayout>
              </c:layout>
              <c:tx>
                <c:rich>
                  <a:bodyPr/>
                  <a:lstStyle/>
                  <a:p>
                    <a:fld id="{F9A2A2B8-C0F2-4B15-BA93-122E60DA1AB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BBA6-40E9-8C9D-F8D911BC9806}"/>
                </c:ext>
              </c:extLst>
            </c:dLbl>
            <c:dLbl>
              <c:idx val="2"/>
              <c:layout>
                <c:manualLayout>
                  <c:x val="-4.5384245299646075E-2"/>
                  <c:y val="2.8972423248679383E-2"/>
                </c:manualLayout>
              </c:layout>
              <c:tx>
                <c:rich>
                  <a:bodyPr/>
                  <a:lstStyle/>
                  <a:p>
                    <a:fld id="{E67432DE-90AF-4722-82B0-166CBA9DA78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BBA6-40E9-8C9D-F8D911BC980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Visualizations.xlsx]Ham'!$C$17:$C$22</c:f>
              <c:numCache>
                <c:formatCode>General</c:formatCode>
                <c:ptCount val="6"/>
                <c:pt idx="0">
                  <c:v>2016</c:v>
                </c:pt>
                <c:pt idx="1">
                  <c:v>2017</c:v>
                </c:pt>
                <c:pt idx="2">
                  <c:v>2018</c:v>
                </c:pt>
                <c:pt idx="3">
                  <c:v>2019</c:v>
                </c:pt>
                <c:pt idx="4">
                  <c:v>2020</c:v>
                </c:pt>
                <c:pt idx="5">
                  <c:v>2021</c:v>
                </c:pt>
              </c:numCache>
            </c:numRef>
          </c:cat>
          <c:val>
            <c:numRef>
              <c:f>'[County Visualizations.xlsx]Ham'!$F$17:$F$22</c:f>
              <c:numCache>
                <c:formatCode>0.00</c:formatCode>
                <c:ptCount val="6"/>
                <c:pt idx="0">
                  <c:v>44.004702676944859</c:v>
                </c:pt>
                <c:pt idx="1">
                  <c:v>44.73695160288279</c:v>
                </c:pt>
                <c:pt idx="2">
                  <c:v>49.605113685844273</c:v>
                </c:pt>
                <c:pt idx="3">
                  <c:v>45.555601754132802</c:v>
                </c:pt>
                <c:pt idx="4">
                  <c:v>21.784170040564295</c:v>
                </c:pt>
                <c:pt idx="5">
                  <c:v>32.560540259413706</c:v>
                </c:pt>
              </c:numCache>
            </c:numRef>
          </c:val>
          <c:smooth val="0"/>
          <c:extLst>
            <c:ext xmlns:c16="http://schemas.microsoft.com/office/drawing/2014/chart" uri="{C3380CC4-5D6E-409C-BE32-E72D297353CC}">
              <c16:uniqueId val="{00000004-BBA6-40E9-8C9D-F8D911BC9806}"/>
            </c:ext>
          </c:extLst>
        </c:ser>
        <c:ser>
          <c:idx val="4"/>
          <c:order val="2"/>
          <c:tx>
            <c:strRef>
              <c:f>'[County Visualizations.xlsx]Ham'!$H$15:$H$16</c:f>
              <c:strCache>
                <c:ptCount val="2"/>
                <c:pt idx="0">
                  <c:v>Hamilton Hispanic Children </c:v>
                </c:pt>
              </c:strCache>
            </c:strRef>
          </c:tx>
          <c:spPr>
            <a:ln w="28575" cap="rnd">
              <a:solidFill>
                <a:schemeClr val="accent5"/>
              </a:solidFill>
              <a:round/>
            </a:ln>
            <a:effectLst/>
          </c:spPr>
          <c:marker>
            <c:symbol val="circle"/>
            <c:size val="5"/>
            <c:spPr>
              <a:solidFill>
                <a:schemeClr val="accent5"/>
              </a:solidFill>
              <a:ln w="9525">
                <a:solidFill>
                  <a:schemeClr val="accent5"/>
                </a:solidFill>
              </a:ln>
              <a:effectLst/>
            </c:spPr>
          </c:marker>
          <c:dLbls>
            <c:dLbl>
              <c:idx val="0"/>
              <c:layout>
                <c:manualLayout>
                  <c:x val="-6.2323144271212924E-2"/>
                  <c:y val="2.5113282493965154E-2"/>
                </c:manualLayout>
              </c:layout>
              <c:tx>
                <c:rich>
                  <a:bodyPr/>
                  <a:lstStyle/>
                  <a:p>
                    <a:fld id="{25484860-1A56-476E-B80C-9CBFA5C77F8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BBA6-40E9-8C9D-F8D911BC9806}"/>
                </c:ext>
              </c:extLst>
            </c:dLbl>
            <c:dLbl>
              <c:idx val="1"/>
              <c:layout>
                <c:manualLayout>
                  <c:x val="-5.0223930720093748E-2"/>
                  <c:y val="3.6690704758107769E-2"/>
                </c:manualLayout>
              </c:layout>
              <c:tx>
                <c:rich>
                  <a:bodyPr/>
                  <a:lstStyle/>
                  <a:p>
                    <a:fld id="{BC9826EA-A048-4B9C-BA1D-F9054A317AC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BBA6-40E9-8C9D-F8D911BC9806}"/>
                </c:ext>
              </c:extLst>
            </c:dLbl>
            <c:dLbl>
              <c:idx val="4"/>
              <c:layout>
                <c:manualLayout>
                  <c:x val="-4.7804088009869995E-2"/>
                  <c:y val="2.5113282493965154E-2"/>
                </c:manualLayout>
              </c:layout>
              <c:tx>
                <c:rich>
                  <a:bodyPr/>
                  <a:lstStyle/>
                  <a:p>
                    <a:fld id="{49088B35-2AA0-441D-9E2E-410120A6DF3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BBA6-40E9-8C9D-F8D911BC9806}"/>
                </c:ext>
              </c:extLst>
            </c:dLbl>
            <c:dLbl>
              <c:idx val="5"/>
              <c:layout>
                <c:manualLayout>
                  <c:x val="-2.1185818197407721E-2"/>
                  <c:y val="1.3535860229822467E-2"/>
                </c:manualLayout>
              </c:layout>
              <c:tx>
                <c:rich>
                  <a:bodyPr/>
                  <a:lstStyle/>
                  <a:p>
                    <a:fld id="{40662CDE-C58E-4528-8F59-91AB7F7431C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BBA6-40E9-8C9D-F8D911BC980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Visualizations.xlsx]Ham'!$C$17:$C$22</c:f>
              <c:numCache>
                <c:formatCode>General</c:formatCode>
                <c:ptCount val="6"/>
                <c:pt idx="0">
                  <c:v>2016</c:v>
                </c:pt>
                <c:pt idx="1">
                  <c:v>2017</c:v>
                </c:pt>
                <c:pt idx="2">
                  <c:v>2018</c:v>
                </c:pt>
                <c:pt idx="3">
                  <c:v>2019</c:v>
                </c:pt>
                <c:pt idx="4">
                  <c:v>2020</c:v>
                </c:pt>
                <c:pt idx="5">
                  <c:v>2021</c:v>
                </c:pt>
              </c:numCache>
            </c:numRef>
          </c:cat>
          <c:val>
            <c:numRef>
              <c:f>'[County Visualizations.xlsx]Ham'!$H$17:$H$22</c:f>
              <c:numCache>
                <c:formatCode>0.00</c:formatCode>
                <c:ptCount val="6"/>
                <c:pt idx="0">
                  <c:v>61.784481192077102</c:v>
                </c:pt>
                <c:pt idx="1">
                  <c:v>44.3686006825939</c:v>
                </c:pt>
                <c:pt idx="2">
                  <c:v>57.083132336388502</c:v>
                </c:pt>
                <c:pt idx="3">
                  <c:v>38.674452111928403</c:v>
                </c:pt>
                <c:pt idx="4">
                  <c:v>13.509670079635899</c:v>
                </c:pt>
                <c:pt idx="5">
                  <c:v>28.0918122644741</c:v>
                </c:pt>
              </c:numCache>
            </c:numRef>
          </c:val>
          <c:smooth val="0"/>
          <c:extLst>
            <c:ext xmlns:c16="http://schemas.microsoft.com/office/drawing/2014/chart" uri="{C3380CC4-5D6E-409C-BE32-E72D297353CC}">
              <c16:uniqueId val="{00000009-BBA6-40E9-8C9D-F8D911BC9806}"/>
            </c:ext>
          </c:extLst>
        </c:ser>
        <c:ser>
          <c:idx val="5"/>
          <c:order val="3"/>
          <c:tx>
            <c:strRef>
              <c:f>'[County Visualizations.xlsx]Ham'!$I$15:$I$16</c:f>
              <c:strCache>
                <c:ptCount val="2"/>
                <c:pt idx="0">
                  <c:v>Ohio Hispanic Children </c:v>
                </c:pt>
              </c:strCache>
            </c:strRef>
          </c:tx>
          <c:spPr>
            <a:ln w="28575" cap="rnd">
              <a:solidFill>
                <a:schemeClr val="accent6"/>
              </a:solidFill>
              <a:round/>
            </a:ln>
            <a:effectLst/>
          </c:spPr>
          <c:marker>
            <c:symbol val="circle"/>
            <c:size val="5"/>
            <c:spPr>
              <a:solidFill>
                <a:schemeClr val="accent6"/>
              </a:solidFill>
              <a:ln w="9525">
                <a:solidFill>
                  <a:schemeClr val="accent6"/>
                </a:solidFill>
              </a:ln>
              <a:effectLst/>
            </c:spPr>
          </c:marker>
          <c:dLbls>
            <c:dLbl>
              <c:idx val="4"/>
              <c:layout>
                <c:manualLayout>
                  <c:x val="-4.0544559879198402E-2"/>
                  <c:y val="-4.8210391845605195E-2"/>
                </c:manualLayout>
              </c:layout>
              <c:tx>
                <c:rich>
                  <a:bodyPr/>
                  <a:lstStyle/>
                  <a:p>
                    <a:fld id="{EB34D96E-46D2-446F-A9E6-564EC54F6F6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BBA6-40E9-8C9D-F8D911BC980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'[County Visualizations.xlsx]Ham'!$C$17:$C$22</c:f>
              <c:numCache>
                <c:formatCode>General</c:formatCode>
                <c:ptCount val="6"/>
                <c:pt idx="0">
                  <c:v>2016</c:v>
                </c:pt>
                <c:pt idx="1">
                  <c:v>2017</c:v>
                </c:pt>
                <c:pt idx="2">
                  <c:v>2018</c:v>
                </c:pt>
                <c:pt idx="3">
                  <c:v>2019</c:v>
                </c:pt>
                <c:pt idx="4">
                  <c:v>2020</c:v>
                </c:pt>
                <c:pt idx="5">
                  <c:v>2021</c:v>
                </c:pt>
              </c:numCache>
            </c:numRef>
          </c:cat>
          <c:val>
            <c:numRef>
              <c:f>'[County Visualizations.xlsx]Ham'!$I$17:$I$22</c:f>
              <c:numCache>
                <c:formatCode>0.00</c:formatCode>
                <c:ptCount val="6"/>
                <c:pt idx="0">
                  <c:v>65.1687466838912</c:v>
                </c:pt>
                <c:pt idx="1">
                  <c:v>64.107584385943312</c:v>
                </c:pt>
                <c:pt idx="2">
                  <c:v>80.758388750421744</c:v>
                </c:pt>
                <c:pt idx="3">
                  <c:v>83.319571042719929</c:v>
                </c:pt>
                <c:pt idx="4">
                  <c:v>35.000871178345577</c:v>
                </c:pt>
                <c:pt idx="5">
                  <c:v>60.299424805151482</c:v>
                </c:pt>
              </c:numCache>
            </c:numRef>
          </c:val>
          <c:smooth val="0"/>
          <c:extLst>
            <c:ext xmlns:c16="http://schemas.microsoft.com/office/drawing/2014/chart" uri="{C3380CC4-5D6E-409C-BE32-E72D297353CC}">
              <c16:uniqueId val="{0000000B-BBA6-40E9-8C9D-F8D911BC9806}"/>
            </c:ext>
          </c:extLst>
        </c:ser>
        <c:dLbls>
          <c:dLblPos val="t"/>
          <c:showLegendKey val="0"/>
          <c:showVal val="1"/>
          <c:showCatName val="0"/>
          <c:showSerName val="0"/>
          <c:showPercent val="0"/>
          <c:showBubbleSize val="0"/>
        </c:dLbls>
        <c:marker val="1"/>
        <c:smooth val="0"/>
        <c:axId val="2040972127"/>
        <c:axId val="1379001471"/>
      </c:lineChart>
      <c:catAx>
        <c:axId val="204097212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379001471"/>
        <c:crosses val="autoZero"/>
        <c:auto val="1"/>
        <c:lblAlgn val="ctr"/>
        <c:lblOffset val="100"/>
        <c:noMultiLvlLbl val="0"/>
      </c:catAx>
      <c:valAx>
        <c:axId val="1379001471"/>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9.6793708408953426E-3"/>
              <c:y val="0.19264162134961749"/>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2040972127"/>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Adult Females in Hamilton County experienced Higher Rates of Asthma-Related Hospitalizations and Emergency Department Visits Compared to their 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Ham!$D$25:$D$26</c:f>
              <c:strCache>
                <c:ptCount val="2"/>
                <c:pt idx="0">
                  <c:v>Hamilton Male Adults </c:v>
                </c:pt>
              </c:strCache>
            </c:strRef>
          </c:tx>
          <c:spPr>
            <a:ln w="28575" cap="rnd">
              <a:solidFill>
                <a:schemeClr val="accent2">
                  <a:lumMod val="75000"/>
                </a:schemeClr>
              </a:solidFill>
              <a:round/>
            </a:ln>
            <a:effectLst/>
          </c:spPr>
          <c:marker>
            <c:symbol val="circle"/>
            <c:size val="5"/>
            <c:spPr>
              <a:solidFill>
                <a:schemeClr val="accent2">
                  <a:lumMod val="75000"/>
                </a:schemeClr>
              </a:solidFill>
              <a:ln w="9525">
                <a:solidFill>
                  <a:schemeClr val="accent2">
                    <a:lumMod val="75000"/>
                  </a:schemeClr>
                </a:solidFill>
              </a:ln>
              <a:effectLst/>
            </c:spPr>
          </c:marker>
          <c:dLbls>
            <c:dLbl>
              <c:idx val="0"/>
              <c:layout>
                <c:manualLayout>
                  <c:x val="-4.5622970123128354E-2"/>
                  <c:y val="2.765715658066243E-2"/>
                </c:manualLayout>
              </c:layout>
              <c:tx>
                <c:rich>
                  <a:bodyPr/>
                  <a:lstStyle/>
                  <a:p>
                    <a:fld id="{EAB30AA4-AC8A-4F2A-89B2-2125897045A0}"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22EE-4A96-8751-8DEF94DDB6A5}"/>
                </c:ext>
              </c:extLst>
            </c:dLbl>
            <c:dLbl>
              <c:idx val="1"/>
              <c:layout>
                <c:manualLayout>
                  <c:x val="-4.4860546869304921E-2"/>
                  <c:y val="2.765715658066243E-2"/>
                </c:manualLayout>
              </c:layout>
              <c:tx>
                <c:rich>
                  <a:bodyPr/>
                  <a:lstStyle/>
                  <a:p>
                    <a:fld id="{203A912F-C89F-49AE-81AB-2A212AB64CA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22EE-4A96-8751-8DEF94DDB6A5}"/>
                </c:ext>
              </c:extLst>
            </c:dLbl>
            <c:dLbl>
              <c:idx val="2"/>
              <c:layout>
                <c:manualLayout>
                  <c:x val="-5.3791790699808543E-2"/>
                  <c:y val="2.765715658066235E-2"/>
                </c:manualLayout>
              </c:layout>
              <c:tx>
                <c:rich>
                  <a:bodyPr/>
                  <a:lstStyle/>
                  <a:p>
                    <a:fld id="{B7F354D2-F1A2-4804-957E-C5D940BBA2F6}"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2EE-4A96-8751-8DEF94DDB6A5}"/>
                </c:ext>
              </c:extLst>
            </c:dLbl>
            <c:dLbl>
              <c:idx val="3"/>
              <c:layout>
                <c:manualLayout>
                  <c:x val="-5.1068850507581878E-2"/>
                  <c:y val="3.1917006057036366E-2"/>
                </c:manualLayout>
              </c:layout>
              <c:tx>
                <c:rich>
                  <a:bodyPr/>
                  <a:lstStyle/>
                  <a:p>
                    <a:fld id="{D75594D1-210A-4834-9D97-9AB1D000C498}"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2EE-4A96-8751-8DEF94DDB6A5}"/>
                </c:ext>
              </c:extLst>
            </c:dLbl>
            <c:dLbl>
              <c:idx val="4"/>
              <c:layout>
                <c:manualLayout>
                  <c:x val="-5.1068850507581781E-2"/>
                  <c:y val="1.9137457627914481E-2"/>
                </c:manualLayout>
              </c:layout>
              <c:tx>
                <c:rich>
                  <a:bodyPr/>
                  <a:lstStyle/>
                  <a:p>
                    <a:fld id="{768BC113-FF5E-4187-8089-73DF2B8A7BC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22EE-4A96-8751-8DEF94DDB6A5}"/>
                </c:ext>
              </c:extLst>
            </c:dLbl>
            <c:dLbl>
              <c:idx val="5"/>
              <c:layout>
                <c:manualLayout>
                  <c:x val="-5.1068850507581878E-2"/>
                  <c:y val="2.3397307104288494E-2"/>
                </c:manualLayout>
              </c:layout>
              <c:tx>
                <c:rich>
                  <a:bodyPr/>
                  <a:lstStyle/>
                  <a:p>
                    <a:fld id="{F2138688-69AF-410F-8435-8ABC2517637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22EE-4A96-8751-8DEF94DDB6A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Ham!$C$27:$C$32</c:f>
              <c:numCache>
                <c:formatCode>General</c:formatCode>
                <c:ptCount val="6"/>
                <c:pt idx="0">
                  <c:v>2016</c:v>
                </c:pt>
                <c:pt idx="1">
                  <c:v>2017</c:v>
                </c:pt>
                <c:pt idx="2">
                  <c:v>2018</c:v>
                </c:pt>
                <c:pt idx="3">
                  <c:v>2019</c:v>
                </c:pt>
                <c:pt idx="4">
                  <c:v>2020</c:v>
                </c:pt>
                <c:pt idx="5">
                  <c:v>2021</c:v>
                </c:pt>
              </c:numCache>
            </c:numRef>
          </c:cat>
          <c:val>
            <c:numRef>
              <c:f>Ham!$D$27:$D$32</c:f>
              <c:numCache>
                <c:formatCode>General</c:formatCode>
                <c:ptCount val="6"/>
                <c:pt idx="0">
                  <c:v>50.73</c:v>
                </c:pt>
                <c:pt idx="1">
                  <c:v>48.6</c:v>
                </c:pt>
                <c:pt idx="2">
                  <c:v>45.51</c:v>
                </c:pt>
                <c:pt idx="3">
                  <c:v>45.84</c:v>
                </c:pt>
                <c:pt idx="4">
                  <c:v>35.11</c:v>
                </c:pt>
                <c:pt idx="5">
                  <c:v>33.729999999999997</c:v>
                </c:pt>
              </c:numCache>
            </c:numRef>
          </c:val>
          <c:smooth val="0"/>
          <c:extLst>
            <c:ext xmlns:c16="http://schemas.microsoft.com/office/drawing/2014/chart" uri="{C3380CC4-5D6E-409C-BE32-E72D297353CC}">
              <c16:uniqueId val="{00000006-22EE-4A96-8751-8DEF94DDB6A5}"/>
            </c:ext>
          </c:extLst>
        </c:ser>
        <c:ser>
          <c:idx val="1"/>
          <c:order val="1"/>
          <c:tx>
            <c:strRef>
              <c:f>Ham!$E$25:$E$26</c:f>
              <c:strCache>
                <c:ptCount val="2"/>
                <c:pt idx="0">
                  <c:v>Hamilton Female Adults </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Ham!$C$27:$C$32</c:f>
              <c:numCache>
                <c:formatCode>General</c:formatCode>
                <c:ptCount val="6"/>
                <c:pt idx="0">
                  <c:v>2016</c:v>
                </c:pt>
                <c:pt idx="1">
                  <c:v>2017</c:v>
                </c:pt>
                <c:pt idx="2">
                  <c:v>2018</c:v>
                </c:pt>
                <c:pt idx="3">
                  <c:v>2019</c:v>
                </c:pt>
                <c:pt idx="4">
                  <c:v>2020</c:v>
                </c:pt>
                <c:pt idx="5">
                  <c:v>2021</c:v>
                </c:pt>
              </c:numCache>
            </c:numRef>
          </c:cat>
          <c:val>
            <c:numRef>
              <c:f>Ham!$E$27:$E$32</c:f>
              <c:numCache>
                <c:formatCode>General</c:formatCode>
                <c:ptCount val="6"/>
                <c:pt idx="0">
                  <c:v>77.739999999999995</c:v>
                </c:pt>
                <c:pt idx="1">
                  <c:v>74.19</c:v>
                </c:pt>
                <c:pt idx="2">
                  <c:v>65.95</c:v>
                </c:pt>
                <c:pt idx="3">
                  <c:v>66.319999999999993</c:v>
                </c:pt>
                <c:pt idx="4">
                  <c:v>48.48</c:v>
                </c:pt>
                <c:pt idx="5">
                  <c:v>47.95</c:v>
                </c:pt>
              </c:numCache>
            </c:numRef>
          </c:val>
          <c:smooth val="0"/>
          <c:extLst>
            <c:ext xmlns:c16="http://schemas.microsoft.com/office/drawing/2014/chart" uri="{C3380CC4-5D6E-409C-BE32-E72D297353CC}">
              <c16:uniqueId val="{00000007-22EE-4A96-8751-8DEF94DDB6A5}"/>
            </c:ext>
          </c:extLst>
        </c:ser>
        <c:ser>
          <c:idx val="2"/>
          <c:order val="2"/>
          <c:tx>
            <c:strRef>
              <c:f>Ham!$F$25:$F$26</c:f>
              <c:strCache>
                <c:ptCount val="2"/>
                <c:pt idx="0">
                  <c:v>Ohio Male Adults </c:v>
                </c:pt>
              </c:strCache>
            </c:strRef>
          </c:tx>
          <c:spPr>
            <a:ln w="28575" cap="rnd">
              <a:solidFill>
                <a:schemeClr val="accent3">
                  <a:lumMod val="75000"/>
                </a:schemeClr>
              </a:solidFill>
              <a:round/>
            </a:ln>
            <a:effectLst/>
          </c:spPr>
          <c:marker>
            <c:symbol val="circle"/>
            <c:size val="5"/>
            <c:spPr>
              <a:solidFill>
                <a:schemeClr val="accent3">
                  <a:lumMod val="75000"/>
                </a:schemeClr>
              </a:solidFill>
              <a:ln w="9525">
                <a:solidFill>
                  <a:schemeClr val="accent3">
                    <a:lumMod val="75000"/>
                  </a:schemeClr>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Ham!$C$27:$C$32</c:f>
              <c:numCache>
                <c:formatCode>General</c:formatCode>
                <c:ptCount val="6"/>
                <c:pt idx="0">
                  <c:v>2016</c:v>
                </c:pt>
                <c:pt idx="1">
                  <c:v>2017</c:v>
                </c:pt>
                <c:pt idx="2">
                  <c:v>2018</c:v>
                </c:pt>
                <c:pt idx="3">
                  <c:v>2019</c:v>
                </c:pt>
                <c:pt idx="4">
                  <c:v>2020</c:v>
                </c:pt>
                <c:pt idx="5">
                  <c:v>2021</c:v>
                </c:pt>
              </c:numCache>
            </c:numRef>
          </c:cat>
          <c:val>
            <c:numRef>
              <c:f>Ham!$F$27:$F$32</c:f>
              <c:numCache>
                <c:formatCode>0.00</c:formatCode>
                <c:ptCount val="6"/>
                <c:pt idx="0">
                  <c:v>33.337413848635066</c:v>
                </c:pt>
                <c:pt idx="1">
                  <c:v>32.602611001901863</c:v>
                </c:pt>
                <c:pt idx="2">
                  <c:v>33.068602138162703</c:v>
                </c:pt>
                <c:pt idx="3">
                  <c:v>32.075247864332084</c:v>
                </c:pt>
                <c:pt idx="4">
                  <c:v>24.106451122635459</c:v>
                </c:pt>
                <c:pt idx="5">
                  <c:v>23.66029642674016</c:v>
                </c:pt>
              </c:numCache>
            </c:numRef>
          </c:val>
          <c:smooth val="0"/>
          <c:extLst>
            <c:ext xmlns:c16="http://schemas.microsoft.com/office/drawing/2014/chart" uri="{C3380CC4-5D6E-409C-BE32-E72D297353CC}">
              <c16:uniqueId val="{00000008-22EE-4A96-8751-8DEF94DDB6A5}"/>
            </c:ext>
          </c:extLst>
        </c:ser>
        <c:ser>
          <c:idx val="3"/>
          <c:order val="3"/>
          <c:tx>
            <c:strRef>
              <c:f>Ham!$G$25:$G$26</c:f>
              <c:strCache>
                <c:ptCount val="2"/>
                <c:pt idx="0">
                  <c:v>Ohio Female Adults</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dLbl>
              <c:idx val="4"/>
              <c:layout>
                <c:manualLayout>
                  <c:x val="-4.7978206187034786E-2"/>
                  <c:y val="-4.2098046305570069E-2"/>
                </c:manualLayout>
              </c:layout>
              <c:tx>
                <c:rich>
                  <a:bodyPr/>
                  <a:lstStyle/>
                  <a:p>
                    <a:fld id="{A7770DC8-F027-473B-8069-FBC18257C9F4}"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22EE-4A96-8751-8DEF94DDB6A5}"/>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Ham!$C$27:$C$32</c:f>
              <c:numCache>
                <c:formatCode>General</c:formatCode>
                <c:ptCount val="6"/>
                <c:pt idx="0">
                  <c:v>2016</c:v>
                </c:pt>
                <c:pt idx="1">
                  <c:v>2017</c:v>
                </c:pt>
                <c:pt idx="2">
                  <c:v>2018</c:v>
                </c:pt>
                <c:pt idx="3">
                  <c:v>2019</c:v>
                </c:pt>
                <c:pt idx="4">
                  <c:v>2020</c:v>
                </c:pt>
                <c:pt idx="5">
                  <c:v>2021</c:v>
                </c:pt>
              </c:numCache>
            </c:numRef>
          </c:cat>
          <c:val>
            <c:numRef>
              <c:f>Ham!$G$27:$G$32</c:f>
              <c:numCache>
                <c:formatCode>0.00</c:formatCode>
                <c:ptCount val="6"/>
                <c:pt idx="0">
                  <c:v>54.377553903982303</c:v>
                </c:pt>
                <c:pt idx="1">
                  <c:v>53.522831095146707</c:v>
                </c:pt>
                <c:pt idx="2">
                  <c:v>52.065090621252033</c:v>
                </c:pt>
                <c:pt idx="3">
                  <c:v>52.147430071340324</c:v>
                </c:pt>
                <c:pt idx="4">
                  <c:v>38.417682041445481</c:v>
                </c:pt>
                <c:pt idx="5">
                  <c:v>37.263390335223185</c:v>
                </c:pt>
              </c:numCache>
            </c:numRef>
          </c:val>
          <c:smooth val="0"/>
          <c:extLst>
            <c:ext xmlns:c16="http://schemas.microsoft.com/office/drawing/2014/chart" uri="{C3380CC4-5D6E-409C-BE32-E72D297353CC}">
              <c16:uniqueId val="{0000000A-22EE-4A96-8751-8DEF94DDB6A5}"/>
            </c:ext>
          </c:extLst>
        </c:ser>
        <c:dLbls>
          <c:dLblPos val="t"/>
          <c:showLegendKey val="0"/>
          <c:showVal val="1"/>
          <c:showCatName val="0"/>
          <c:showSerName val="0"/>
          <c:showPercent val="0"/>
          <c:showBubbleSize val="0"/>
        </c:dLbls>
        <c:marker val="1"/>
        <c:smooth val="0"/>
        <c:axId val="166576096"/>
        <c:axId val="166578976"/>
      </c:lineChart>
      <c:catAx>
        <c:axId val="166576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6578976"/>
        <c:crosses val="autoZero"/>
        <c:auto val="1"/>
        <c:lblAlgn val="ctr"/>
        <c:lblOffset val="100"/>
        <c:noMultiLvlLbl val="0"/>
      </c:catAx>
      <c:valAx>
        <c:axId val="166578976"/>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Adult Residents</a:t>
                </a:r>
              </a:p>
            </c:rich>
          </c:tx>
          <c:layout>
            <c:manualLayout>
              <c:xMode val="edge"/>
              <c:yMode val="edge"/>
              <c:x val="1.0891760768906853E-2"/>
              <c:y val="0.21987229843365"/>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65760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Male Children in Hamilton County experienced Higher Rates of Asthma-related Hospitalizations and Emergency Department Visits Compared to their Female Counterparts</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manualLayout>
          <c:layoutTarget val="inner"/>
          <c:xMode val="edge"/>
          <c:yMode val="edge"/>
          <c:x val="0.10639073076391767"/>
          <c:y val="0.16846506618434087"/>
          <c:w val="0.86948646221853843"/>
          <c:h val="0.6547848816100017"/>
        </c:manualLayout>
      </c:layout>
      <c:lineChart>
        <c:grouping val="standard"/>
        <c:varyColors val="0"/>
        <c:ser>
          <c:idx val="0"/>
          <c:order val="0"/>
          <c:tx>
            <c:strRef>
              <c:f>Ham!$D$35:$D$36</c:f>
              <c:strCache>
                <c:ptCount val="2"/>
                <c:pt idx="0">
                  <c:v>Hamilton Male Children </c:v>
                </c:pt>
              </c:strCache>
            </c:strRef>
          </c:tx>
          <c:spPr>
            <a:ln w="28575" cap="rnd">
              <a:solidFill>
                <a:schemeClr val="accent2">
                  <a:lumMod val="75000"/>
                </a:schemeClr>
              </a:solidFill>
              <a:round/>
            </a:ln>
            <a:effectLst/>
          </c:spPr>
          <c:marker>
            <c:symbol val="circle"/>
            <c:size val="5"/>
            <c:spPr>
              <a:solidFill>
                <a:schemeClr val="accent2">
                  <a:lumMod val="75000"/>
                </a:schemeClr>
              </a:solidFill>
              <a:ln w="9525">
                <a:solidFill>
                  <a:schemeClr val="accent2">
                    <a:lumMod val="75000"/>
                  </a:schemeClr>
                </a:solidFill>
              </a:ln>
              <a:effectLst/>
            </c:spPr>
          </c:marker>
          <c:dLbls>
            <c:dLbl>
              <c:idx val="1"/>
              <c:layout>
                <c:manualLayout>
                  <c:x val="-5.5614266120968099E-2"/>
                  <c:y val="-3.2754184415472655E-2"/>
                </c:manualLayout>
              </c:layout>
              <c:tx>
                <c:rich>
                  <a:bodyPr/>
                  <a:lstStyle/>
                  <a:p>
                    <a:fld id="{DA8C9391-24DC-4A0D-B08D-437995BFC4B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A023-4998-BED3-0B63549F17BF}"/>
                </c:ext>
              </c:extLst>
            </c:dLbl>
            <c:dLbl>
              <c:idx val="2"/>
              <c:layout>
                <c:manualLayout>
                  <c:x val="-7.704382892457666E-2"/>
                  <c:y val="6.5900778796093512E-3"/>
                </c:manualLayout>
              </c:layout>
              <c:tx>
                <c:rich>
                  <a:bodyPr/>
                  <a:lstStyle/>
                  <a:p>
                    <a:fld id="{BCC00EC3-4B6B-48EB-9EDB-ED073BB6E13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A023-4998-BED3-0B63549F17BF}"/>
                </c:ext>
              </c:extLst>
            </c:dLbl>
            <c:dLbl>
              <c:idx val="3"/>
              <c:layout>
                <c:manualLayout>
                  <c:x val="-8.2595529132765411E-2"/>
                  <c:y val="2.407641667742352E-2"/>
                </c:manualLayout>
              </c:layout>
              <c:tx>
                <c:rich>
                  <a:bodyPr/>
                  <a:lstStyle/>
                  <a:p>
                    <a:fld id="{BD766008-18C2-4DB9-8D31-FA7F33F4F837}"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A023-4998-BED3-0B63549F17BF}"/>
                </c:ext>
              </c:extLst>
            </c:dLbl>
            <c:dLbl>
              <c:idx val="4"/>
              <c:layout>
                <c:manualLayout>
                  <c:x val="-6.038872830001038E-2"/>
                  <c:y val="-5.898369261219405E-2"/>
                </c:manualLayout>
              </c:layout>
              <c:tx>
                <c:rich>
                  <a:bodyPr/>
                  <a:lstStyle/>
                  <a:p>
                    <a:fld id="{F5665D10-785F-497A-8F4C-4C0AB14EE6A2}"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A023-4998-BED3-0B63549F17BF}"/>
                </c:ext>
              </c:extLst>
            </c:dLbl>
            <c:dLbl>
              <c:idx val="5"/>
              <c:layout>
                <c:manualLayout>
                  <c:x val="-1.597512663450042E-2"/>
                  <c:y val="-1.9639430317111999E-2"/>
                </c:manualLayout>
              </c:layout>
              <c:tx>
                <c:rich>
                  <a:bodyPr/>
                  <a:lstStyle/>
                  <a:p>
                    <a:fld id="{CC495B49-B4D3-43F4-9B1C-60795BEE9C4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A023-4998-BED3-0B63549F17B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Ham!$C$37:$C$42</c:f>
              <c:numCache>
                <c:formatCode>General</c:formatCode>
                <c:ptCount val="6"/>
                <c:pt idx="0">
                  <c:v>2016</c:v>
                </c:pt>
                <c:pt idx="1">
                  <c:v>2017</c:v>
                </c:pt>
                <c:pt idx="2">
                  <c:v>2018</c:v>
                </c:pt>
                <c:pt idx="3">
                  <c:v>2019</c:v>
                </c:pt>
                <c:pt idx="4">
                  <c:v>2020</c:v>
                </c:pt>
                <c:pt idx="5">
                  <c:v>2021</c:v>
                </c:pt>
              </c:numCache>
            </c:numRef>
          </c:cat>
          <c:val>
            <c:numRef>
              <c:f>Ham!$D$37:$D$42</c:f>
              <c:numCache>
                <c:formatCode>General</c:formatCode>
                <c:ptCount val="6"/>
                <c:pt idx="0">
                  <c:v>110.35</c:v>
                </c:pt>
                <c:pt idx="1">
                  <c:v>108.27</c:v>
                </c:pt>
                <c:pt idx="2">
                  <c:v>97.27</c:v>
                </c:pt>
                <c:pt idx="3">
                  <c:v>92.15</c:v>
                </c:pt>
                <c:pt idx="4">
                  <c:v>47.14</c:v>
                </c:pt>
                <c:pt idx="5">
                  <c:v>63.57</c:v>
                </c:pt>
              </c:numCache>
            </c:numRef>
          </c:val>
          <c:smooth val="0"/>
          <c:extLst>
            <c:ext xmlns:c16="http://schemas.microsoft.com/office/drawing/2014/chart" uri="{C3380CC4-5D6E-409C-BE32-E72D297353CC}">
              <c16:uniqueId val="{00000005-A023-4998-BED3-0B63549F17BF}"/>
            </c:ext>
          </c:extLst>
        </c:ser>
        <c:ser>
          <c:idx val="1"/>
          <c:order val="1"/>
          <c:tx>
            <c:strRef>
              <c:f>Ham!$E$35:$E$36</c:f>
              <c:strCache>
                <c:ptCount val="2"/>
                <c:pt idx="0">
                  <c:v>Hamilton Female Children </c:v>
                </c:pt>
              </c:strCache>
            </c:strRef>
          </c:tx>
          <c:spPr>
            <a:ln w="28575" cap="rnd">
              <a:solidFill>
                <a:srgbClr val="FFC000"/>
              </a:solidFill>
              <a:round/>
            </a:ln>
            <a:effectLst/>
          </c:spPr>
          <c:marker>
            <c:symbol val="circle"/>
            <c:size val="5"/>
            <c:spPr>
              <a:solidFill>
                <a:srgbClr val="FFC000"/>
              </a:solidFill>
              <a:ln w="9525">
                <a:solidFill>
                  <a:srgbClr val="FFC000"/>
                </a:solidFill>
              </a:ln>
              <a:effectLst/>
            </c:spPr>
          </c:marker>
          <c:dLbls>
            <c:dLbl>
              <c:idx val="0"/>
              <c:layout>
                <c:manualLayout>
                  <c:x val="-5.4837028091821623E-2"/>
                  <c:y val="-6.5246762187513843E-3"/>
                </c:manualLayout>
              </c:layout>
              <c:tx>
                <c:rich>
                  <a:bodyPr/>
                  <a:lstStyle/>
                  <a:p>
                    <a:fld id="{A667AACE-67CA-4AC4-B75C-1FDF42FE82E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A023-4998-BED3-0B63549F17BF}"/>
                </c:ext>
              </c:extLst>
            </c:dLbl>
            <c:dLbl>
              <c:idx val="1"/>
              <c:layout>
                <c:manualLayout>
                  <c:x val="-5.2061177987727247E-2"/>
                  <c:y val="-4.5868938513833314E-2"/>
                </c:manualLayout>
              </c:layout>
              <c:tx>
                <c:rich>
                  <a:bodyPr/>
                  <a:lstStyle/>
                  <a:p>
                    <a:fld id="{5861F83D-B702-4F68-B4FB-59C533156EE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A023-4998-BED3-0B63549F17BF}"/>
                </c:ext>
              </c:extLst>
            </c:dLbl>
            <c:dLbl>
              <c:idx val="2"/>
              <c:layout>
                <c:manualLayout>
                  <c:x val="-5.7612878195916102E-2"/>
                  <c:y val="3.2754184415472579E-2"/>
                </c:manualLayout>
              </c:layout>
              <c:tx>
                <c:rich>
                  <a:bodyPr/>
                  <a:lstStyle/>
                  <a:p>
                    <a:fld id="{63480D17-3B3A-4E3F-864A-74DFEC45DD93}"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A023-4998-BED3-0B63549F17BF}"/>
                </c:ext>
              </c:extLst>
            </c:dLbl>
            <c:dLbl>
              <c:idx val="3"/>
              <c:tx>
                <c:rich>
                  <a:bodyPr/>
                  <a:lstStyle/>
                  <a:p>
                    <a:fld id="{D649F443-6A29-4B1F-8CAA-CE21F8F370F4}" type="VALUE">
                      <a:rPr lang="en-US">
                        <a:latin typeface="Source Sans Pro" panose="020B0503030403020204" pitchFamily="34" charset="0"/>
                      </a:rPr>
                      <a:pPr/>
                      <a:t>[VALUE]</a:t>
                    </a:fld>
                    <a:endParaRPr lang="en-US"/>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A023-4998-BED3-0B63549F17BF}"/>
                </c:ext>
              </c:extLst>
            </c:dLbl>
            <c:dLbl>
              <c:idx val="4"/>
              <c:layout>
                <c:manualLayout>
                  <c:x val="-4.6509477779538587E-2"/>
                  <c:y val="-1.9639430317111999E-2"/>
                </c:manualLayout>
              </c:layout>
              <c:tx>
                <c:rich>
                  <a:bodyPr/>
                  <a:lstStyle/>
                  <a:p>
                    <a:fld id="{A6999C49-078A-4FA1-835F-7B08451C59C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A023-4998-BED3-0B63549F17BF}"/>
                </c:ext>
              </c:extLst>
            </c:dLbl>
            <c:dLbl>
              <c:idx val="5"/>
              <c:layout>
                <c:manualLayout>
                  <c:x val="-2.907713912582589E-2"/>
                  <c:y val="-6.5246762187513444E-3"/>
                </c:manualLayout>
              </c:layout>
              <c:tx>
                <c:rich>
                  <a:bodyPr/>
                  <a:lstStyle/>
                  <a:p>
                    <a:fld id="{71F0D189-554B-460F-8C85-90AAE6012861}"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A023-4998-BED3-0B63549F17B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Ham!$C$37:$C$42</c:f>
              <c:numCache>
                <c:formatCode>General</c:formatCode>
                <c:ptCount val="6"/>
                <c:pt idx="0">
                  <c:v>2016</c:v>
                </c:pt>
                <c:pt idx="1">
                  <c:v>2017</c:v>
                </c:pt>
                <c:pt idx="2">
                  <c:v>2018</c:v>
                </c:pt>
                <c:pt idx="3">
                  <c:v>2019</c:v>
                </c:pt>
                <c:pt idx="4">
                  <c:v>2020</c:v>
                </c:pt>
                <c:pt idx="5">
                  <c:v>2021</c:v>
                </c:pt>
              </c:numCache>
            </c:numRef>
          </c:cat>
          <c:val>
            <c:numRef>
              <c:f>Ham!$E$37:$E$42</c:f>
              <c:numCache>
                <c:formatCode>General</c:formatCode>
                <c:ptCount val="6"/>
                <c:pt idx="0">
                  <c:v>83.78</c:v>
                </c:pt>
                <c:pt idx="1">
                  <c:v>71.83</c:v>
                </c:pt>
                <c:pt idx="2">
                  <c:v>70.319999999999993</c:v>
                </c:pt>
                <c:pt idx="3">
                  <c:v>66.459999999999994</c:v>
                </c:pt>
                <c:pt idx="4">
                  <c:v>34.97</c:v>
                </c:pt>
                <c:pt idx="5">
                  <c:v>54.5</c:v>
                </c:pt>
              </c:numCache>
            </c:numRef>
          </c:val>
          <c:smooth val="0"/>
          <c:extLst>
            <c:ext xmlns:c16="http://schemas.microsoft.com/office/drawing/2014/chart" uri="{C3380CC4-5D6E-409C-BE32-E72D297353CC}">
              <c16:uniqueId val="{0000000C-A023-4998-BED3-0B63549F17BF}"/>
            </c:ext>
          </c:extLst>
        </c:ser>
        <c:ser>
          <c:idx val="2"/>
          <c:order val="2"/>
          <c:tx>
            <c:strRef>
              <c:f>Ham!$F$35:$F$36</c:f>
              <c:strCache>
                <c:ptCount val="2"/>
                <c:pt idx="0">
                  <c:v>Ohio Male Children </c:v>
                </c:pt>
              </c:strCache>
            </c:strRef>
          </c:tx>
          <c:spPr>
            <a:ln w="28575" cap="rnd">
              <a:solidFill>
                <a:srgbClr val="0070C0"/>
              </a:solidFill>
              <a:round/>
            </a:ln>
            <a:effectLst/>
          </c:spPr>
          <c:marker>
            <c:symbol val="circle"/>
            <c:size val="5"/>
            <c:spPr>
              <a:solidFill>
                <a:srgbClr val="0070C0"/>
              </a:solidFill>
              <a:ln w="9525">
                <a:solidFill>
                  <a:srgbClr val="0070C0"/>
                </a:solidFill>
              </a:ln>
              <a:effectLst/>
            </c:spPr>
          </c:marker>
          <c:dLbls>
            <c:dLbl>
              <c:idx val="0"/>
              <c:layout>
                <c:manualLayout>
                  <c:x val="-6.5940428508199159E-2"/>
                  <c:y val="-2.8382599716019103E-2"/>
                </c:manualLayout>
              </c:layout>
              <c:tx>
                <c:rich>
                  <a:bodyPr/>
                  <a:lstStyle/>
                  <a:p>
                    <a:fld id="{B9AEDB4E-DD2C-4BD2-881B-3D4F7AD3DB3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A023-4998-BED3-0B63549F17BF}"/>
                </c:ext>
              </c:extLst>
            </c:dLbl>
            <c:dLbl>
              <c:idx val="1"/>
              <c:layout>
                <c:manualLayout>
                  <c:x val="-5.4837028091821623E-2"/>
                  <c:y val="-1.9639430317111999E-2"/>
                </c:manualLayout>
              </c:layout>
              <c:tx>
                <c:rich>
                  <a:bodyPr/>
                  <a:lstStyle/>
                  <a:p>
                    <a:fld id="{F29E98E0-FE1E-49BD-97E1-8C8ED75E913F}"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E-A023-4998-BED3-0B63549F17BF}"/>
                </c:ext>
              </c:extLst>
            </c:dLbl>
            <c:dLbl>
              <c:idx val="2"/>
              <c:layout>
                <c:manualLayout>
                  <c:x val="-4.4510865704590535E-2"/>
                  <c:y val="-3.712576911492621E-2"/>
                </c:manualLayout>
              </c:layout>
              <c:tx>
                <c:rich>
                  <a:bodyPr/>
                  <a:lstStyle/>
                  <a:p>
                    <a:fld id="{902C6E64-EC18-41B0-94EC-F901EC82E94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A023-4998-BED3-0B63549F17BF}"/>
                </c:ext>
              </c:extLst>
            </c:dLbl>
            <c:dLbl>
              <c:idx val="3"/>
              <c:layout>
                <c:manualLayout>
                  <c:x val="-2.7078527050877935E-2"/>
                  <c:y val="-3.2754184415472655E-2"/>
                </c:manualLayout>
              </c:layout>
              <c:tx>
                <c:rich>
                  <a:bodyPr/>
                  <a:lstStyle/>
                  <a:p>
                    <a:fld id="{59307C87-FC76-4FF4-924D-3E26317A318D}"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0-A023-4998-BED3-0B63549F17BF}"/>
                </c:ext>
              </c:extLst>
            </c:dLbl>
            <c:dLbl>
              <c:idx val="4"/>
              <c:layout>
                <c:manualLayout>
                  <c:x val="-2.4302676946783557E-2"/>
                  <c:y val="-5.0240523213286946E-2"/>
                </c:manualLayout>
              </c:layout>
              <c:tx>
                <c:rich>
                  <a:bodyPr/>
                  <a:lstStyle/>
                  <a:p>
                    <a:fld id="{AA37E051-C91C-41C6-A408-FD1CFEECA2DE}"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1-A023-4998-BED3-0B63549F17BF}"/>
                </c:ext>
              </c:extLst>
            </c:dLbl>
            <c:dLbl>
              <c:idx val="5"/>
              <c:layout>
                <c:manualLayout>
                  <c:x val="-4.0957777571349829E-2"/>
                  <c:y val="-4.1497353814379759E-2"/>
                </c:manualLayout>
              </c:layout>
              <c:tx>
                <c:rich>
                  <a:bodyPr/>
                  <a:lstStyle/>
                  <a:p>
                    <a:fld id="{4B6C73EF-BB3E-4574-A20C-75E825C6C0E9}"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2-A023-4998-BED3-0B63549F17B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Ham!$C$37:$C$42</c:f>
              <c:numCache>
                <c:formatCode>General</c:formatCode>
                <c:ptCount val="6"/>
                <c:pt idx="0">
                  <c:v>2016</c:v>
                </c:pt>
                <c:pt idx="1">
                  <c:v>2017</c:v>
                </c:pt>
                <c:pt idx="2">
                  <c:v>2018</c:v>
                </c:pt>
                <c:pt idx="3">
                  <c:v>2019</c:v>
                </c:pt>
                <c:pt idx="4">
                  <c:v>2020</c:v>
                </c:pt>
                <c:pt idx="5">
                  <c:v>2021</c:v>
                </c:pt>
              </c:numCache>
            </c:numRef>
          </c:cat>
          <c:val>
            <c:numRef>
              <c:f>Ham!$F$37:$F$42</c:f>
              <c:numCache>
                <c:formatCode>0.00</c:formatCode>
                <c:ptCount val="6"/>
                <c:pt idx="0">
                  <c:v>98.782090973404451</c:v>
                </c:pt>
                <c:pt idx="1">
                  <c:v>96.345661931498256</c:v>
                </c:pt>
                <c:pt idx="2">
                  <c:v>102.7019124989137</c:v>
                </c:pt>
                <c:pt idx="3">
                  <c:v>92.504576820166164</c:v>
                </c:pt>
                <c:pt idx="4">
                  <c:v>43.990185010682659</c:v>
                </c:pt>
                <c:pt idx="5">
                  <c:v>69.45251558785057</c:v>
                </c:pt>
              </c:numCache>
            </c:numRef>
          </c:val>
          <c:smooth val="0"/>
          <c:extLst>
            <c:ext xmlns:c16="http://schemas.microsoft.com/office/drawing/2014/chart" uri="{C3380CC4-5D6E-409C-BE32-E72D297353CC}">
              <c16:uniqueId val="{00000013-A023-4998-BED3-0B63549F17BF}"/>
            </c:ext>
          </c:extLst>
        </c:ser>
        <c:ser>
          <c:idx val="3"/>
          <c:order val="3"/>
          <c:tx>
            <c:strRef>
              <c:f>Ham!$G$35:$G$36</c:f>
              <c:strCache>
                <c:ptCount val="2"/>
                <c:pt idx="0">
                  <c:v>Ohio Female Children</c:v>
                </c:pt>
              </c:strCache>
            </c:strRef>
          </c:tx>
          <c:spPr>
            <a:ln w="28575" cap="rnd">
              <a:solidFill>
                <a:schemeClr val="accent1">
                  <a:lumMod val="60000"/>
                </a:schemeClr>
              </a:solidFill>
              <a:round/>
            </a:ln>
            <a:effectLst/>
          </c:spPr>
          <c:marker>
            <c:symbol val="circle"/>
            <c:size val="5"/>
            <c:spPr>
              <a:solidFill>
                <a:schemeClr val="accent1">
                  <a:lumMod val="60000"/>
                </a:schemeClr>
              </a:solidFill>
              <a:ln w="9525">
                <a:solidFill>
                  <a:schemeClr val="accent1">
                    <a:lumMod val="60000"/>
                  </a:schemeClr>
                </a:solidFill>
              </a:ln>
              <a:effectLst/>
            </c:spPr>
          </c:marker>
          <c:dLbls>
            <c:dLbl>
              <c:idx val="0"/>
              <c:layout>
                <c:manualLayout>
                  <c:x val="-4.8910478834142984E-2"/>
                  <c:y val="3.8830687147713094E-2"/>
                </c:manualLayout>
              </c:layout>
              <c:tx>
                <c:rich>
                  <a:bodyPr/>
                  <a:lstStyle/>
                  <a:p>
                    <a:fld id="{19D0383A-3CE6-4A94-A920-0C42D277C8A5}"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4-A023-4998-BED3-0B63549F17BF}"/>
                </c:ext>
              </c:extLst>
            </c:dLbl>
            <c:dLbl>
              <c:idx val="2"/>
              <c:layout>
                <c:manualLayout>
                  <c:x val="-3.8181927467255454E-2"/>
                  <c:y val="-3.7125769114926287E-2"/>
                </c:manualLayout>
              </c:layout>
              <c:tx>
                <c:rich>
                  <a:bodyPr/>
                  <a:lstStyle/>
                  <a:p>
                    <a:fld id="{1D1CA664-7C7B-4019-8473-D2D7D6894B2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5-A023-4998-BED3-0B63549F17BF}"/>
                </c:ext>
              </c:extLst>
            </c:dLbl>
            <c:dLbl>
              <c:idx val="3"/>
              <c:layout>
                <c:manualLayout>
                  <c:x val="-4.9285327883632969E-2"/>
                  <c:y val="-2.4011015016565551E-2"/>
                </c:manualLayout>
              </c:layout>
              <c:tx>
                <c:rich>
                  <a:bodyPr/>
                  <a:lstStyle/>
                  <a:p>
                    <a:fld id="{84F90AA6-687A-431A-AEE6-AF939964678C}"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6-A023-4998-BED3-0B63549F17BF}"/>
                </c:ext>
              </c:extLst>
            </c:dLbl>
            <c:dLbl>
              <c:idx val="4"/>
              <c:layout>
                <c:manualLayout>
                  <c:x val="-4.6134628730048574E-2"/>
                  <c:y val="3.4459102448259539E-2"/>
                </c:manualLayout>
              </c:layout>
              <c:tx>
                <c:rich>
                  <a:bodyPr/>
                  <a:lstStyle/>
                  <a:p>
                    <a:fld id="{20780859-442C-4C68-BCD4-D59289601B6B}" type="VALUE">
                      <a:rPr lang="en-US">
                        <a:latin typeface="Source Sans Pro" panose="020B0503030403020204" pitchFamily="34" charset="0"/>
                      </a:rPr>
                      <a:pPr/>
                      <a:t>[VALUE]</a:t>
                    </a:fld>
                    <a:endParaRPr lang="en-US"/>
                  </a:p>
                </c:rich>
              </c:tx>
              <c:dLblPos val="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7-A023-4998-BED3-0B63549F17BF}"/>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Ham!$C$37:$C$42</c:f>
              <c:numCache>
                <c:formatCode>General</c:formatCode>
                <c:ptCount val="6"/>
                <c:pt idx="0">
                  <c:v>2016</c:v>
                </c:pt>
                <c:pt idx="1">
                  <c:v>2017</c:v>
                </c:pt>
                <c:pt idx="2">
                  <c:v>2018</c:v>
                </c:pt>
                <c:pt idx="3">
                  <c:v>2019</c:v>
                </c:pt>
                <c:pt idx="4">
                  <c:v>2020</c:v>
                </c:pt>
                <c:pt idx="5">
                  <c:v>2021</c:v>
                </c:pt>
              </c:numCache>
            </c:numRef>
          </c:cat>
          <c:val>
            <c:numRef>
              <c:f>Ham!$G$37:$G$42</c:f>
              <c:numCache>
                <c:formatCode>0.00</c:formatCode>
                <c:ptCount val="6"/>
                <c:pt idx="0">
                  <c:v>72.61064587652271</c:v>
                </c:pt>
                <c:pt idx="1">
                  <c:v>70.920542893984702</c:v>
                </c:pt>
                <c:pt idx="2">
                  <c:v>72.725018561645086</c:v>
                </c:pt>
                <c:pt idx="3">
                  <c:v>67.903580454242757</c:v>
                </c:pt>
                <c:pt idx="4">
                  <c:v>32.189485652666441</c:v>
                </c:pt>
                <c:pt idx="5">
                  <c:v>48.824384308600528</c:v>
                </c:pt>
              </c:numCache>
            </c:numRef>
          </c:val>
          <c:smooth val="0"/>
          <c:extLst>
            <c:ext xmlns:c16="http://schemas.microsoft.com/office/drawing/2014/chart" uri="{C3380CC4-5D6E-409C-BE32-E72D297353CC}">
              <c16:uniqueId val="{00000018-A023-4998-BED3-0B63549F17BF}"/>
            </c:ext>
          </c:extLst>
        </c:ser>
        <c:dLbls>
          <c:dLblPos val="t"/>
          <c:showLegendKey val="0"/>
          <c:showVal val="1"/>
          <c:showCatName val="0"/>
          <c:showSerName val="0"/>
          <c:showPercent val="0"/>
          <c:showBubbleSize val="0"/>
        </c:dLbls>
        <c:marker val="1"/>
        <c:smooth val="0"/>
        <c:axId val="374971552"/>
        <c:axId val="374966272"/>
      </c:lineChart>
      <c:catAx>
        <c:axId val="374971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74966272"/>
        <c:crosses val="autoZero"/>
        <c:auto val="1"/>
        <c:lblAlgn val="ctr"/>
        <c:lblOffset val="100"/>
        <c:noMultiLvlLbl val="0"/>
      </c:catAx>
      <c:valAx>
        <c:axId val="37496627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Child Residents</a:t>
                </a:r>
              </a:p>
            </c:rich>
          </c:tx>
          <c:layout>
            <c:manualLayout>
              <c:xMode val="edge"/>
              <c:yMode val="edge"/>
              <c:x val="1.6655100624566273E-2"/>
              <c:y val="0.22563951637192892"/>
            </c:manualLayout>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3749715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Rates of Asthma Hospitalization &amp; Emergency Department Visits (per 10,000 residents) by Month of Admission, Hamilton County &amp; Ohio, 2021</a:t>
            </a:r>
          </a:p>
        </c:rich>
      </c:tx>
      <c:overlay val="0"/>
      <c:spPr>
        <a:noFill/>
        <a:ln>
          <a:noFill/>
        </a:ln>
        <a:effectLst/>
      </c:spPr>
      <c:txPr>
        <a:bodyPr rot="0" spcFirstLastPara="1" vertOverflow="ellipsis" vert="horz" wrap="square" anchor="ctr" anchorCtr="1"/>
        <a:lstStyle/>
        <a:p>
          <a:pPr algn="l">
            <a:defRPr sz="1400" b="0" i="0" u="none" strike="noStrike" kern="1200" spc="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autoTitleDeleted val="0"/>
    <c:plotArea>
      <c:layout/>
      <c:lineChart>
        <c:grouping val="standard"/>
        <c:varyColors val="0"/>
        <c:ser>
          <c:idx val="0"/>
          <c:order val="0"/>
          <c:tx>
            <c:strRef>
              <c:f>Hamilton!$C$39</c:f>
              <c:strCache>
                <c:ptCount val="1"/>
                <c:pt idx="0">
                  <c:v>Hamilton County</c:v>
                </c:pt>
              </c:strCache>
            </c:strRef>
          </c:tx>
          <c:spPr>
            <a:ln w="28575" cap="rnd">
              <a:noFill/>
              <a:round/>
            </a:ln>
            <a:effectLst/>
          </c:spPr>
          <c:marker>
            <c:symbol val="circle"/>
            <c:size val="6"/>
            <c:spPr>
              <a:solidFill>
                <a:schemeClr val="accent1">
                  <a:lumMod val="75000"/>
                </a:schemeClr>
              </a:solidFill>
              <a:ln w="9525">
                <a:solidFill>
                  <a:schemeClr val="accent1">
                    <a:lumMod val="75000"/>
                  </a:schemeClr>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Hamilton!$B$40:$B$51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Hamilton!$C$40:$C$51</c:f>
              <c:numCache>
                <c:formatCode>0.00</c:formatCode>
                <c:ptCount val="12"/>
                <c:pt idx="0">
                  <c:v>2.5903631229127302</c:v>
                </c:pt>
                <c:pt idx="1">
                  <c:v>2.2393326062563323</c:v>
                </c:pt>
                <c:pt idx="2">
                  <c:v>3.3287376579486017</c:v>
                </c:pt>
                <c:pt idx="3">
                  <c:v>4.2244707004511346</c:v>
                </c:pt>
                <c:pt idx="4">
                  <c:v>4.6360237199793257</c:v>
                </c:pt>
                <c:pt idx="5">
                  <c:v>3.9218581860921713</c:v>
                </c:pt>
                <c:pt idx="6">
                  <c:v>3.994485189538322</c:v>
                </c:pt>
                <c:pt idx="7">
                  <c:v>3.6434546728819242</c:v>
                </c:pt>
                <c:pt idx="8">
                  <c:v>4.5028742136613813</c:v>
                </c:pt>
                <c:pt idx="9">
                  <c:v>4.4907697130870226</c:v>
                </c:pt>
                <c:pt idx="10">
                  <c:v>4.8296957291690621</c:v>
                </c:pt>
                <c:pt idx="11">
                  <c:v>3.4013646613947532</c:v>
                </c:pt>
              </c:numCache>
            </c:numRef>
          </c:val>
          <c:smooth val="0"/>
          <c:extLst>
            <c:ext xmlns:c16="http://schemas.microsoft.com/office/drawing/2014/chart" uri="{C3380CC4-5D6E-409C-BE32-E72D297353CC}">
              <c16:uniqueId val="{00000000-6CF6-4500-9CA3-4D5409DDD29C}"/>
            </c:ext>
          </c:extLst>
        </c:ser>
        <c:ser>
          <c:idx val="1"/>
          <c:order val="1"/>
          <c:tx>
            <c:strRef>
              <c:f>Hamilton!$D$39</c:f>
              <c:strCache>
                <c:ptCount val="1"/>
                <c:pt idx="0">
                  <c:v>Ohio</c:v>
                </c:pt>
              </c:strCache>
            </c:strRef>
          </c:tx>
          <c:spPr>
            <a:ln w="28575" cap="rnd">
              <a:noFill/>
              <a:round/>
            </a:ln>
            <a:effectLst/>
          </c:spPr>
          <c:marker>
            <c:symbol val="circle"/>
            <c:size val="6"/>
            <c:spPr>
              <a:solidFill>
                <a:schemeClr val="accent6">
                  <a:lumMod val="75000"/>
                </a:schemeClr>
              </a:solidFill>
              <a:ln w="9525">
                <a:solidFill>
                  <a:schemeClr val="accent6">
                    <a:lumMod val="75000"/>
                  </a:schemeClr>
                </a:solidFill>
              </a:ln>
              <a:effectLst/>
            </c:spPr>
          </c:marker>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Hamilton!$B$40:$B$51</c:f>
              <c:strCache>
                <c:ptCount val="12"/>
                <c:pt idx="0">
                  <c:v>January</c:v>
                </c:pt>
                <c:pt idx="1">
                  <c:v>February</c:v>
                </c:pt>
                <c:pt idx="2">
                  <c:v>March</c:v>
                </c:pt>
                <c:pt idx="3">
                  <c:v>April</c:v>
                </c:pt>
                <c:pt idx="4">
                  <c:v>May</c:v>
                </c:pt>
                <c:pt idx="5">
                  <c:v>June</c:v>
                </c:pt>
                <c:pt idx="6">
                  <c:v>July </c:v>
                </c:pt>
                <c:pt idx="7">
                  <c:v>August</c:v>
                </c:pt>
                <c:pt idx="8">
                  <c:v>September </c:v>
                </c:pt>
                <c:pt idx="9">
                  <c:v>October</c:v>
                </c:pt>
                <c:pt idx="10">
                  <c:v>November</c:v>
                </c:pt>
                <c:pt idx="11">
                  <c:v>December</c:v>
                </c:pt>
              </c:strCache>
            </c:strRef>
          </c:cat>
          <c:val>
            <c:numRef>
              <c:f>Hamilton!$D$40:$D$51</c:f>
              <c:numCache>
                <c:formatCode>0.00</c:formatCode>
                <c:ptCount val="12"/>
                <c:pt idx="0">
                  <c:v>2.1477048802221592</c:v>
                </c:pt>
                <c:pt idx="1">
                  <c:v>1.8862451556733746</c:v>
                </c:pt>
                <c:pt idx="2">
                  <c:v>2.6196906167452902</c:v>
                </c:pt>
                <c:pt idx="3">
                  <c:v>2.9779243951855081</c:v>
                </c:pt>
                <c:pt idx="4">
                  <c:v>3.366718401170389</c:v>
                </c:pt>
                <c:pt idx="5">
                  <c:v>3.17911255985454</c:v>
                </c:pt>
                <c:pt idx="6">
                  <c:v>3.0645117065620533</c:v>
                </c:pt>
                <c:pt idx="7">
                  <c:v>3.0874318772205509</c:v>
                </c:pt>
                <c:pt idx="8">
                  <c:v>3.9218958682317688</c:v>
                </c:pt>
                <c:pt idx="9">
                  <c:v>4.0492301496678653</c:v>
                </c:pt>
                <c:pt idx="10">
                  <c:v>4.1171417664337833</c:v>
                </c:pt>
                <c:pt idx="11">
                  <c:v>3.3166335838055243</c:v>
                </c:pt>
              </c:numCache>
            </c:numRef>
          </c:val>
          <c:smooth val="0"/>
          <c:extLst>
            <c:ext xmlns:c16="http://schemas.microsoft.com/office/drawing/2014/chart" uri="{C3380CC4-5D6E-409C-BE32-E72D297353CC}">
              <c16:uniqueId val="{00000001-6CF6-4500-9CA3-4D5409DDD29C}"/>
            </c:ext>
          </c:extLst>
        </c:ser>
        <c:dLbls>
          <c:dLblPos val="t"/>
          <c:showLegendKey val="0"/>
          <c:showVal val="1"/>
          <c:showCatName val="0"/>
          <c:showSerName val="0"/>
          <c:showPercent val="0"/>
          <c:showBubbleSize val="0"/>
        </c:dLbls>
        <c:hiLowLines>
          <c:spPr>
            <a:ln w="9525" cap="flat" cmpd="sng" algn="ctr">
              <a:solidFill>
                <a:schemeClr val="tx1">
                  <a:lumMod val="75000"/>
                  <a:lumOff val="25000"/>
                </a:schemeClr>
              </a:solidFill>
              <a:round/>
            </a:ln>
            <a:effectLst/>
          </c:spPr>
        </c:hiLowLines>
        <c:marker val="1"/>
        <c:smooth val="0"/>
        <c:axId val="413535184"/>
        <c:axId val="413539024"/>
      </c:lineChart>
      <c:catAx>
        <c:axId val="4135351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413539024"/>
        <c:crosses val="autoZero"/>
        <c:auto val="1"/>
        <c:lblAlgn val="ctr"/>
        <c:lblOffset val="100"/>
        <c:noMultiLvlLbl val="0"/>
      </c:catAx>
      <c:valAx>
        <c:axId val="413539024"/>
        <c:scaling>
          <c:orientation val="minMax"/>
        </c:scaling>
        <c:delete val="1"/>
        <c:axPos val="l"/>
        <c:numFmt formatCode="0.00" sourceLinked="1"/>
        <c:majorTickMark val="none"/>
        <c:minorTickMark val="none"/>
        <c:tickLblPos val="nextTo"/>
        <c:crossAx val="4135351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Children (0-18) on Medicaid, Ohio and Hamilton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Hamilton!$H$66</c:f>
              <c:strCache>
                <c:ptCount val="1"/>
                <c:pt idx="0">
                  <c:v>Hamilton County</c:v>
                </c:pt>
              </c:strCache>
            </c:strRef>
          </c:tx>
          <c:spPr>
            <a:solidFill>
              <a:srgbClr val="EBA70E"/>
            </a:solidFill>
            <a:ln>
              <a:noFill/>
            </a:ln>
            <a:effectLst/>
          </c:spPr>
          <c:invertIfNegative val="0"/>
          <c:dLbls>
            <c:dLbl>
              <c:idx val="0"/>
              <c:layout>
                <c:manualLayout>
                  <c:x val="0"/>
                  <c:y val="-9.2592592592593021E-3"/>
                </c:manualLayout>
              </c:layout>
              <c:tx>
                <c:rich>
                  <a:bodyPr/>
                  <a:lstStyle/>
                  <a:p>
                    <a:fld id="{6BB59EDD-EB09-4011-9E39-F7205EE8A262}"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0554-405F-8461-4589D48B4E16}"/>
                </c:ext>
              </c:extLst>
            </c:dLbl>
            <c:dLbl>
              <c:idx val="1"/>
              <c:layout>
                <c:manualLayout>
                  <c:x val="2.7777777777777779E-3"/>
                  <c:y val="9.2592592592592587E-3"/>
                </c:manualLayout>
              </c:layout>
              <c:tx>
                <c:rich>
                  <a:bodyPr/>
                  <a:lstStyle/>
                  <a:p>
                    <a:fld id="{6CC9B92C-1B91-4D0D-AF85-2E801F6E57BB}"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0554-405F-8461-4589D48B4E16}"/>
                </c:ext>
              </c:extLst>
            </c:dLbl>
            <c:dLbl>
              <c:idx val="2"/>
              <c:layout>
                <c:manualLayout>
                  <c:x val="-8.3333333333333835E-3"/>
                  <c:y val="9.2592592592592587E-3"/>
                </c:manualLayout>
              </c:layout>
              <c:tx>
                <c:rich>
                  <a:bodyPr/>
                  <a:lstStyle/>
                  <a:p>
                    <a:fld id="{3F5AFCD0-6537-496B-9921-699BD9BEDEBB}"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0554-405F-8461-4589D48B4E16}"/>
                </c:ext>
              </c:extLst>
            </c:dLbl>
            <c:dLbl>
              <c:idx val="3"/>
              <c:layout>
                <c:manualLayout>
                  <c:x val="0"/>
                  <c:y val="4.6296296296295444E-3"/>
                </c:manualLayout>
              </c:layout>
              <c:tx>
                <c:rich>
                  <a:bodyPr/>
                  <a:lstStyle/>
                  <a:p>
                    <a:fld id="{B245046A-8EBE-434E-BB7D-68AECC3EB542}"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0554-405F-8461-4589D48B4E1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Hamilton!$G$67:$G$72</c:f>
              <c:numCache>
                <c:formatCode>General</c:formatCode>
                <c:ptCount val="6"/>
                <c:pt idx="0">
                  <c:v>2016</c:v>
                </c:pt>
                <c:pt idx="1">
                  <c:v>2017</c:v>
                </c:pt>
                <c:pt idx="2">
                  <c:v>2018</c:v>
                </c:pt>
                <c:pt idx="3">
                  <c:v>2019</c:v>
                </c:pt>
                <c:pt idx="4">
                  <c:v>2020</c:v>
                </c:pt>
                <c:pt idx="5">
                  <c:v>2021</c:v>
                </c:pt>
              </c:numCache>
            </c:numRef>
          </c:cat>
          <c:val>
            <c:numRef>
              <c:f>Hamilton!$H$67:$H$72</c:f>
              <c:numCache>
                <c:formatCode>0.00</c:formatCode>
                <c:ptCount val="6"/>
                <c:pt idx="0">
                  <c:v>119.65148617309274</c:v>
                </c:pt>
                <c:pt idx="1">
                  <c:v>115.70202108881887</c:v>
                </c:pt>
                <c:pt idx="2">
                  <c:v>119.43809587560844</c:v>
                </c:pt>
                <c:pt idx="3">
                  <c:v>113.9173952836251</c:v>
                </c:pt>
                <c:pt idx="4">
                  <c:v>64.097507100031564</c:v>
                </c:pt>
                <c:pt idx="5">
                  <c:v>40.512521617825506</c:v>
                </c:pt>
              </c:numCache>
            </c:numRef>
          </c:val>
          <c:extLst>
            <c:ext xmlns:c16="http://schemas.microsoft.com/office/drawing/2014/chart" uri="{C3380CC4-5D6E-409C-BE32-E72D297353CC}">
              <c16:uniqueId val="{00000004-0554-405F-8461-4589D48B4E16}"/>
            </c:ext>
          </c:extLst>
        </c:ser>
        <c:ser>
          <c:idx val="1"/>
          <c:order val="1"/>
          <c:tx>
            <c:strRef>
              <c:f>Hamilton!$I$66</c:f>
              <c:strCache>
                <c:ptCount val="1"/>
                <c:pt idx="0">
                  <c:v>Ohio</c:v>
                </c:pt>
              </c:strCache>
            </c:strRef>
          </c:tx>
          <c:spPr>
            <a:solidFill>
              <a:srgbClr val="0E3F75"/>
            </a:solidFill>
            <a:ln>
              <a:noFill/>
            </a:ln>
            <a:effectLst/>
          </c:spPr>
          <c:invertIfNegative val="0"/>
          <c:dLbls>
            <c:dLbl>
              <c:idx val="0"/>
              <c:layout>
                <c:manualLayout>
                  <c:x val="2.7777777777777523E-3"/>
                  <c:y val="1.3888888888888805E-2"/>
                </c:manualLayout>
              </c:layout>
              <c:tx>
                <c:rich>
                  <a:bodyPr/>
                  <a:lstStyle/>
                  <a:p>
                    <a:fld id="{2B63493C-985B-4676-ACB3-D6B15EA10FD1}"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0554-405F-8461-4589D48B4E16}"/>
                </c:ext>
              </c:extLst>
            </c:dLbl>
            <c:dLbl>
              <c:idx val="1"/>
              <c:layout>
                <c:manualLayout>
                  <c:x val="2.7777777777777779E-3"/>
                  <c:y val="-4.6296296296296294E-3"/>
                </c:manualLayout>
              </c:layout>
              <c:tx>
                <c:rich>
                  <a:bodyPr/>
                  <a:lstStyle/>
                  <a:p>
                    <a:fld id="{5314E813-1DA9-4DC8-927E-A56C5471E0A2}"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0554-405F-8461-4589D48B4E16}"/>
                </c:ext>
              </c:extLst>
            </c:dLbl>
            <c:dLbl>
              <c:idx val="3"/>
              <c:layout>
                <c:manualLayout>
                  <c:x val="0"/>
                  <c:y val="-4.6296296296297144E-3"/>
                </c:manualLayout>
              </c:layout>
              <c:tx>
                <c:rich>
                  <a:bodyPr/>
                  <a:lstStyle/>
                  <a:p>
                    <a:fld id="{C55C7B95-CF23-4DEC-AD7F-642A0C2EDC2E}"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0554-405F-8461-4589D48B4E16}"/>
                </c:ext>
              </c:extLst>
            </c:dLbl>
            <c:dLbl>
              <c:idx val="4"/>
              <c:layout>
                <c:manualLayout>
                  <c:x val="5.5555555555555558E-3"/>
                  <c:y val="9.2592592592592587E-3"/>
                </c:manualLayout>
              </c:layout>
              <c:tx>
                <c:rich>
                  <a:bodyPr/>
                  <a:lstStyle/>
                  <a:p>
                    <a:fld id="{169DC8BF-F0A7-4AB4-9E3C-64B4AFC7B577}" type="VALUE">
                      <a:rPr lang="en-US">
                        <a:latin typeface="Source Sans Pro" panose="020B0503030403020204" pitchFamily="34" charset="0"/>
                      </a:rPr>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0554-405F-8461-4589D48B4E16}"/>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Hamilton!$G$67:$G$72</c:f>
              <c:numCache>
                <c:formatCode>General</c:formatCode>
                <c:ptCount val="6"/>
                <c:pt idx="0">
                  <c:v>2016</c:v>
                </c:pt>
                <c:pt idx="1">
                  <c:v>2017</c:v>
                </c:pt>
                <c:pt idx="2">
                  <c:v>2018</c:v>
                </c:pt>
                <c:pt idx="3">
                  <c:v>2019</c:v>
                </c:pt>
                <c:pt idx="4">
                  <c:v>2020</c:v>
                </c:pt>
                <c:pt idx="5">
                  <c:v>2021</c:v>
                </c:pt>
              </c:numCache>
            </c:numRef>
          </c:cat>
          <c:val>
            <c:numRef>
              <c:f>Hamilton!$I$67:$I$72</c:f>
              <c:numCache>
                <c:formatCode>0.0</c:formatCode>
                <c:ptCount val="6"/>
                <c:pt idx="0" formatCode="0.00">
                  <c:v>118.07072733668609</c:v>
                </c:pt>
                <c:pt idx="1">
                  <c:v>120.00470323794849</c:v>
                </c:pt>
                <c:pt idx="2" formatCode="0.00">
                  <c:v>128.55001516651058</c:v>
                </c:pt>
                <c:pt idx="3" formatCode="0.00">
                  <c:v>118.85048835462059</c:v>
                </c:pt>
                <c:pt idx="4">
                  <c:v>58.99600967982358</c:v>
                </c:pt>
                <c:pt idx="5" formatCode="0.00">
                  <c:v>86.309661460237123</c:v>
                </c:pt>
              </c:numCache>
            </c:numRef>
          </c:val>
          <c:extLst>
            <c:ext xmlns:c16="http://schemas.microsoft.com/office/drawing/2014/chart" uri="{C3380CC4-5D6E-409C-BE32-E72D297353CC}">
              <c16:uniqueId val="{00000009-0554-405F-8461-4589D48B4E16}"/>
            </c:ext>
          </c:extLst>
        </c:ser>
        <c:dLbls>
          <c:dLblPos val="outEnd"/>
          <c:showLegendKey val="0"/>
          <c:showVal val="1"/>
          <c:showCatName val="0"/>
          <c:showSerName val="0"/>
          <c:showPercent val="0"/>
          <c:showBubbleSize val="0"/>
        </c:dLbls>
        <c:gapWidth val="110"/>
        <c:axId val="1680432032"/>
        <c:axId val="1680428672"/>
      </c:barChart>
      <c:catAx>
        <c:axId val="1680432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80428672"/>
        <c:crosses val="autoZero"/>
        <c:auto val="1"/>
        <c:lblAlgn val="ctr"/>
        <c:lblOffset val="100"/>
        <c:noMultiLvlLbl val="0"/>
      </c:catAx>
      <c:valAx>
        <c:axId val="1680428672"/>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layout>
            <c:manualLayout>
              <c:xMode val="edge"/>
              <c:yMode val="edge"/>
              <c:x val="4.929577464788731E-3"/>
              <c:y val="0.2600236689163854"/>
            </c:manualLayout>
          </c:layout>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68043203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r>
              <a:rPr lang="en-US"/>
              <a:t>Rate of Asthma Emergency Department Visits &amp; Hospitalizations, Adults (19+) on Medicaid, Ohio and Hamilton County, 2016-2021</a:t>
            </a:r>
          </a:p>
        </c:rich>
      </c:tx>
      <c:overlay val="0"/>
      <c:spPr>
        <a:noFill/>
        <a:ln>
          <a:noFill/>
        </a:ln>
        <a:effectLst/>
      </c:spPr>
      <c:txPr>
        <a:bodyPr rot="0" spcFirstLastPara="1" vertOverflow="ellipsis" vert="horz" wrap="square" anchor="ctr" anchorCtr="1"/>
        <a:lstStyle/>
        <a:p>
          <a:pPr algn="l">
            <a:defRPr sz="20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j-cs"/>
            </a:defRPr>
          </a:pPr>
          <a:endParaRPr lang="en-US"/>
        </a:p>
      </c:txPr>
    </c:title>
    <c:autoTitleDeleted val="0"/>
    <c:plotArea>
      <c:layout/>
      <c:barChart>
        <c:barDir val="col"/>
        <c:grouping val="clustered"/>
        <c:varyColors val="0"/>
        <c:ser>
          <c:idx val="0"/>
          <c:order val="0"/>
          <c:tx>
            <c:strRef>
              <c:f>Hamilton!$H$56</c:f>
              <c:strCache>
                <c:ptCount val="1"/>
                <c:pt idx="0">
                  <c:v>Hamilton County</c:v>
                </c:pt>
              </c:strCache>
            </c:strRef>
          </c:tx>
          <c:spPr>
            <a:solidFill>
              <a:srgbClr val="F3DF89"/>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Hamilton!$G$57:$G$62</c:f>
              <c:numCache>
                <c:formatCode>General</c:formatCode>
                <c:ptCount val="6"/>
                <c:pt idx="0">
                  <c:v>2016</c:v>
                </c:pt>
                <c:pt idx="1">
                  <c:v>2017</c:v>
                </c:pt>
                <c:pt idx="2">
                  <c:v>2018</c:v>
                </c:pt>
                <c:pt idx="3">
                  <c:v>2019</c:v>
                </c:pt>
                <c:pt idx="4">
                  <c:v>2020</c:v>
                </c:pt>
                <c:pt idx="5">
                  <c:v>2021</c:v>
                </c:pt>
              </c:numCache>
            </c:numRef>
          </c:cat>
          <c:val>
            <c:numRef>
              <c:f>Hamilton!$H$57:$H$62</c:f>
              <c:numCache>
                <c:formatCode>0.00</c:formatCode>
                <c:ptCount val="6"/>
                <c:pt idx="0">
                  <c:v>159.29888779388992</c:v>
                </c:pt>
                <c:pt idx="1">
                  <c:v>147.98798124175116</c:v>
                </c:pt>
                <c:pt idx="2">
                  <c:v>128.55369702701105</c:v>
                </c:pt>
                <c:pt idx="3">
                  <c:v>129.28830561710208</c:v>
                </c:pt>
                <c:pt idx="4">
                  <c:v>102.29630159525003</c:v>
                </c:pt>
                <c:pt idx="5">
                  <c:v>100.88105726872246</c:v>
                </c:pt>
              </c:numCache>
            </c:numRef>
          </c:val>
          <c:extLst>
            <c:ext xmlns:c16="http://schemas.microsoft.com/office/drawing/2014/chart" uri="{C3380CC4-5D6E-409C-BE32-E72D297353CC}">
              <c16:uniqueId val="{00000000-43E1-492F-AB4F-914AF57588D6}"/>
            </c:ext>
          </c:extLst>
        </c:ser>
        <c:ser>
          <c:idx val="1"/>
          <c:order val="1"/>
          <c:tx>
            <c:strRef>
              <c:f>Hamilton!$I$56</c:f>
              <c:strCache>
                <c:ptCount val="1"/>
                <c:pt idx="0">
                  <c:v>Ohio</c:v>
                </c:pt>
              </c:strCache>
            </c:strRef>
          </c:tx>
          <c:spPr>
            <a:solidFill>
              <a:srgbClr val="0098D3"/>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numRef>
              <c:f>Hamilton!$G$57:$G$62</c:f>
              <c:numCache>
                <c:formatCode>General</c:formatCode>
                <c:ptCount val="6"/>
                <c:pt idx="0">
                  <c:v>2016</c:v>
                </c:pt>
                <c:pt idx="1">
                  <c:v>2017</c:v>
                </c:pt>
                <c:pt idx="2">
                  <c:v>2018</c:v>
                </c:pt>
                <c:pt idx="3">
                  <c:v>2019</c:v>
                </c:pt>
                <c:pt idx="4">
                  <c:v>2020</c:v>
                </c:pt>
                <c:pt idx="5">
                  <c:v>2021</c:v>
                </c:pt>
              </c:numCache>
            </c:numRef>
          </c:cat>
          <c:val>
            <c:numRef>
              <c:f>Hamilton!$I$57:$I$62</c:f>
              <c:numCache>
                <c:formatCode>0.00</c:formatCode>
                <c:ptCount val="6"/>
                <c:pt idx="0">
                  <c:v>95.170802824653549</c:v>
                </c:pt>
                <c:pt idx="1">
                  <c:v>95.489033294220945</c:v>
                </c:pt>
                <c:pt idx="2">
                  <c:v>93.348240724265494</c:v>
                </c:pt>
                <c:pt idx="3">
                  <c:v>95.013016437263005</c:v>
                </c:pt>
                <c:pt idx="4">
                  <c:v>75.426848903953598</c:v>
                </c:pt>
                <c:pt idx="5">
                  <c:v>75.131042516016308</c:v>
                </c:pt>
              </c:numCache>
            </c:numRef>
          </c:val>
          <c:extLst>
            <c:ext xmlns:c16="http://schemas.microsoft.com/office/drawing/2014/chart" uri="{C3380CC4-5D6E-409C-BE32-E72D297353CC}">
              <c16:uniqueId val="{00000001-43E1-492F-AB4F-914AF57588D6}"/>
            </c:ext>
          </c:extLst>
        </c:ser>
        <c:dLbls>
          <c:dLblPos val="outEnd"/>
          <c:showLegendKey val="0"/>
          <c:showVal val="1"/>
          <c:showCatName val="0"/>
          <c:showSerName val="0"/>
          <c:showPercent val="0"/>
          <c:showBubbleSize val="0"/>
        </c:dLbls>
        <c:gapWidth val="112"/>
        <c:axId val="151279648"/>
        <c:axId val="151279168"/>
      </c:barChart>
      <c:catAx>
        <c:axId val="15127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1279168"/>
        <c:crosses val="autoZero"/>
        <c:auto val="1"/>
        <c:lblAlgn val="ctr"/>
        <c:lblOffset val="100"/>
        <c:noMultiLvlLbl val="0"/>
      </c:catAx>
      <c:valAx>
        <c:axId val="151279168"/>
        <c:scaling>
          <c:orientation val="minMax"/>
        </c:scaling>
        <c:delete val="0"/>
        <c:axPos val="l"/>
        <c:title>
          <c:tx>
            <c:rich>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r>
                  <a:rPr lang="en-US"/>
                  <a:t>Rate per 10,000 Medicaid Enrollees</a:t>
                </a:r>
              </a:p>
            </c:rich>
          </c:tx>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crossAx val="15127964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Source Sans Pro" panose="020B0503030403020204" pitchFamily="34" charset="0"/>
              <a:ea typeface="Source Sans Pro" panose="020B0503030403020204" pitchFamily="34" charset="0"/>
              <a:cs typeface="+mn-cs"/>
            </a:defRPr>
          </a:pPr>
          <a:endParaRPr lang="en-US"/>
        </a:p>
      </c:txPr>
    </c:legend>
    <c:plotVisOnly val="1"/>
    <c:dispBlanksAs val="gap"/>
    <c:showDLblsOverMax val="0"/>
  </c:chart>
  <c:spPr>
    <a:noFill/>
    <a:ln>
      <a:noFill/>
    </a:ln>
    <a:effectLst/>
  </c:spPr>
  <c:txPr>
    <a:bodyPr/>
    <a:lstStyle/>
    <a:p>
      <a:pPr>
        <a:defRPr>
          <a:latin typeface="Source Sans Pro" panose="020B0503030403020204" pitchFamily="34" charset="0"/>
          <a:ea typeface="Source Sans Pro" panose="020B0503030403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12">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AAA4A48-8B0F-6F41-9B2B-AE1E44FF8804}" type="datetimeFigureOut">
              <a:rPr lang="en-US" smtClean="0"/>
              <a:t>11/15/2023</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F9F2FC1C-B904-C54D-8912-5FAF5EE900E1}" type="slidenum">
              <a:rPr lang="en-US" smtClean="0"/>
              <a:t>‹#›</a:t>
            </a:fld>
            <a:endParaRPr lang="en-US"/>
          </a:p>
        </p:txBody>
      </p:sp>
    </p:spTree>
    <p:extLst>
      <p:ext uri="{BB962C8B-B14F-4D97-AF65-F5344CB8AC3E}">
        <p14:creationId xmlns:p14="http://schemas.microsoft.com/office/powerpoint/2010/main" val="3917860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2016-2021 surveillance period, black adults in Hamilton County experienced higher rates of asthma related hospitalizations and emergency department visits compared to their white counterparts.</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Black adults in Hamilton County also experienced higher rates of asthma hospitalizations and emergency department visits compared to black adults in Ohio during the 2016-2021 surveillance period.</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5</a:t>
            </a:fld>
            <a:endParaRPr lang="en-US"/>
          </a:p>
        </p:txBody>
      </p:sp>
    </p:spTree>
    <p:extLst>
      <p:ext uri="{BB962C8B-B14F-4D97-AF65-F5344CB8AC3E}">
        <p14:creationId xmlns:p14="http://schemas.microsoft.com/office/powerpoint/2010/main" val="5636983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Hamilton County during the 2016-2021 surveillance period was 40.43 per 1,000,000 black adult residents. This rate was higher than Ohio’s rate of 32.85 per 1,000,000 black adult residents.</a:t>
            </a:r>
          </a:p>
          <a:p>
            <a:pPr algn="l">
              <a:buFont typeface="Arial" panose="020B0604020202020204" pitchFamily="34" charset="0"/>
              <a:buChar char="•"/>
            </a:pPr>
            <a:endParaRPr lang="en-US" sz="1200" dirty="0">
              <a:solidFill>
                <a:schemeClr val="accent6"/>
              </a:solidFill>
              <a:cs typeface="Calibri" panose="020F0502020204030204" pitchFamily="34" charset="0"/>
            </a:endParaRPr>
          </a:p>
          <a:p>
            <a:pPr algn="l">
              <a:buFont typeface="Arial" panose="020B0604020202020204" pitchFamily="34" charset="0"/>
              <a:buChar char="•"/>
            </a:pPr>
            <a:r>
              <a:rPr lang="en-US" sz="1200" dirty="0">
                <a:solidFill>
                  <a:schemeClr val="accent6"/>
                </a:solidFill>
                <a:cs typeface="Calibri" panose="020F0502020204030204" pitchFamily="34" charset="0"/>
              </a:rPr>
              <a:t>The average mortality rate for black adults in Hamilton County for the 2016-2021 surveillance period was over 2.5 times higher than the rate of white adults residing in Hamilton County, (40.43 to 15.63 respectively).</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14</a:t>
            </a:fld>
            <a:endParaRPr lang="en-US"/>
          </a:p>
        </p:txBody>
      </p:sp>
    </p:spTree>
    <p:extLst>
      <p:ext uri="{BB962C8B-B14F-4D97-AF65-F5344CB8AC3E}">
        <p14:creationId xmlns:p14="http://schemas.microsoft.com/office/powerpoint/2010/main" val="3302750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Univers" panose="020B0503020202020204" pitchFamily="34" charset="0"/>
                <a:cs typeface="Calibri" panose="020F0502020204030204" pitchFamily="34" charset="0"/>
              </a:rPr>
              <a:t>Throughout the 2016-2021 surveillance period, Hispanic adults in Hamilton County experienced significantly higher rates of asthma related hospitalizations and emergency department visits compared to their white counterparts.</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6</a:t>
            </a:fld>
            <a:endParaRPr lang="en-US"/>
          </a:p>
        </p:txBody>
      </p:sp>
    </p:spTree>
    <p:extLst>
      <p:ext uri="{BB962C8B-B14F-4D97-AF65-F5344CB8AC3E}">
        <p14:creationId xmlns:p14="http://schemas.microsoft.com/office/powerpoint/2010/main" val="5943704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Univers" panose="020B0503020202020204" pitchFamily="34" charset="0"/>
                <a:cs typeface="Calibri" panose="020F0502020204030204" pitchFamily="34" charset="0"/>
              </a:rPr>
              <a:t>Throughout the years 2016-2021, black children in Hamilton County experienced significantly higher rates of asthma related hospitalizations and emergency department visits compared to white children in Hamilton County. In 2021, the rate of asthma hospitalizations and emergency department visits for black children in Hamilton County was nearly 7 times that of white children in Hamilton County.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7</a:t>
            </a:fld>
            <a:endParaRPr lang="en-US"/>
          </a:p>
        </p:txBody>
      </p:sp>
    </p:spTree>
    <p:extLst>
      <p:ext uri="{BB962C8B-B14F-4D97-AF65-F5344CB8AC3E}">
        <p14:creationId xmlns:p14="http://schemas.microsoft.com/office/powerpoint/2010/main" val="1513861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the years 2016-2018 Hispanic children in Hamilton County experienced generally higher rates of asthma inpatient hospitalizations and emergency department visits compared to their white counterparts. </a:t>
            </a:r>
          </a:p>
          <a:p>
            <a:pPr>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8</a:t>
            </a:fld>
            <a:endParaRPr lang="en-US"/>
          </a:p>
        </p:txBody>
      </p:sp>
    </p:spTree>
    <p:extLst>
      <p:ext uri="{BB962C8B-B14F-4D97-AF65-F5344CB8AC3E}">
        <p14:creationId xmlns:p14="http://schemas.microsoft.com/office/powerpoint/2010/main" val="2389681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During the 2016-2021 surveillance period, adult females in Hamilton County experienced higher rates of asthma hospitalizations and emergency department visits compared to male adults in Hamilton County along with male and female adults in Ohio.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In 2021, female adults in Hamilton County experienced asthma hospitalizations and emergency department visits at nearly 1.5 the rate of male adults in Hamilton County, (47.95 to 33.73 respectively).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9</a:t>
            </a:fld>
            <a:endParaRPr lang="en-US"/>
          </a:p>
        </p:txBody>
      </p:sp>
    </p:spTree>
    <p:extLst>
      <p:ext uri="{BB962C8B-B14F-4D97-AF65-F5344CB8AC3E}">
        <p14:creationId xmlns:p14="http://schemas.microsoft.com/office/powerpoint/2010/main" val="4246410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Male children in Hamilton County generally experienced higher rates of asthma hospitalizations and emergency department visits compared to female children in Hamilton County during the 2016-2021 surveillance period. </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A decline in asthma related emergency department visitation and hospitalization rates were found in all four groups from 2019 to 2020.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10</a:t>
            </a:fld>
            <a:endParaRPr lang="en-US"/>
          </a:p>
        </p:txBody>
      </p:sp>
    </p:spTree>
    <p:extLst>
      <p:ext uri="{BB962C8B-B14F-4D97-AF65-F5344CB8AC3E}">
        <p14:creationId xmlns:p14="http://schemas.microsoft.com/office/powerpoint/2010/main" val="1637369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cs typeface="Calibri" panose="020F0502020204030204" pitchFamily="34" charset="0"/>
              </a:rPr>
              <a:t>Throughout 2021, rates of monthly admission for asthma related hospitalizations and emergency department visits were consistently higher in Hamilton County when compared to Ohio.</a:t>
            </a:r>
          </a:p>
          <a:p>
            <a:pPr algn="l">
              <a:buFont typeface="Arial" panose="020B0604020202020204" pitchFamily="34" charset="0"/>
              <a:buChar char="•"/>
            </a:pPr>
            <a:endParaRPr lang="en-US" sz="1200" dirty="0">
              <a:solidFill>
                <a:schemeClr val="tx1"/>
              </a:solidFill>
              <a:cs typeface="Calibri" panose="020F0502020204030204" pitchFamily="34" charset="0"/>
            </a:endParaRPr>
          </a:p>
          <a:p>
            <a:pPr algn="l">
              <a:buFont typeface="Arial" panose="020B0604020202020204" pitchFamily="34" charset="0"/>
              <a:buChar char="•"/>
            </a:pPr>
            <a:r>
              <a:rPr lang="en-US" sz="1200" dirty="0">
                <a:solidFill>
                  <a:schemeClr val="tx1"/>
                </a:solidFill>
                <a:cs typeface="Calibri" panose="020F0502020204030204" pitchFamily="34" charset="0"/>
              </a:rPr>
              <a:t>There appears to be a slight seasonal trend in asthma hospitalizations and emergency department visits, as rates were lowest in the months of January-March.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11</a:t>
            </a:fld>
            <a:endParaRPr lang="en-US"/>
          </a:p>
        </p:txBody>
      </p:sp>
    </p:spTree>
    <p:extLst>
      <p:ext uri="{BB962C8B-B14F-4D97-AF65-F5344CB8AC3E}">
        <p14:creationId xmlns:p14="http://schemas.microsoft.com/office/powerpoint/2010/main" val="889720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In 2021, there were 424 asthma hospitalizations and emergency department visits for children in Hamilton County covered by Medicaid. The rate for this year was 40.51 per 10,000 children in Hamilton County enrolled in Medicaid. </a:t>
            </a:r>
          </a:p>
          <a:p>
            <a:pPr algn="l">
              <a:buFont typeface="Arial" panose="020B0604020202020204" pitchFamily="34" charset="0"/>
              <a:buChar char="•"/>
            </a:pPr>
            <a:endParaRPr lang="en-US" sz="1200" dirty="0">
              <a:solidFill>
                <a:schemeClr val="tx1"/>
              </a:solidFill>
              <a:latin typeface="Univers" panose="020B0503020202020204" pitchFamily="34" charset="0"/>
              <a:cs typeface="Calibri" panose="020F0502020204030204" pitchFamily="34" charset="0"/>
            </a:endParaRPr>
          </a:p>
          <a:p>
            <a:pPr algn="l">
              <a:buFont typeface="Arial" panose="020B0604020202020204" pitchFamily="34" charset="0"/>
              <a:buChar char="•"/>
            </a:pPr>
            <a:r>
              <a:rPr lang="en-US" sz="1200" dirty="0">
                <a:solidFill>
                  <a:schemeClr val="tx1"/>
                </a:solidFill>
                <a:latin typeface="Univers" panose="020B0503020202020204" pitchFamily="34" charset="0"/>
                <a:cs typeface="Calibri" panose="020F0502020204030204" pitchFamily="34" charset="0"/>
              </a:rPr>
              <a:t>In 2021, the total number of asthma hospitalizations &amp; ED visits for children in Ohio enrolled in Medicaid totaled 11,570. The rate was 86.31 per 10,000 children in Ohio enrolled in Medicaid</a:t>
            </a:r>
            <a:r>
              <a:rPr lang="en-US" sz="1200" dirty="0">
                <a:solidFill>
                  <a:schemeClr val="tx1"/>
                </a:solidFill>
                <a:cs typeface="Calibri"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12</a:t>
            </a:fld>
            <a:endParaRPr lang="en-US"/>
          </a:p>
        </p:txBody>
      </p:sp>
    </p:spTree>
    <p:extLst>
      <p:ext uri="{BB962C8B-B14F-4D97-AF65-F5344CB8AC3E}">
        <p14:creationId xmlns:p14="http://schemas.microsoft.com/office/powerpoint/2010/main" val="22013005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endParaRPr lang="en-US" sz="1400" dirty="0">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there were 1374 asthma hospitalizations and emergency department visits for adults in Hamilton County covered by Medicaid. The rate for this year was 100.88 per 10,000 Hamilton County adults enrolled in Medicaid.</a:t>
            </a:r>
          </a:p>
          <a:p>
            <a:pPr marL="457200" indent="-457200" algn="l">
              <a:buFont typeface="Arial" panose="020B0604020202020204" pitchFamily="34" charset="0"/>
              <a:buChar char="•"/>
            </a:pPr>
            <a:endParaRPr lang="en-US" sz="1200" dirty="0">
              <a:solidFill>
                <a:schemeClr val="accent6"/>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Throughout the 2016-2021 surveillance period, adult Medicaid enrollees in Hamilton County experienced higher rates of asthma related hospitalizations and emergency department visits when compared to adult Medicaid enrollees in Ohio.</a:t>
            </a:r>
          </a:p>
          <a:p>
            <a:pPr marL="457200" indent="-457200" algn="l">
              <a:buFont typeface="Arial" panose="020B0604020202020204" pitchFamily="34" charset="0"/>
              <a:buChar char="•"/>
            </a:pPr>
            <a:endParaRPr lang="en-US" sz="1200" dirty="0">
              <a:solidFill>
                <a:schemeClr val="accent6"/>
              </a:solidFill>
              <a:cs typeface="Calibri" panose="020F0502020204030204" pitchFamily="34" charset="0"/>
            </a:endParaRPr>
          </a:p>
          <a:p>
            <a:pPr marL="457200" indent="-457200" algn="l">
              <a:buFont typeface="Arial" panose="020B0604020202020204" pitchFamily="34" charset="0"/>
              <a:buChar char="•"/>
            </a:pPr>
            <a:r>
              <a:rPr lang="en-US" sz="1200" dirty="0">
                <a:solidFill>
                  <a:schemeClr val="accent6"/>
                </a:solidFill>
                <a:cs typeface="Calibri" panose="020F0502020204030204" pitchFamily="34" charset="0"/>
              </a:rPr>
              <a:t>In 2021, the total number of asthma hospitalizations &amp; emergency department visits for adults enrolled in Medicaid in Ohio totaled 14,577. The rate of asthma hospitalizations/ED visits for Medicaid enrolled Ohio adults was 75.13 per 10,000 Ohio adults enrolled in Medicaid. </a:t>
            </a:r>
          </a:p>
          <a:p>
            <a:endParaRPr lang="en-US" dirty="0"/>
          </a:p>
        </p:txBody>
      </p:sp>
      <p:sp>
        <p:nvSpPr>
          <p:cNvPr id="4" name="Slide Number Placeholder 3"/>
          <p:cNvSpPr>
            <a:spLocks noGrp="1"/>
          </p:cNvSpPr>
          <p:nvPr>
            <p:ph type="sldNum" sz="quarter" idx="5"/>
          </p:nvPr>
        </p:nvSpPr>
        <p:spPr/>
        <p:txBody>
          <a:bodyPr/>
          <a:lstStyle/>
          <a:p>
            <a:fld id="{F9F2FC1C-B904-C54D-8912-5FAF5EE900E1}" type="slidenum">
              <a:rPr lang="en-US" smtClean="0"/>
              <a:t>13</a:t>
            </a:fld>
            <a:endParaRPr lang="en-US"/>
          </a:p>
        </p:txBody>
      </p:sp>
    </p:spTree>
    <p:extLst>
      <p:ext uri="{BB962C8B-B14F-4D97-AF65-F5344CB8AC3E}">
        <p14:creationId xmlns:p14="http://schemas.microsoft.com/office/powerpoint/2010/main" val="743593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1290250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62BE1-23FD-4604-5369-390969431F1C}"/>
              </a:ext>
            </a:extLst>
          </p:cNvPr>
          <p:cNvSpPr>
            <a:spLocks noGrp="1"/>
          </p:cNvSpPr>
          <p:nvPr>
            <p:ph type="title" hasCustomPrompt="1"/>
          </p:nvPr>
        </p:nvSpPr>
        <p:spPr/>
        <p:txBody>
          <a:bodyPr/>
          <a:lstStyle/>
          <a:p>
            <a:r>
              <a:rPr lang="en-US" dirty="0"/>
              <a:t>Insert your slide title here</a:t>
            </a:r>
          </a:p>
        </p:txBody>
      </p:sp>
      <p:sp>
        <p:nvSpPr>
          <p:cNvPr id="3" name="Date Placeholder 2">
            <a:extLst>
              <a:ext uri="{FF2B5EF4-FFF2-40B4-BE49-F238E27FC236}">
                <a16:creationId xmlns:a16="http://schemas.microsoft.com/office/drawing/2014/main" id="{8898E68F-56A9-0A4B-C871-7FFFEB447F14}"/>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a:extLst>
              <a:ext uri="{FF2B5EF4-FFF2-40B4-BE49-F238E27FC236}">
                <a16:creationId xmlns:a16="http://schemas.microsoft.com/office/drawing/2014/main" id="{74566562-30E0-26F4-19A7-63F75D3990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6ACA98FD-D206-160E-256F-649DFF2D5B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38640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145788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he Heart of it All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B463C1AF-E3DE-26B8-FDB4-B0B0F4248CB3}"/>
              </a:ext>
            </a:extLst>
          </p:cNvPr>
          <p:cNvPicPr>
            <a:picLocks noChangeAspect="1"/>
          </p:cNvPicPr>
          <p:nvPr userDrawn="1"/>
        </p:nvPicPr>
        <p:blipFill>
          <a:blip r:embed="rId2"/>
          <a:srcRect/>
          <a:stretch/>
        </p:blipFill>
        <p:spPr>
          <a:xfrm>
            <a:off x="1529779" y="1152939"/>
            <a:ext cx="8635467" cy="4098510"/>
          </a:xfrm>
          <a:prstGeom prst="rect">
            <a:avLst/>
          </a:prstGeom>
        </p:spPr>
      </p:pic>
    </p:spTree>
    <p:extLst>
      <p:ext uri="{BB962C8B-B14F-4D97-AF65-F5344CB8AC3E}">
        <p14:creationId xmlns:p14="http://schemas.microsoft.com/office/powerpoint/2010/main" val="2917441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Development logo">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5B13C31-E9C8-9E9D-02B6-28E3E55F0BB3}"/>
              </a:ext>
            </a:extLst>
          </p:cNvPr>
          <p:cNvSpPr txBox="1"/>
          <p:nvPr userDrawn="1"/>
        </p:nvSpPr>
        <p:spPr>
          <a:xfrm>
            <a:off x="5040351" y="4591763"/>
            <a:ext cx="6391507" cy="461665"/>
          </a:xfrm>
          <a:prstGeom prst="rect">
            <a:avLst/>
          </a:prstGeom>
          <a:noFill/>
        </p:spPr>
        <p:txBody>
          <a:bodyPr wrap="square" rtlCol="0">
            <a:spAutoFit/>
          </a:bodyPr>
          <a:lstStyle/>
          <a:p>
            <a:r>
              <a:rPr lang="en-US" sz="2400" b="1" dirty="0">
                <a:solidFill>
                  <a:schemeClr val="tx2"/>
                </a:solidFill>
                <a:latin typeface="Arial" panose="020B0604020202020204" pitchFamily="34" charset="0"/>
                <a:cs typeface="Arial" panose="020B0604020202020204" pitchFamily="34" charset="0"/>
              </a:rPr>
              <a:t>odh.ohio.gov</a:t>
            </a:r>
          </a:p>
        </p:txBody>
      </p:sp>
      <p:pic>
        <p:nvPicPr>
          <p:cNvPr id="9" name="Graphic 8">
            <a:extLst>
              <a:ext uri="{FF2B5EF4-FFF2-40B4-BE49-F238E27FC236}">
                <a16:creationId xmlns:a16="http://schemas.microsoft.com/office/drawing/2014/main" id="{6C5AD09B-51CE-5640-0AA7-4F556490866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48591" y="1734607"/>
            <a:ext cx="9836082" cy="2719654"/>
          </a:xfrm>
          <a:prstGeom prst="rect">
            <a:avLst/>
          </a:prstGeom>
        </p:spPr>
      </p:pic>
    </p:spTree>
    <p:extLst>
      <p:ext uri="{BB962C8B-B14F-4D97-AF65-F5344CB8AC3E}">
        <p14:creationId xmlns:p14="http://schemas.microsoft.com/office/powerpoint/2010/main" val="1646763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full-screen">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7D0A54-1509-8F5E-20C6-4CBFA602BB9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a:extLst>
              <a:ext uri="{FF2B5EF4-FFF2-40B4-BE49-F238E27FC236}">
                <a16:creationId xmlns:a16="http://schemas.microsoft.com/office/drawing/2014/main" id="{48EFF468-19B3-FC7B-B253-6501A75C319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BF2E27DA-34F8-BBD0-71E2-8257BF061E8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5" name="Rectangle 4">
            <a:extLst>
              <a:ext uri="{FF2B5EF4-FFF2-40B4-BE49-F238E27FC236}">
                <a16:creationId xmlns:a16="http://schemas.microsoft.com/office/drawing/2014/main" id="{6FD69C65-CF39-E92D-4F00-82414C56667A}"/>
              </a:ext>
            </a:extLst>
          </p:cNvPr>
          <p:cNvSpPr/>
          <p:nvPr userDrawn="1"/>
        </p:nvSpPr>
        <p:spPr>
          <a:xfrm>
            <a:off x="0" y="0"/>
            <a:ext cx="12192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8EA0557E-403C-D9BC-12F0-21547A89D02D}"/>
              </a:ext>
            </a:extLst>
          </p:cNvPr>
          <p:cNvSpPr>
            <a:spLocks noGrp="1"/>
          </p:cNvSpPr>
          <p:nvPr>
            <p:ph type="pic" sz="quarter" idx="13" hasCustomPrompt="1"/>
          </p:nvPr>
        </p:nvSpPr>
        <p:spPr>
          <a:xfrm>
            <a:off x="0" y="0"/>
            <a:ext cx="12192000" cy="6858000"/>
          </a:xfrm>
        </p:spPr>
        <p:txBody>
          <a:bodyPr/>
          <a:lstStyle/>
          <a:p>
            <a:r>
              <a:rPr lang="en-US" dirty="0"/>
              <a:t>Double-click center of slide to add a full-screen photo</a:t>
            </a:r>
          </a:p>
        </p:txBody>
      </p:sp>
    </p:spTree>
    <p:extLst>
      <p:ext uri="{BB962C8B-B14F-4D97-AF65-F5344CB8AC3E}">
        <p14:creationId xmlns:p14="http://schemas.microsoft.com/office/powerpoint/2010/main" val="7093947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02759-65BF-7B71-E39F-42015C28810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AB8C54E-42F8-DC95-831F-3C108CFF94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6C89E44-FBD2-BEA1-10D6-2E07F29E41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779072-6F6D-3314-5E3D-730B2AD4A4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D027CA81-665C-DF79-8C32-8E7E40C974E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8F98992B-05EC-65B3-87FF-164A9EED2AAF}"/>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61523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BC3F7-78DF-6CB1-EDC5-5C0F3B5ED06D}"/>
              </a:ext>
            </a:extLst>
          </p:cNvPr>
          <p:cNvSpPr>
            <a:spLocks noGrp="1"/>
          </p:cNvSpPr>
          <p:nvPr>
            <p:ph type="title" hasCustomPrompt="1"/>
          </p:nvPr>
        </p:nvSpPr>
        <p:spPr>
          <a:xfrm>
            <a:off x="839788" y="223025"/>
            <a:ext cx="3932237" cy="1600200"/>
          </a:xfrm>
        </p:spPr>
        <p:txBody>
          <a:bodyPr anchor="b"/>
          <a:lstStyle>
            <a:lvl1pPr>
              <a:defRPr sz="3200"/>
            </a:lvl1pPr>
          </a:lstStyle>
          <a:p>
            <a:r>
              <a:rPr lang="en-US" dirty="0"/>
              <a:t>A short title can go here if you want </a:t>
            </a:r>
          </a:p>
        </p:txBody>
      </p:sp>
      <p:sp>
        <p:nvSpPr>
          <p:cNvPr id="3" name="Picture Placeholder 2">
            <a:extLst>
              <a:ext uri="{FF2B5EF4-FFF2-40B4-BE49-F238E27FC236}">
                <a16:creationId xmlns:a16="http://schemas.microsoft.com/office/drawing/2014/main" id="{FC1961FF-3CAB-0B1D-60C6-9D6D9261A2CE}"/>
              </a:ext>
            </a:extLst>
          </p:cNvPr>
          <p:cNvSpPr>
            <a:spLocks noGrp="1"/>
          </p:cNvSpPr>
          <p:nvPr>
            <p:ph type="pic" idx="1" hasCustomPrompt="1"/>
          </p:nvPr>
        </p:nvSpPr>
        <p:spPr>
          <a:xfrm>
            <a:off x="5183187" y="987425"/>
            <a:ext cx="6603651" cy="453242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Double-click in this box to add a photo</a:t>
            </a:r>
          </a:p>
        </p:txBody>
      </p:sp>
      <p:sp>
        <p:nvSpPr>
          <p:cNvPr id="4" name="Text Placeholder 3">
            <a:extLst>
              <a:ext uri="{FF2B5EF4-FFF2-40B4-BE49-F238E27FC236}">
                <a16:creationId xmlns:a16="http://schemas.microsoft.com/office/drawing/2014/main" id="{7D57C780-101F-5AC0-D7F1-A9296B479C0D}"/>
              </a:ext>
            </a:extLst>
          </p:cNvPr>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A small amount of text can go here</a:t>
            </a:r>
          </a:p>
        </p:txBody>
      </p:sp>
      <p:sp>
        <p:nvSpPr>
          <p:cNvPr id="5" name="Date Placeholder 4">
            <a:extLst>
              <a:ext uri="{FF2B5EF4-FFF2-40B4-BE49-F238E27FC236}">
                <a16:creationId xmlns:a16="http://schemas.microsoft.com/office/drawing/2014/main" id="{9E51091E-CE62-9F06-A666-C3A06AED0AC2}"/>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FD59AE35-14D2-2DAB-34DB-60247B5F34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08A9D6-D6B6-CC61-E9A1-23B63B31F6B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818359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0310088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2959047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BE99CAA-8783-AA4F-8E32-6CB4A648AA17}" type="datetimeFigureOut">
              <a:rPr lang="en-US" smtClean="0"/>
              <a:t>11/15/2023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4260462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p:txBody>
          <a:bodyPr/>
          <a:lstStyle/>
          <a:p>
            <a:pPr lvl="0"/>
            <a:r>
              <a:rPr lang="en-US" dirty="0"/>
              <a:t>Slide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3052869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screenshot, blue, graphics, colorfulness&#10;&#10;Description automatically generated">
            <a:extLst>
              <a:ext uri="{FF2B5EF4-FFF2-40B4-BE49-F238E27FC236}">
                <a16:creationId xmlns:a16="http://schemas.microsoft.com/office/drawing/2014/main" id="{B998B966-BD30-91D6-572D-9092A529AA21}"/>
              </a:ext>
            </a:extLst>
          </p:cNvPr>
          <p:cNvPicPr>
            <a:picLocks noChangeAspect="1"/>
          </p:cNvPicPr>
          <p:nvPr userDrawn="1"/>
        </p:nvPicPr>
        <p:blipFill rotWithShape="1">
          <a:blip r:embed="rId2"/>
          <a:srcRect l="31457" t="14804" b="686"/>
          <a:stretch/>
        </p:blipFill>
        <p:spPr>
          <a:xfrm>
            <a:off x="0" y="1"/>
            <a:ext cx="5562233" cy="6858000"/>
          </a:xfrm>
          <a:prstGeom prst="rect">
            <a:avLst/>
          </a:prstGeom>
        </p:spPr>
      </p:pic>
      <p:sp>
        <p:nvSpPr>
          <p:cNvPr id="2" name="Title 1">
            <a:extLst>
              <a:ext uri="{FF2B5EF4-FFF2-40B4-BE49-F238E27FC236}">
                <a16:creationId xmlns:a16="http://schemas.microsoft.com/office/drawing/2014/main" id="{2CEFE614-C17A-2C6D-1015-1A884DD3CB6A}"/>
              </a:ext>
            </a:extLst>
          </p:cNvPr>
          <p:cNvSpPr>
            <a:spLocks noGrp="1"/>
          </p:cNvSpPr>
          <p:nvPr>
            <p:ph type="ctrTitle" hasCustomPrompt="1"/>
          </p:nvPr>
        </p:nvSpPr>
        <p:spPr>
          <a:xfrm>
            <a:off x="1524000" y="2978992"/>
            <a:ext cx="9144000" cy="698486"/>
          </a:xfrm>
        </p:spPr>
        <p:txBody>
          <a:bodyPr anchor="b">
            <a:normAutofit/>
          </a:bodyPr>
          <a:lstStyle>
            <a:lvl1pPr algn="ctr">
              <a:defRPr sz="4300"/>
            </a:lvl1pPr>
          </a:lstStyle>
          <a:p>
            <a:r>
              <a:rPr lang="en-US" dirty="0"/>
              <a:t>Presentation Title Goes Here</a:t>
            </a:r>
          </a:p>
        </p:txBody>
      </p:sp>
      <p:sp>
        <p:nvSpPr>
          <p:cNvPr id="3" name="Subtitle 2">
            <a:extLst>
              <a:ext uri="{FF2B5EF4-FFF2-40B4-BE49-F238E27FC236}">
                <a16:creationId xmlns:a16="http://schemas.microsoft.com/office/drawing/2014/main" id="{8F9F3DFD-7071-5588-CC66-C2C6E61AE145}"/>
              </a:ext>
            </a:extLst>
          </p:cNvPr>
          <p:cNvSpPr>
            <a:spLocks noGrp="1"/>
          </p:cNvSpPr>
          <p:nvPr>
            <p:ph type="subTitle" idx="1" hasCustomPrompt="1"/>
          </p:nvPr>
        </p:nvSpPr>
        <p:spPr>
          <a:xfrm>
            <a:off x="1524000" y="3806730"/>
            <a:ext cx="9144000" cy="447215"/>
          </a:xfrm>
        </p:spPr>
        <p:txBody>
          <a:bodyPr/>
          <a:lstStyle>
            <a:lvl1pPr marL="0" indent="0" algn="ctr">
              <a:buNone/>
              <a:defRPr sz="24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 Date of presentation</a:t>
            </a:r>
          </a:p>
        </p:txBody>
      </p:sp>
      <p:sp>
        <p:nvSpPr>
          <p:cNvPr id="4" name="Date Placeholder 3">
            <a:extLst>
              <a:ext uri="{FF2B5EF4-FFF2-40B4-BE49-F238E27FC236}">
                <a16:creationId xmlns:a16="http://schemas.microsoft.com/office/drawing/2014/main" id="{9F3E88E1-5A55-2C68-8259-48A9FBF23413}"/>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BF22E630-7834-1EAE-E33C-820132F9B0F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F5E04BB-8D0A-F739-8585-77C50152BE23}"/>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4" name="Text Placeholder 13">
            <a:extLst>
              <a:ext uri="{FF2B5EF4-FFF2-40B4-BE49-F238E27FC236}">
                <a16:creationId xmlns:a16="http://schemas.microsoft.com/office/drawing/2014/main" id="{7EFEB259-456A-E64B-FD19-EA66506DA61B}"/>
              </a:ext>
            </a:extLst>
          </p:cNvPr>
          <p:cNvSpPr>
            <a:spLocks noGrp="1"/>
          </p:cNvSpPr>
          <p:nvPr>
            <p:ph type="body" sz="quarter" idx="13" hasCustomPrompt="1"/>
          </p:nvPr>
        </p:nvSpPr>
        <p:spPr>
          <a:xfrm>
            <a:off x="1523999" y="4808569"/>
            <a:ext cx="9143999" cy="447215"/>
          </a:xfrm>
        </p:spPr>
        <p:txBody>
          <a:bodyPr>
            <a:normAutofit/>
          </a:bodyPr>
          <a:lstStyle>
            <a:lvl1pPr algn="ctr">
              <a:defRPr sz="2200" b="1"/>
            </a:lvl1pPr>
          </a:lstStyle>
          <a:p>
            <a:pPr lvl="0"/>
            <a:r>
              <a:rPr lang="en-US" dirty="0"/>
              <a:t>Date, presenter names, or delete this</a:t>
            </a:r>
          </a:p>
        </p:txBody>
      </p:sp>
    </p:spTree>
    <p:extLst>
      <p:ext uri="{BB962C8B-B14F-4D97-AF65-F5344CB8AC3E}">
        <p14:creationId xmlns:p14="http://schemas.microsoft.com/office/powerpoint/2010/main" val="8885625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03743639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4180150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BE99CAA-8783-AA4F-8E32-6CB4A648AA17}" type="datetimeFigureOut">
              <a:rPr lang="en-US" smtClean="0"/>
              <a:t>11/15/2023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6746926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E99CAA-8783-AA4F-8E32-6CB4A648AA17}" type="datetimeFigureOut">
              <a:rPr lang="en-US" smtClean="0"/>
              <a:t>11/15/2023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549878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24881009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30003158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94636769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5435578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1361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hoto and slid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07567-296C-688B-7C4D-50F553FF16E9}"/>
              </a:ext>
            </a:extLst>
          </p:cNvPr>
          <p:cNvSpPr>
            <a:spLocks noGrp="1"/>
          </p:cNvSpPr>
          <p:nvPr>
            <p:ph type="title" hasCustomPrompt="1"/>
          </p:nvPr>
        </p:nvSpPr>
        <p:spPr>
          <a:xfrm>
            <a:off x="5295157" y="714564"/>
            <a:ext cx="6264052" cy="756009"/>
          </a:xfrm>
        </p:spPr>
        <p:txBody>
          <a:bodyPr/>
          <a:lstStyle/>
          <a:p>
            <a:r>
              <a:rPr lang="en-US" dirty="0"/>
              <a:t>Slide Title</a:t>
            </a:r>
          </a:p>
        </p:txBody>
      </p:sp>
      <p:sp>
        <p:nvSpPr>
          <p:cNvPr id="3" name="Content Placeholder 2">
            <a:extLst>
              <a:ext uri="{FF2B5EF4-FFF2-40B4-BE49-F238E27FC236}">
                <a16:creationId xmlns:a16="http://schemas.microsoft.com/office/drawing/2014/main" id="{5CBF7797-A798-4F54-8CDD-2AC539A561F9}"/>
              </a:ext>
            </a:extLst>
          </p:cNvPr>
          <p:cNvSpPr>
            <a:spLocks noGrp="1"/>
          </p:cNvSpPr>
          <p:nvPr>
            <p:ph idx="1" hasCustomPrompt="1"/>
          </p:nvPr>
        </p:nvSpPr>
        <p:spPr>
          <a:xfrm>
            <a:off x="5295156" y="1467397"/>
            <a:ext cx="6264051" cy="4575175"/>
          </a:xfrm>
        </p:spPr>
        <p:txBody>
          <a:bodyPr/>
          <a:lstStyle/>
          <a:p>
            <a:pPr lvl="0"/>
            <a:r>
              <a:rPr lang="en-US" dirty="0"/>
              <a:t>Slide content</a:t>
            </a:r>
          </a:p>
        </p:txBody>
      </p:sp>
      <p:sp>
        <p:nvSpPr>
          <p:cNvPr id="4" name="Date Placeholder 3">
            <a:extLst>
              <a:ext uri="{FF2B5EF4-FFF2-40B4-BE49-F238E27FC236}">
                <a16:creationId xmlns:a16="http://schemas.microsoft.com/office/drawing/2014/main" id="{D497B4CB-3376-C32E-1996-3B8F404431B8}"/>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D29606C8-C17E-DCF8-2CEC-0AB0DCF601E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C005E2F0-1ED3-990B-8BBD-E5731DB5CC4D}"/>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0" name="Rectangle 9">
            <a:extLst>
              <a:ext uri="{FF2B5EF4-FFF2-40B4-BE49-F238E27FC236}">
                <a16:creationId xmlns:a16="http://schemas.microsoft.com/office/drawing/2014/main" id="{E35A4401-5180-C3CC-411C-77852D81BA57}"/>
              </a:ext>
            </a:extLst>
          </p:cNvPr>
          <p:cNvSpPr/>
          <p:nvPr userDrawn="1"/>
        </p:nvSpPr>
        <p:spPr>
          <a:xfrm>
            <a:off x="43070" y="0"/>
            <a:ext cx="4931634"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B760B0E9-4488-F7A1-E840-81CFDB8D3105}"/>
              </a:ext>
            </a:extLst>
          </p:cNvPr>
          <p:cNvSpPr>
            <a:spLocks noGrp="1"/>
          </p:cNvSpPr>
          <p:nvPr>
            <p:ph type="pic" sz="quarter" idx="13" hasCustomPrompt="1"/>
          </p:nvPr>
        </p:nvSpPr>
        <p:spPr>
          <a:xfrm>
            <a:off x="0" y="0"/>
            <a:ext cx="4840288" cy="6858000"/>
          </a:xfrm>
        </p:spPr>
        <p:txBody>
          <a:bodyPr/>
          <a:lstStyle/>
          <a:p>
            <a:r>
              <a:rPr lang="en-US" dirty="0"/>
              <a:t>Double-click to add a photo</a:t>
            </a:r>
          </a:p>
        </p:txBody>
      </p:sp>
      <p:sp>
        <p:nvSpPr>
          <p:cNvPr id="11" name="Rectangle 10">
            <a:extLst>
              <a:ext uri="{FF2B5EF4-FFF2-40B4-BE49-F238E27FC236}">
                <a16:creationId xmlns:a16="http://schemas.microsoft.com/office/drawing/2014/main" id="{3D4CD565-9BCF-6EC3-9850-A20B1235ABF4}"/>
              </a:ext>
            </a:extLst>
          </p:cNvPr>
          <p:cNvSpPr/>
          <p:nvPr userDrawn="1"/>
        </p:nvSpPr>
        <p:spPr>
          <a:xfrm>
            <a:off x="5382014"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86911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38742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13800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0389EF8-6B03-DF8E-149D-F3E8C693FBD1}"/>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5" name="Footer Placeholder 4">
            <a:extLst>
              <a:ext uri="{FF2B5EF4-FFF2-40B4-BE49-F238E27FC236}">
                <a16:creationId xmlns:a16="http://schemas.microsoft.com/office/drawing/2014/main" id="{7F5A1566-F60B-D737-EBB6-D74B02DC956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ECEE6B36-0C90-FD3C-C497-F0CC3E0D5D7F}"/>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7" name="Rectangle 6">
            <a:extLst>
              <a:ext uri="{FF2B5EF4-FFF2-40B4-BE49-F238E27FC236}">
                <a16:creationId xmlns:a16="http://schemas.microsoft.com/office/drawing/2014/main" id="{7439CC93-5744-3B91-AAAC-B3AC7E6773E3}"/>
              </a:ext>
            </a:extLst>
          </p:cNvPr>
          <p:cNvSpPr/>
          <p:nvPr userDrawn="1"/>
        </p:nvSpPr>
        <p:spPr>
          <a:xfrm>
            <a:off x="0" y="2478959"/>
            <a:ext cx="12192000" cy="19572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9">
            <a:extLst>
              <a:ext uri="{FF2B5EF4-FFF2-40B4-BE49-F238E27FC236}">
                <a16:creationId xmlns:a16="http://schemas.microsoft.com/office/drawing/2014/main" id="{ECE74988-C28F-89E5-F079-E1D9005B4F64}"/>
              </a:ext>
            </a:extLst>
          </p:cNvPr>
          <p:cNvSpPr>
            <a:spLocks noGrp="1"/>
          </p:cNvSpPr>
          <p:nvPr>
            <p:ph type="body" sz="quarter" idx="13" hasCustomPrompt="1"/>
          </p:nvPr>
        </p:nvSpPr>
        <p:spPr>
          <a:xfrm>
            <a:off x="838200" y="2941982"/>
            <a:ext cx="10287000" cy="485637"/>
          </a:xfrm>
        </p:spPr>
        <p:txBody>
          <a:bodyPr>
            <a:normAutofit/>
          </a:bodyPr>
          <a:lstStyle>
            <a:lvl1pPr>
              <a:defRPr sz="3200" b="1">
                <a:solidFill>
                  <a:schemeClr val="bg1"/>
                </a:solidFill>
              </a:defRPr>
            </a:lvl1pPr>
          </a:lstStyle>
          <a:p>
            <a:pPr lvl="0"/>
            <a:r>
              <a:rPr lang="en-US" dirty="0"/>
              <a:t>Slide Title (or Presenter’s Name)</a:t>
            </a:r>
          </a:p>
        </p:txBody>
      </p:sp>
      <p:sp>
        <p:nvSpPr>
          <p:cNvPr id="11" name="Text Placeholder 9">
            <a:extLst>
              <a:ext uri="{FF2B5EF4-FFF2-40B4-BE49-F238E27FC236}">
                <a16:creationId xmlns:a16="http://schemas.microsoft.com/office/drawing/2014/main" id="{C6340DF2-2AD2-9100-62C4-A1DCB2C0DAB8}"/>
              </a:ext>
            </a:extLst>
          </p:cNvPr>
          <p:cNvSpPr>
            <a:spLocks noGrp="1"/>
          </p:cNvSpPr>
          <p:nvPr>
            <p:ph type="body" sz="quarter" idx="14" hasCustomPrompt="1"/>
          </p:nvPr>
        </p:nvSpPr>
        <p:spPr>
          <a:xfrm>
            <a:off x="841515" y="3427619"/>
            <a:ext cx="10287000" cy="485637"/>
          </a:xfrm>
        </p:spPr>
        <p:txBody>
          <a:bodyPr>
            <a:normAutofit/>
          </a:bodyPr>
          <a:lstStyle>
            <a:lvl1pPr>
              <a:defRPr sz="3200" b="0">
                <a:solidFill>
                  <a:schemeClr val="bg1"/>
                </a:solidFill>
              </a:defRPr>
            </a:lvl1pPr>
          </a:lstStyle>
          <a:p>
            <a:pPr lvl="0"/>
            <a:r>
              <a:rPr lang="en-US" dirty="0"/>
              <a:t>Slide subtitle (or presenter’s title/organization)</a:t>
            </a:r>
          </a:p>
        </p:txBody>
      </p:sp>
    </p:spTree>
    <p:extLst>
      <p:ext uri="{BB962C8B-B14F-4D97-AF65-F5344CB8AC3E}">
        <p14:creationId xmlns:p14="http://schemas.microsoft.com/office/powerpoint/2010/main" val="189623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itle and two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Tree>
    <p:extLst>
      <p:ext uri="{BB962C8B-B14F-4D97-AF65-F5344CB8AC3E}">
        <p14:creationId xmlns:p14="http://schemas.microsoft.com/office/powerpoint/2010/main" val="11194040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hree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1" name="Content Placeholder 2">
            <a:extLst>
              <a:ext uri="{FF2B5EF4-FFF2-40B4-BE49-F238E27FC236}">
                <a16:creationId xmlns:a16="http://schemas.microsoft.com/office/drawing/2014/main" id="{9CC4CDF6-3F4C-D0FE-7E3B-158BD8BDA9B9}"/>
              </a:ext>
            </a:extLst>
          </p:cNvPr>
          <p:cNvSpPr>
            <a:spLocks noGrp="1"/>
          </p:cNvSpPr>
          <p:nvPr>
            <p:ph sz="half" idx="13" hasCustomPrompt="1"/>
          </p:nvPr>
        </p:nvSpPr>
        <p:spPr>
          <a:xfrm>
            <a:off x="4437821"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id="{49637E2B-9D47-BD4B-C311-335FA4A3F0E3}"/>
              </a:ext>
            </a:extLst>
          </p:cNvPr>
          <p:cNvSpPr>
            <a:spLocks noGrp="1"/>
          </p:cNvSpPr>
          <p:nvPr>
            <p:ph sz="half" idx="14" hasCustomPrompt="1"/>
          </p:nvPr>
        </p:nvSpPr>
        <p:spPr>
          <a:xfrm>
            <a:off x="8037443" y="1819001"/>
            <a:ext cx="3316357"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34096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four content area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1" y="1825625"/>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15" name="Content Placeholder 2">
            <a:extLst>
              <a:ext uri="{FF2B5EF4-FFF2-40B4-BE49-F238E27FC236}">
                <a16:creationId xmlns:a16="http://schemas.microsoft.com/office/drawing/2014/main" id="{D5F3F283-DE41-8A64-A6C3-E37C239ACC0D}"/>
              </a:ext>
            </a:extLst>
          </p:cNvPr>
          <p:cNvSpPr>
            <a:spLocks noGrp="1"/>
          </p:cNvSpPr>
          <p:nvPr>
            <p:ph sz="half" idx="13" hasCustomPrompt="1"/>
          </p:nvPr>
        </p:nvSpPr>
        <p:spPr>
          <a:xfrm>
            <a:off x="3485323"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Placeholder 2">
            <a:extLst>
              <a:ext uri="{FF2B5EF4-FFF2-40B4-BE49-F238E27FC236}">
                <a16:creationId xmlns:a16="http://schemas.microsoft.com/office/drawing/2014/main" id="{3ABB7F53-2709-4DF0-7E5D-C089CC44D455}"/>
              </a:ext>
            </a:extLst>
          </p:cNvPr>
          <p:cNvSpPr>
            <a:spLocks noGrp="1"/>
          </p:cNvSpPr>
          <p:nvPr>
            <p:ph sz="half" idx="14" hasCustomPrompt="1"/>
          </p:nvPr>
        </p:nvSpPr>
        <p:spPr>
          <a:xfrm>
            <a:off x="6132445" y="1819001"/>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FBB8C4E5-2286-EC38-2899-81559387D4D6}"/>
              </a:ext>
            </a:extLst>
          </p:cNvPr>
          <p:cNvSpPr>
            <a:spLocks noGrp="1"/>
          </p:cNvSpPr>
          <p:nvPr>
            <p:ph sz="half" idx="15" hasCustomPrompt="1"/>
          </p:nvPr>
        </p:nvSpPr>
        <p:spPr>
          <a:xfrm>
            <a:off x="8779567" y="1812377"/>
            <a:ext cx="246159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530814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2 content areas w/ cap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goes here</a:t>
            </a:r>
          </a:p>
        </p:txBody>
      </p:sp>
      <p:sp>
        <p:nvSpPr>
          <p:cNvPr id="3" name="Content Placeholder 2">
            <a:extLst>
              <a:ext uri="{FF2B5EF4-FFF2-40B4-BE49-F238E27FC236}">
                <a16:creationId xmlns:a16="http://schemas.microsoft.com/office/drawing/2014/main" id="{F0018266-1724-A21A-9926-44DA853B3943}"/>
              </a:ext>
            </a:extLst>
          </p:cNvPr>
          <p:cNvSpPr>
            <a:spLocks noGrp="1"/>
          </p:cNvSpPr>
          <p:nvPr>
            <p:ph sz="half" idx="1" hasCustomPrompt="1"/>
          </p:nvPr>
        </p:nvSpPr>
        <p:spPr>
          <a:xfrm>
            <a:off x="838200" y="1825625"/>
            <a:ext cx="5181600" cy="4351338"/>
          </a:xfrm>
        </p:spPr>
        <p:txBody>
          <a:bodyPr/>
          <a:lstStyle>
            <a:lvl1pPr>
              <a:defRPr/>
            </a:lvl1p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0FEF4E72-3870-7256-5E70-69560C80545E}"/>
              </a:ext>
            </a:extLst>
          </p:cNvPr>
          <p:cNvSpPr>
            <a:spLocks noGrp="1"/>
          </p:cNvSpPr>
          <p:nvPr>
            <p:ph sz="half" idx="2" hasCustomPrompt="1"/>
          </p:nvPr>
        </p:nvSpPr>
        <p:spPr>
          <a:xfrm>
            <a:off x="6172200" y="1825625"/>
            <a:ext cx="5181600" cy="4351338"/>
          </a:xfrm>
        </p:spPr>
        <p:txBody>
          <a:bodyPr/>
          <a:lstStyle/>
          <a:p>
            <a:pPr lvl="0"/>
            <a:r>
              <a:rPr lang="en-US" dirty="0"/>
              <a:t>Click icons to add content, or just start typing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F42FDEFD-E470-3CC1-D67C-697E4D9F9882}"/>
              </a:ext>
            </a:extLst>
          </p:cNvPr>
          <p:cNvSpPr>
            <a:spLocks noGrp="1"/>
          </p:cNvSpPr>
          <p:nvPr>
            <p:ph type="pic" sz="quarter" idx="13" hasCustomPrompt="1"/>
          </p:nvPr>
        </p:nvSpPr>
        <p:spPr>
          <a:xfrm>
            <a:off x="838200" y="5899150"/>
            <a:ext cx="5181600" cy="365125"/>
          </a:xfrm>
        </p:spPr>
        <p:txBody>
          <a:bodyPr>
            <a:normAutofit/>
          </a:bodyPr>
          <a:lstStyle>
            <a:lvl1pPr>
              <a:defRPr sz="1600" i="1"/>
            </a:lvl1pPr>
          </a:lstStyle>
          <a:p>
            <a:r>
              <a:rPr lang="en-US" dirty="0"/>
              <a:t>Photo or chart caption</a:t>
            </a:r>
          </a:p>
        </p:txBody>
      </p:sp>
      <p:sp>
        <p:nvSpPr>
          <p:cNvPr id="10" name="Picture Placeholder 8">
            <a:extLst>
              <a:ext uri="{FF2B5EF4-FFF2-40B4-BE49-F238E27FC236}">
                <a16:creationId xmlns:a16="http://schemas.microsoft.com/office/drawing/2014/main" id="{C6AC48F6-4B6A-12A6-853B-937D463051BA}"/>
              </a:ext>
            </a:extLst>
          </p:cNvPr>
          <p:cNvSpPr>
            <a:spLocks noGrp="1"/>
          </p:cNvSpPr>
          <p:nvPr>
            <p:ph type="pic" sz="quarter" idx="14" hasCustomPrompt="1"/>
          </p:nvPr>
        </p:nvSpPr>
        <p:spPr>
          <a:xfrm>
            <a:off x="6172200" y="5899150"/>
            <a:ext cx="5181600" cy="365125"/>
          </a:xfrm>
        </p:spPr>
        <p:txBody>
          <a:bodyPr>
            <a:normAutofit/>
          </a:bodyPr>
          <a:lstStyle>
            <a:lvl1pPr>
              <a:defRPr sz="1600" i="1"/>
            </a:lvl1pPr>
          </a:lstStyle>
          <a:p>
            <a:r>
              <a:rPr lang="en-US" dirty="0"/>
              <a:t>Photo or chart caption</a:t>
            </a:r>
          </a:p>
        </p:txBody>
      </p:sp>
    </p:spTree>
    <p:extLst>
      <p:ext uri="{BB962C8B-B14F-4D97-AF65-F5344CB8AC3E}">
        <p14:creationId xmlns:p14="http://schemas.microsoft.com/office/powerpoint/2010/main" val="4251625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41723-8C70-EB77-AE1E-94B7AD7966AC}"/>
              </a:ext>
            </a:extLst>
          </p:cNvPr>
          <p:cNvSpPr>
            <a:spLocks noGrp="1"/>
          </p:cNvSpPr>
          <p:nvPr>
            <p:ph type="title" hasCustomPrompt="1"/>
          </p:nvPr>
        </p:nvSpPr>
        <p:spPr/>
        <p:txBody>
          <a:bodyPr/>
          <a:lstStyle/>
          <a:p>
            <a:r>
              <a:rPr lang="en-US" dirty="0"/>
              <a:t>Slide title for photo collage layout</a:t>
            </a:r>
          </a:p>
        </p:txBody>
      </p:sp>
      <p:sp>
        <p:nvSpPr>
          <p:cNvPr id="5" name="Date Placeholder 4">
            <a:extLst>
              <a:ext uri="{FF2B5EF4-FFF2-40B4-BE49-F238E27FC236}">
                <a16:creationId xmlns:a16="http://schemas.microsoft.com/office/drawing/2014/main" id="{98DAEBCA-E6AE-0844-8022-9B65AA54C20E}"/>
              </a:ext>
            </a:extLst>
          </p:cNvPr>
          <p:cNvSpPr>
            <a:spLocks noGrp="1"/>
          </p:cNvSpPr>
          <p:nvPr>
            <p:ph type="dt" sz="half" idx="10"/>
          </p:nvPr>
        </p:nvSpPr>
        <p:spPr/>
        <p:txBody>
          <a:bodyPr/>
          <a:lstStyle/>
          <a:p>
            <a:fld id="{5BE99CAA-8783-AA4F-8E32-6CB4A648AA17}" type="datetimeFigureOut">
              <a:rPr lang="en-US" smtClean="0"/>
              <a:t>11/15/2023</a:t>
            </a:fld>
            <a:endParaRPr lang="en-US"/>
          </a:p>
        </p:txBody>
      </p:sp>
      <p:sp>
        <p:nvSpPr>
          <p:cNvPr id="6" name="Footer Placeholder 5">
            <a:extLst>
              <a:ext uri="{FF2B5EF4-FFF2-40B4-BE49-F238E27FC236}">
                <a16:creationId xmlns:a16="http://schemas.microsoft.com/office/drawing/2014/main" id="{3AE974B6-3294-76B9-761C-1669E409692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5601065-AD59-D388-05D1-EF96DB2752AC}"/>
              </a:ext>
            </a:extLst>
          </p:cNvPr>
          <p:cNvSpPr>
            <a:spLocks noGrp="1"/>
          </p:cNvSpPr>
          <p:nvPr>
            <p:ph type="sldNum" sz="quarter" idx="12"/>
          </p:nvPr>
        </p:nvSpPr>
        <p:spPr/>
        <p:txBody>
          <a:bodyPr/>
          <a:lstStyle/>
          <a:p>
            <a:fld id="{411B0D76-416E-A848-A852-F384D553907A}" type="slidenum">
              <a:rPr lang="en-US" smtClean="0"/>
              <a:t>‹#›</a:t>
            </a:fld>
            <a:endParaRPr lang="en-US"/>
          </a:p>
        </p:txBody>
      </p:sp>
      <p:sp>
        <p:nvSpPr>
          <p:cNvPr id="9" name="Picture Placeholder 8">
            <a:extLst>
              <a:ext uri="{FF2B5EF4-FFF2-40B4-BE49-F238E27FC236}">
                <a16:creationId xmlns:a16="http://schemas.microsoft.com/office/drawing/2014/main" id="{1D76B3F5-49C2-242D-E372-FB066547CDF2}"/>
              </a:ext>
            </a:extLst>
          </p:cNvPr>
          <p:cNvSpPr>
            <a:spLocks noGrp="1"/>
          </p:cNvSpPr>
          <p:nvPr>
            <p:ph type="pic" sz="quarter" idx="13" hasCustomPrompt="1"/>
          </p:nvPr>
        </p:nvSpPr>
        <p:spPr>
          <a:xfrm>
            <a:off x="838201" y="1660525"/>
            <a:ext cx="3067878" cy="2017713"/>
          </a:xfrm>
        </p:spPr>
        <p:txBody>
          <a:bodyPr/>
          <a:lstStyle/>
          <a:p>
            <a:r>
              <a:rPr lang="en-US" dirty="0"/>
              <a:t>Click icon to add photo</a:t>
            </a:r>
          </a:p>
        </p:txBody>
      </p:sp>
      <p:sp>
        <p:nvSpPr>
          <p:cNvPr id="10" name="Picture Placeholder 8">
            <a:extLst>
              <a:ext uri="{FF2B5EF4-FFF2-40B4-BE49-F238E27FC236}">
                <a16:creationId xmlns:a16="http://schemas.microsoft.com/office/drawing/2014/main" id="{B9B1DFD8-F3D2-6797-50D2-E8D3E783AE0B}"/>
              </a:ext>
            </a:extLst>
          </p:cNvPr>
          <p:cNvSpPr>
            <a:spLocks noGrp="1"/>
          </p:cNvSpPr>
          <p:nvPr>
            <p:ph type="pic" sz="quarter" idx="14" hasCustomPrompt="1"/>
          </p:nvPr>
        </p:nvSpPr>
        <p:spPr>
          <a:xfrm>
            <a:off x="4141305" y="1660524"/>
            <a:ext cx="3929269" cy="2017713"/>
          </a:xfrm>
        </p:spPr>
        <p:txBody>
          <a:bodyPr/>
          <a:lstStyle/>
          <a:p>
            <a:r>
              <a:rPr lang="en-US" dirty="0"/>
              <a:t>Click icon to add photo</a:t>
            </a:r>
          </a:p>
          <a:p>
            <a:endParaRPr lang="en-US" dirty="0"/>
          </a:p>
        </p:txBody>
      </p:sp>
      <p:sp>
        <p:nvSpPr>
          <p:cNvPr id="11" name="Picture Placeholder 8">
            <a:extLst>
              <a:ext uri="{FF2B5EF4-FFF2-40B4-BE49-F238E27FC236}">
                <a16:creationId xmlns:a16="http://schemas.microsoft.com/office/drawing/2014/main" id="{54AAC92D-7553-E12F-BE1E-19BEC28624A1}"/>
              </a:ext>
            </a:extLst>
          </p:cNvPr>
          <p:cNvSpPr>
            <a:spLocks noGrp="1"/>
          </p:cNvSpPr>
          <p:nvPr>
            <p:ph type="pic" sz="quarter" idx="15" hasCustomPrompt="1"/>
          </p:nvPr>
        </p:nvSpPr>
        <p:spPr>
          <a:xfrm>
            <a:off x="8285923" y="1660523"/>
            <a:ext cx="3067878" cy="2017713"/>
          </a:xfrm>
        </p:spPr>
        <p:txBody>
          <a:bodyPr/>
          <a:lstStyle/>
          <a:p>
            <a:r>
              <a:rPr lang="en-US" dirty="0"/>
              <a:t>Click icon to add photo</a:t>
            </a:r>
          </a:p>
          <a:p>
            <a:endParaRPr lang="en-US" dirty="0"/>
          </a:p>
        </p:txBody>
      </p:sp>
      <p:sp>
        <p:nvSpPr>
          <p:cNvPr id="12" name="Picture Placeholder 8">
            <a:extLst>
              <a:ext uri="{FF2B5EF4-FFF2-40B4-BE49-F238E27FC236}">
                <a16:creationId xmlns:a16="http://schemas.microsoft.com/office/drawing/2014/main" id="{E38D850E-123F-20FA-98C7-8E6488CA0B2F}"/>
              </a:ext>
            </a:extLst>
          </p:cNvPr>
          <p:cNvSpPr>
            <a:spLocks noGrp="1"/>
          </p:cNvSpPr>
          <p:nvPr>
            <p:ph type="pic" sz="quarter" idx="16" hasCustomPrompt="1"/>
          </p:nvPr>
        </p:nvSpPr>
        <p:spPr>
          <a:xfrm>
            <a:off x="5002696" y="3882198"/>
            <a:ext cx="3067878" cy="2017713"/>
          </a:xfrm>
        </p:spPr>
        <p:txBody>
          <a:bodyPr/>
          <a:lstStyle/>
          <a:p>
            <a:r>
              <a:rPr lang="en-US" dirty="0"/>
              <a:t>Click icon to add photo</a:t>
            </a:r>
          </a:p>
          <a:p>
            <a:endParaRPr lang="en-US" dirty="0"/>
          </a:p>
        </p:txBody>
      </p:sp>
      <p:sp>
        <p:nvSpPr>
          <p:cNvPr id="13" name="Picture Placeholder 8">
            <a:extLst>
              <a:ext uri="{FF2B5EF4-FFF2-40B4-BE49-F238E27FC236}">
                <a16:creationId xmlns:a16="http://schemas.microsoft.com/office/drawing/2014/main" id="{1C140621-9E03-9BA8-A4C7-4A247E1D2FF9}"/>
              </a:ext>
            </a:extLst>
          </p:cNvPr>
          <p:cNvSpPr>
            <a:spLocks noGrp="1"/>
          </p:cNvSpPr>
          <p:nvPr>
            <p:ph type="pic" sz="quarter" idx="17" hasCustomPrompt="1"/>
          </p:nvPr>
        </p:nvSpPr>
        <p:spPr>
          <a:xfrm>
            <a:off x="838200" y="3882197"/>
            <a:ext cx="3929269" cy="2017713"/>
          </a:xfrm>
        </p:spPr>
        <p:txBody>
          <a:bodyPr/>
          <a:lstStyle/>
          <a:p>
            <a:r>
              <a:rPr lang="en-US" dirty="0"/>
              <a:t>Click icon to add photo</a:t>
            </a:r>
          </a:p>
          <a:p>
            <a:endParaRPr lang="en-US" dirty="0"/>
          </a:p>
        </p:txBody>
      </p:sp>
      <p:sp>
        <p:nvSpPr>
          <p:cNvPr id="14" name="Picture Placeholder 8">
            <a:extLst>
              <a:ext uri="{FF2B5EF4-FFF2-40B4-BE49-F238E27FC236}">
                <a16:creationId xmlns:a16="http://schemas.microsoft.com/office/drawing/2014/main" id="{3800D11E-2C6D-CAA9-300E-B149C75C4FCA}"/>
              </a:ext>
            </a:extLst>
          </p:cNvPr>
          <p:cNvSpPr>
            <a:spLocks noGrp="1"/>
          </p:cNvSpPr>
          <p:nvPr>
            <p:ph type="pic" sz="quarter" idx="18" hasCustomPrompt="1"/>
          </p:nvPr>
        </p:nvSpPr>
        <p:spPr>
          <a:xfrm>
            <a:off x="8285922" y="3882196"/>
            <a:ext cx="3067878" cy="2017713"/>
          </a:xfrm>
        </p:spPr>
        <p:txBody>
          <a:bodyPr/>
          <a:lstStyle/>
          <a:p>
            <a:r>
              <a:rPr lang="en-US" dirty="0"/>
              <a:t>Click icon to add photo</a:t>
            </a:r>
          </a:p>
          <a:p>
            <a:endParaRPr lang="en-US" dirty="0"/>
          </a:p>
        </p:txBody>
      </p:sp>
    </p:spTree>
    <p:extLst>
      <p:ext uri="{BB962C8B-B14F-4D97-AF65-F5344CB8AC3E}">
        <p14:creationId xmlns:p14="http://schemas.microsoft.com/office/powerpoint/2010/main" val="1514303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sv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5.sv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4.png"/><Relationship Id="rId2" Type="http://schemas.openxmlformats.org/officeDocument/2006/relationships/slideLayout" Target="../slideLayouts/slideLayout18.xml"/><Relationship Id="rId16" Type="http://schemas.openxmlformats.org/officeDocument/2006/relationships/theme" Target="../theme/theme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550BB3-D2FC-71F4-6C6B-67470301A555}"/>
              </a:ext>
            </a:extLst>
          </p:cNvPr>
          <p:cNvSpPr>
            <a:spLocks noGrp="1"/>
          </p:cNvSpPr>
          <p:nvPr>
            <p:ph type="title"/>
          </p:nvPr>
        </p:nvSpPr>
        <p:spPr>
          <a:xfrm>
            <a:off x="838200" y="714564"/>
            <a:ext cx="10515600" cy="756009"/>
          </a:xfrm>
          <a:prstGeom prst="rect">
            <a:avLst/>
          </a:prstGeom>
        </p:spPr>
        <p:txBody>
          <a:bodyPr vert="horz" lIns="91440" tIns="45720" rIns="91440" bIns="45720" rtlCol="0" anchor="ctr">
            <a:normAutofit/>
          </a:bodyPr>
          <a:lstStyle/>
          <a:p>
            <a:r>
              <a:rPr lang="en-US" dirty="0"/>
              <a:t>Title</a:t>
            </a:r>
          </a:p>
        </p:txBody>
      </p:sp>
      <p:sp>
        <p:nvSpPr>
          <p:cNvPr id="3" name="Text Placeholder 2">
            <a:extLst>
              <a:ext uri="{FF2B5EF4-FFF2-40B4-BE49-F238E27FC236}">
                <a16:creationId xmlns:a16="http://schemas.microsoft.com/office/drawing/2014/main" id="{E10EEA6A-BDC4-D712-DB2D-5FDDD2365C2E}"/>
              </a:ext>
            </a:extLst>
          </p:cNvPr>
          <p:cNvSpPr>
            <a:spLocks noGrp="1"/>
          </p:cNvSpPr>
          <p:nvPr>
            <p:ph type="body" idx="1"/>
          </p:nvPr>
        </p:nvSpPr>
        <p:spPr>
          <a:xfrm>
            <a:off x="838200" y="1467397"/>
            <a:ext cx="10515600" cy="457517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DEB17FBC-5D88-7EF9-C68D-ECDE419B25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6" name="Slide Number Placeholder 5">
            <a:extLst>
              <a:ext uri="{FF2B5EF4-FFF2-40B4-BE49-F238E27FC236}">
                <a16:creationId xmlns:a16="http://schemas.microsoft.com/office/drawing/2014/main" id="{1BFFF9A7-0432-634A-EC85-4A66BD1DF4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13" name="Footer Placeholder 12">
            <a:extLst>
              <a:ext uri="{FF2B5EF4-FFF2-40B4-BE49-F238E27FC236}">
                <a16:creationId xmlns:a16="http://schemas.microsoft.com/office/drawing/2014/main" id="{9178DACA-4989-D8EE-EAA7-3D55BCCA1CA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5" name="Rectangle 4">
            <a:extLst>
              <a:ext uri="{FF2B5EF4-FFF2-40B4-BE49-F238E27FC236}">
                <a16:creationId xmlns:a16="http://schemas.microsoft.com/office/drawing/2014/main" id="{A3A6DB9D-68CC-3994-C78D-CECAC368C21A}"/>
              </a:ext>
            </a:extLst>
          </p:cNvPr>
          <p:cNvSpPr/>
          <p:nvPr userDrawn="1"/>
        </p:nvSpPr>
        <p:spPr>
          <a:xfrm>
            <a:off x="915203" y="0"/>
            <a:ext cx="1375611" cy="11550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a:extLst>
              <a:ext uri="{FF2B5EF4-FFF2-40B4-BE49-F238E27FC236}">
                <a16:creationId xmlns:a16="http://schemas.microsoft.com/office/drawing/2014/main" id="{A580837F-ECB5-F7FF-414F-893177D33013}"/>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9571745" y="6080538"/>
            <a:ext cx="2066925" cy="571500"/>
          </a:xfrm>
          <a:prstGeom prst="rect">
            <a:avLst/>
          </a:prstGeom>
        </p:spPr>
      </p:pic>
    </p:spTree>
    <p:extLst>
      <p:ext uri="{BB962C8B-B14F-4D97-AF65-F5344CB8AC3E}">
        <p14:creationId xmlns:p14="http://schemas.microsoft.com/office/powerpoint/2010/main" val="651056276"/>
      </p:ext>
    </p:extLst>
  </p:cSld>
  <p:clrMap bg1="dk1" tx1="lt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914400" rtl="0" eaLnBrk="1" latinLnBrk="0" hangingPunct="1">
        <a:lnSpc>
          <a:spcPct val="90000"/>
        </a:lnSpc>
        <a:spcBef>
          <a:spcPct val="0"/>
        </a:spcBef>
        <a:buNone/>
        <a:defRPr sz="4400" b="1" i="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b="1"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E99CAA-8783-AA4F-8E32-6CB4A648AA17}" type="datetimeFigureOut">
              <a:rPr lang="en-US" smtClean="0"/>
              <a:t>11/15/2023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1B0D76-416E-A848-A852-F384D553907A}" type="slidenum">
              <a:rPr lang="en-US" smtClean="0"/>
              <a:t>‹#›</a:t>
            </a:fld>
            <a:endParaRPr lang="en-US"/>
          </a:p>
        </p:txBody>
      </p:sp>
      <p:sp>
        <p:nvSpPr>
          <p:cNvPr id="8" name="Rectangle 7">
            <a:extLst>
              <a:ext uri="{FF2B5EF4-FFF2-40B4-BE49-F238E27FC236}">
                <a16:creationId xmlns:a16="http://schemas.microsoft.com/office/drawing/2014/main" id="{372C535E-9B1C-EB2C-44C8-3E3513010313}"/>
              </a:ext>
            </a:extLst>
          </p:cNvPr>
          <p:cNvSpPr/>
          <p:nvPr userDrawn="1"/>
        </p:nvSpPr>
        <p:spPr>
          <a:xfrm>
            <a:off x="915203" y="0"/>
            <a:ext cx="1375611" cy="115503"/>
          </a:xfrm>
          <a:prstGeom prst="rect">
            <a:avLst/>
          </a:prstGeom>
          <a:solidFill>
            <a:srgbClr val="C1263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a:extLst>
              <a:ext uri="{FF2B5EF4-FFF2-40B4-BE49-F238E27FC236}">
                <a16:creationId xmlns:a16="http://schemas.microsoft.com/office/drawing/2014/main" id="{58B88971-08F0-8D75-285C-6EA18DEC3401}"/>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9583519" y="6096746"/>
            <a:ext cx="2066925" cy="571500"/>
          </a:xfrm>
          <a:prstGeom prst="rect">
            <a:avLst/>
          </a:prstGeom>
        </p:spPr>
      </p:pic>
    </p:spTree>
    <p:extLst>
      <p:ext uri="{BB962C8B-B14F-4D97-AF65-F5344CB8AC3E}">
        <p14:creationId xmlns:p14="http://schemas.microsoft.com/office/powerpoint/2010/main" val="4194143696"/>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5" r:id="rId3"/>
    <p:sldLayoutId id="2147483731" r:id="rId4"/>
    <p:sldLayoutId id="2147483721" r:id="rId5"/>
    <p:sldLayoutId id="2147483723" r:id="rId6"/>
    <p:sldLayoutId id="2147483724" r:id="rId7"/>
    <p:sldLayoutId id="2147483726" r:id="rId8"/>
    <p:sldLayoutId id="2147483727" r:id="rId9"/>
    <p:sldLayoutId id="2147483728" r:id="rId10"/>
    <p:sldLayoutId id="2147483729" r:id="rId11"/>
    <p:sldLayoutId id="2147483730" r:id="rId12"/>
    <p:sldLayoutId id="2147483666" r:id="rId13"/>
    <p:sldLayoutId id="2147483667" r:id="rId14"/>
    <p:sldLayoutId id="214748366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0.xml"/><Relationship Id="rId5" Type="http://schemas.openxmlformats.org/officeDocument/2006/relationships/image" Target="../media/image5.sv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3" Type="http://schemas.openxmlformats.org/officeDocument/2006/relationships/hyperlink" Target="https://www.cdc.gov/asthma/default.htm" TargetMode="External"/><Relationship Id="rId2" Type="http://schemas.openxmlformats.org/officeDocument/2006/relationships/hyperlink" Target="https://odh.ohio.gov/know-our-programs/asthma-program" TargetMode="Externa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hyperlink" Target="https://lp.constantcontactpages.com/sl/RaIrHUI" TargetMode="External"/><Relationship Id="rId2" Type="http://schemas.openxmlformats.org/officeDocument/2006/relationships/hyperlink" Target="https://lp.constantcontactpages.com/sl/M6Lsw3p" TargetMode="Externa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3" Type="http://schemas.openxmlformats.org/officeDocument/2006/relationships/hyperlink" Target="https://odh.ohio.gov/know-our-programs/asthma-program" TargetMode="External"/><Relationship Id="rId2" Type="http://schemas.openxmlformats.org/officeDocument/2006/relationships/hyperlink" Target="mailto:Asthma@odh.ohio.gov" TargetMode="Externa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24.xml"/><Relationship Id="rId5" Type="http://schemas.openxmlformats.org/officeDocument/2006/relationships/image" Target="../media/image8.sv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4.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Subtitle 14">
            <a:extLst>
              <a:ext uri="{FF2B5EF4-FFF2-40B4-BE49-F238E27FC236}">
                <a16:creationId xmlns:a16="http://schemas.microsoft.com/office/drawing/2014/main" id="{FD926582-7DE4-E74B-B904-88D63229BA44}"/>
              </a:ext>
            </a:extLst>
          </p:cNvPr>
          <p:cNvSpPr>
            <a:spLocks noGrp="1"/>
          </p:cNvSpPr>
          <p:nvPr>
            <p:ph type="subTitle" idx="1"/>
          </p:nvPr>
        </p:nvSpPr>
        <p:spPr>
          <a:xfrm>
            <a:off x="1524000" y="3187605"/>
            <a:ext cx="9144000" cy="447215"/>
          </a:xfrm>
        </p:spPr>
        <p:txBody>
          <a:bodyPr/>
          <a:lstStyle/>
          <a:p>
            <a:r>
              <a:rPr lang="en-US" dirty="0"/>
              <a:t>2023 Update</a:t>
            </a:r>
          </a:p>
          <a:p>
            <a:endParaRPr lang="en-US" dirty="0">
              <a:latin typeface="Source Sans Pro" panose="020B0503030403020204" pitchFamily="34" charset="0"/>
            </a:endParaRPr>
          </a:p>
        </p:txBody>
      </p:sp>
      <p:pic>
        <p:nvPicPr>
          <p:cNvPr id="24" name="Graphic 23">
            <a:extLst>
              <a:ext uri="{FF2B5EF4-FFF2-40B4-BE49-F238E27FC236}">
                <a16:creationId xmlns:a16="http://schemas.microsoft.com/office/drawing/2014/main" id="{A00634D9-842D-4063-3074-2C7C53A7EBBD}"/>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689601" y="-27734"/>
            <a:ext cx="10454839" cy="4775201"/>
          </a:xfrm>
          <a:prstGeom prst="rect">
            <a:avLst/>
          </a:prstGeom>
        </p:spPr>
      </p:pic>
      <p:pic>
        <p:nvPicPr>
          <p:cNvPr id="18" name="Graphic 17">
            <a:extLst>
              <a:ext uri="{FF2B5EF4-FFF2-40B4-BE49-F238E27FC236}">
                <a16:creationId xmlns:a16="http://schemas.microsoft.com/office/drawing/2014/main" id="{68615432-9B7F-5B38-3E24-8A0C8152B9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264650" y="5969909"/>
            <a:ext cx="2595003" cy="717512"/>
          </a:xfrm>
          <a:prstGeom prst="rect">
            <a:avLst/>
          </a:prstGeom>
        </p:spPr>
      </p:pic>
      <p:sp>
        <p:nvSpPr>
          <p:cNvPr id="14" name="Title 13">
            <a:extLst>
              <a:ext uri="{FF2B5EF4-FFF2-40B4-BE49-F238E27FC236}">
                <a16:creationId xmlns:a16="http://schemas.microsoft.com/office/drawing/2014/main" id="{B1537A7E-1419-CC3B-70E5-122A24C40B25}"/>
              </a:ext>
            </a:extLst>
          </p:cNvPr>
          <p:cNvSpPr>
            <a:spLocks noGrp="1"/>
          </p:cNvSpPr>
          <p:nvPr>
            <p:ph type="ctrTitle"/>
          </p:nvPr>
        </p:nvSpPr>
        <p:spPr>
          <a:xfrm>
            <a:off x="1524000" y="2359867"/>
            <a:ext cx="9144000" cy="698486"/>
          </a:xfrm>
        </p:spPr>
        <p:txBody>
          <a:bodyPr>
            <a:normAutofit fontScale="90000"/>
          </a:bodyPr>
          <a:lstStyle/>
          <a:p>
            <a:r>
              <a:rPr lang="en-US" dirty="0"/>
              <a:t>Hamilton County: The Current Status of Asthma Burden</a:t>
            </a:r>
            <a:endParaRPr lang="en-US" dirty="0">
              <a:solidFill>
                <a:srgbClr val="0E3F75"/>
              </a:solidFill>
              <a:latin typeface="Source Sans Pro Semibold" panose="020B0603030403020204" pitchFamily="34" charset="0"/>
            </a:endParaRPr>
          </a:p>
        </p:txBody>
      </p:sp>
    </p:spTree>
    <p:extLst>
      <p:ext uri="{BB962C8B-B14F-4D97-AF65-F5344CB8AC3E}">
        <p14:creationId xmlns:p14="http://schemas.microsoft.com/office/powerpoint/2010/main" val="35521450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46108-0955-F1B3-C908-990D724310F2}"/>
              </a:ext>
            </a:extLst>
          </p:cNvPr>
          <p:cNvSpPr>
            <a:spLocks noGrp="1"/>
          </p:cNvSpPr>
          <p:nvPr>
            <p:ph type="title"/>
          </p:nvPr>
        </p:nvSpPr>
        <p:spPr/>
        <p:txBody>
          <a:bodyPr>
            <a:noAutofit/>
          </a:bodyPr>
          <a:lstStyle/>
          <a:p>
            <a:r>
              <a:rPr lang="en-US" sz="3600" dirty="0"/>
              <a:t>Rates of Asthma Hospitalization &amp; Emergency Department Visits by Sex-Age Group, Hamilton County 2016-2021</a:t>
            </a:r>
          </a:p>
        </p:txBody>
      </p:sp>
      <p:graphicFrame>
        <p:nvGraphicFramePr>
          <p:cNvPr id="4" name="Content Placeholder 6">
            <a:extLst>
              <a:ext uri="{FF2B5EF4-FFF2-40B4-BE49-F238E27FC236}">
                <a16:creationId xmlns:a16="http://schemas.microsoft.com/office/drawing/2014/main" id="{59853260-6152-66ED-D43D-73571B7645F1}"/>
              </a:ext>
            </a:extLst>
          </p:cNvPr>
          <p:cNvGraphicFramePr>
            <a:graphicFrameLocks noGrp="1"/>
          </p:cNvGraphicFramePr>
          <p:nvPr>
            <p:ph idx="1"/>
            <p:extLst>
              <p:ext uri="{D42A27DB-BD31-4B8C-83A1-F6EECF244321}">
                <p14:modId xmlns:p14="http://schemas.microsoft.com/office/powerpoint/2010/main" val="175536040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73DBA444-15EF-C192-EEA3-E8F363DF2019}"/>
              </a:ext>
            </a:extLst>
          </p:cNvPr>
          <p:cNvPicPr>
            <a:picLocks noChangeAspect="1"/>
          </p:cNvPicPr>
          <p:nvPr/>
        </p:nvPicPr>
        <p:blipFill>
          <a:blip r:embed="rId4"/>
          <a:stretch>
            <a:fillRect/>
          </a:stretch>
        </p:blipFill>
        <p:spPr>
          <a:xfrm>
            <a:off x="1600201" y="6179093"/>
            <a:ext cx="3406805" cy="243080"/>
          </a:xfrm>
          <a:prstGeom prst="rect">
            <a:avLst/>
          </a:prstGeom>
        </p:spPr>
      </p:pic>
    </p:spTree>
    <p:extLst>
      <p:ext uri="{BB962C8B-B14F-4D97-AF65-F5344CB8AC3E}">
        <p14:creationId xmlns:p14="http://schemas.microsoft.com/office/powerpoint/2010/main" val="4228521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01A99-B541-9291-A60B-D980BA99FAA7}"/>
              </a:ext>
            </a:extLst>
          </p:cNvPr>
          <p:cNvSpPr>
            <a:spLocks noGrp="1"/>
          </p:cNvSpPr>
          <p:nvPr>
            <p:ph type="title"/>
          </p:nvPr>
        </p:nvSpPr>
        <p:spPr/>
        <p:txBody>
          <a:bodyPr>
            <a:noAutofit/>
          </a:bodyPr>
          <a:lstStyle/>
          <a:p>
            <a:r>
              <a:rPr lang="en-US" sz="3600" dirty="0"/>
              <a:t>Rates of Asthma Hospitalization &amp; Emergency Department Visits by Month of Admission, Hamilton County and Ohio, 2021</a:t>
            </a:r>
          </a:p>
        </p:txBody>
      </p:sp>
      <p:graphicFrame>
        <p:nvGraphicFramePr>
          <p:cNvPr id="4" name="Content Placeholder 5">
            <a:extLst>
              <a:ext uri="{FF2B5EF4-FFF2-40B4-BE49-F238E27FC236}">
                <a16:creationId xmlns:a16="http://schemas.microsoft.com/office/drawing/2014/main" id="{DC6A5E17-4292-29C3-A918-7303BD0E03CD}"/>
              </a:ext>
            </a:extLst>
          </p:cNvPr>
          <p:cNvGraphicFramePr>
            <a:graphicFrameLocks noGrp="1"/>
          </p:cNvGraphicFramePr>
          <p:nvPr>
            <p:ph idx="1"/>
            <p:extLst>
              <p:ext uri="{D42A27DB-BD31-4B8C-83A1-F6EECF244321}">
                <p14:modId xmlns:p14="http://schemas.microsoft.com/office/powerpoint/2010/main" val="80727805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F0AB21CC-28EF-C530-A242-B61866B8BD72}"/>
              </a:ext>
            </a:extLst>
          </p:cNvPr>
          <p:cNvPicPr>
            <a:picLocks noChangeAspect="1"/>
          </p:cNvPicPr>
          <p:nvPr/>
        </p:nvPicPr>
        <p:blipFill>
          <a:blip r:embed="rId4"/>
          <a:stretch>
            <a:fillRect/>
          </a:stretch>
        </p:blipFill>
        <p:spPr>
          <a:xfrm>
            <a:off x="1371112" y="6019801"/>
            <a:ext cx="5639289" cy="396274"/>
          </a:xfrm>
          <a:prstGeom prst="rect">
            <a:avLst/>
          </a:prstGeom>
        </p:spPr>
      </p:pic>
    </p:spTree>
    <p:extLst>
      <p:ext uri="{BB962C8B-B14F-4D97-AF65-F5344CB8AC3E}">
        <p14:creationId xmlns:p14="http://schemas.microsoft.com/office/powerpoint/2010/main" val="8176444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17D84-7255-ACB8-FC18-4905BD2502AA}"/>
              </a:ext>
            </a:extLst>
          </p:cNvPr>
          <p:cNvSpPr>
            <a:spLocks noGrp="1"/>
          </p:cNvSpPr>
          <p:nvPr>
            <p:ph type="title"/>
          </p:nvPr>
        </p:nvSpPr>
        <p:spPr/>
        <p:txBody>
          <a:bodyPr>
            <a:normAutofit fontScale="90000"/>
          </a:bodyPr>
          <a:lstStyle/>
          <a:p>
            <a:r>
              <a:rPr lang="en-US" sz="4400" dirty="0"/>
              <a:t>Rate of Asthma Hospitalizations, Children (0-18) on Medicaid, Hamilton County &amp; Ohio, 2016-2021</a:t>
            </a:r>
            <a:endParaRPr lang="en-US" dirty="0"/>
          </a:p>
        </p:txBody>
      </p:sp>
      <p:graphicFrame>
        <p:nvGraphicFramePr>
          <p:cNvPr id="4" name="Content Placeholder 6">
            <a:extLst>
              <a:ext uri="{FF2B5EF4-FFF2-40B4-BE49-F238E27FC236}">
                <a16:creationId xmlns:a16="http://schemas.microsoft.com/office/drawing/2014/main" id="{5BB973C7-7301-F0BF-3FCC-FFC993723F10}"/>
              </a:ext>
            </a:extLst>
          </p:cNvPr>
          <p:cNvGraphicFramePr>
            <a:graphicFrameLocks noGrp="1"/>
          </p:cNvGraphicFramePr>
          <p:nvPr>
            <p:ph idx="1"/>
            <p:extLst>
              <p:ext uri="{D42A27DB-BD31-4B8C-83A1-F6EECF244321}">
                <p14:modId xmlns:p14="http://schemas.microsoft.com/office/powerpoint/2010/main" val="1047706311"/>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E68B589-1402-8A60-21FD-3E98D25185EB}"/>
              </a:ext>
            </a:extLst>
          </p:cNvPr>
          <p:cNvSpPr txBox="1"/>
          <p:nvPr/>
        </p:nvSpPr>
        <p:spPr>
          <a:xfrm rot="10800000" flipV="1">
            <a:off x="585926" y="6252123"/>
            <a:ext cx="3968319"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40415499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7B458-9087-5366-81C3-A908FFD364FF}"/>
              </a:ext>
            </a:extLst>
          </p:cNvPr>
          <p:cNvSpPr>
            <a:spLocks noGrp="1"/>
          </p:cNvSpPr>
          <p:nvPr>
            <p:ph type="title"/>
          </p:nvPr>
        </p:nvSpPr>
        <p:spPr/>
        <p:txBody>
          <a:bodyPr>
            <a:normAutofit/>
          </a:bodyPr>
          <a:lstStyle/>
          <a:p>
            <a:r>
              <a:rPr lang="en-US" sz="3600" dirty="0"/>
              <a:t>Rate of Asthma Hospitalizations, Adults (19+) on Medicaid, Hamilton County &amp; Ohio, 2016-2021</a:t>
            </a:r>
          </a:p>
        </p:txBody>
      </p:sp>
      <p:graphicFrame>
        <p:nvGraphicFramePr>
          <p:cNvPr id="4" name="Content Placeholder 7">
            <a:extLst>
              <a:ext uri="{FF2B5EF4-FFF2-40B4-BE49-F238E27FC236}">
                <a16:creationId xmlns:a16="http://schemas.microsoft.com/office/drawing/2014/main" id="{AED8D720-465A-345C-118C-6639253C4F1A}"/>
              </a:ext>
            </a:extLst>
          </p:cNvPr>
          <p:cNvGraphicFramePr>
            <a:graphicFrameLocks noGrp="1"/>
          </p:cNvGraphicFramePr>
          <p:nvPr>
            <p:ph idx="1"/>
            <p:extLst>
              <p:ext uri="{D42A27DB-BD31-4B8C-83A1-F6EECF244321}">
                <p14:modId xmlns:p14="http://schemas.microsoft.com/office/powerpoint/2010/main" val="3757852593"/>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C6A8245C-E9D3-AFBB-C1CB-904E20D00394}"/>
              </a:ext>
            </a:extLst>
          </p:cNvPr>
          <p:cNvSpPr txBox="1"/>
          <p:nvPr/>
        </p:nvSpPr>
        <p:spPr>
          <a:xfrm rot="10800000" flipV="1">
            <a:off x="1915160" y="6252122"/>
            <a:ext cx="2940925" cy="384721"/>
          </a:xfrm>
          <a:prstGeom prst="rect">
            <a:avLst/>
          </a:prstGeom>
          <a:noFill/>
        </p:spPr>
        <p:txBody>
          <a:bodyPr wrap="square">
            <a:spAutoFit/>
          </a:bodyPr>
          <a:lstStyle/>
          <a:p>
            <a:pPr algn="ctr" defTabSz="548640">
              <a:spcAft>
                <a:spcPts val="600"/>
              </a:spcAft>
              <a:defRPr/>
            </a:pPr>
            <a:r>
              <a:rPr lang="en-US" sz="700" dirty="0">
                <a:latin typeface="Source Sans Pro" panose="020B0503030403020204" pitchFamily="34" charset="0"/>
                <a:ea typeface="Source Sans Pro" panose="020B0503030403020204" pitchFamily="34" charset="0"/>
                <a:cs typeface="Times New Roman" panose="02020603050405020304" pitchFamily="18" charset="0"/>
              </a:rPr>
              <a:t>Source: Ohio Department of Medicaid (ODM). Enrollment Data, 2016-2021.</a:t>
            </a:r>
          </a:p>
          <a:p>
            <a:pPr algn="ctr" defTabSz="548640">
              <a:spcAft>
                <a:spcPts val="600"/>
              </a:spcAft>
              <a:defRPr/>
            </a:pPr>
            <a:r>
              <a:rPr lang="en-US" sz="700" dirty="0">
                <a:latin typeface="Source Sans Pro" panose="020B0503030403020204" pitchFamily="34" charset="0"/>
                <a:cs typeface="Calibri" panose="020F0502020204030204" pitchFamily="34" charset="0"/>
              </a:rPr>
              <a:t>Ohio Hospital Association Clinical-Financial Data Set, Years 2016-2021</a:t>
            </a:r>
          </a:p>
        </p:txBody>
      </p:sp>
    </p:spTree>
    <p:extLst>
      <p:ext uri="{BB962C8B-B14F-4D97-AF65-F5344CB8AC3E}">
        <p14:creationId xmlns:p14="http://schemas.microsoft.com/office/powerpoint/2010/main" val="2447896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C9ACA-C13C-1A7E-9881-3DF29786A268}"/>
              </a:ext>
            </a:extLst>
          </p:cNvPr>
          <p:cNvSpPr>
            <a:spLocks noGrp="1"/>
          </p:cNvSpPr>
          <p:nvPr>
            <p:ph type="title"/>
          </p:nvPr>
        </p:nvSpPr>
        <p:spPr/>
        <p:txBody>
          <a:bodyPr/>
          <a:lstStyle/>
          <a:p>
            <a:r>
              <a:rPr lang="en-US" sz="4400" dirty="0"/>
              <a:t>Rates of Asthma Death by Race-Age Group 2016-2021</a:t>
            </a:r>
            <a:endParaRPr lang="en-US" dirty="0"/>
          </a:p>
        </p:txBody>
      </p:sp>
      <p:graphicFrame>
        <p:nvGraphicFramePr>
          <p:cNvPr id="4" name="Content Placeholder 7">
            <a:extLst>
              <a:ext uri="{FF2B5EF4-FFF2-40B4-BE49-F238E27FC236}">
                <a16:creationId xmlns:a16="http://schemas.microsoft.com/office/drawing/2014/main" id="{5B3FC4F4-41AA-B1F0-A544-E639AF470D18}"/>
              </a:ext>
            </a:extLst>
          </p:cNvPr>
          <p:cNvGraphicFramePr>
            <a:graphicFrameLocks noGrp="1"/>
          </p:cNvGraphicFramePr>
          <p:nvPr>
            <p:ph idx="1"/>
            <p:extLst>
              <p:ext uri="{D42A27DB-BD31-4B8C-83A1-F6EECF244321}">
                <p14:modId xmlns:p14="http://schemas.microsoft.com/office/powerpoint/2010/main" val="2520847327"/>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E98F36F-000F-273C-F0BF-8C1573E34C5A}"/>
              </a:ext>
            </a:extLst>
          </p:cNvPr>
          <p:cNvSpPr txBox="1"/>
          <p:nvPr/>
        </p:nvSpPr>
        <p:spPr>
          <a:xfrm rot="10800000" flipV="1">
            <a:off x="2133600" y="6300002"/>
            <a:ext cx="3201880" cy="415498"/>
          </a:xfrm>
          <a:prstGeom prst="rect">
            <a:avLst/>
          </a:prstGeom>
          <a:noFill/>
        </p:spPr>
        <p:txBody>
          <a:bodyPr wrap="square">
            <a:spAutoFit/>
          </a:bodyPr>
          <a:lstStyle/>
          <a:p>
            <a:pPr algn="ctr">
              <a:defRPr/>
            </a:pPr>
            <a:r>
              <a:rPr lang="en-US" sz="700" dirty="0">
                <a:latin typeface="Source Sans Pro" panose="020B0503030403020204" pitchFamily="34" charset="0"/>
                <a:cs typeface="Calibri" panose="020F0502020204030204" pitchFamily="34" charset="0"/>
              </a:rPr>
              <a:t>Source: Ohio Department of Health, Bureau of Vital and Health Statistics, Years 2012-2020</a:t>
            </a:r>
          </a:p>
          <a:p>
            <a:pPr algn="ctr">
              <a:defRPr/>
            </a:pPr>
            <a:r>
              <a:rPr lang="en-US" sz="700" dirty="0">
                <a:latin typeface="Source Sans Pro" panose="020B0503030403020204" pitchFamily="34" charset="0"/>
                <a:cs typeface="Calibri" panose="020F0502020204030204" pitchFamily="34" charset="0"/>
              </a:rPr>
              <a:t> CDC WONDER On-line Database 1990-2021</a:t>
            </a:r>
          </a:p>
        </p:txBody>
      </p:sp>
    </p:spTree>
    <p:extLst>
      <p:ext uri="{BB962C8B-B14F-4D97-AF65-F5344CB8AC3E}">
        <p14:creationId xmlns:p14="http://schemas.microsoft.com/office/powerpoint/2010/main" val="24304175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0CC59-AA45-3338-8F75-B4D13BF97D6F}"/>
              </a:ext>
            </a:extLst>
          </p:cNvPr>
          <p:cNvSpPr>
            <a:spLocks noGrp="1"/>
          </p:cNvSpPr>
          <p:nvPr>
            <p:ph type="title"/>
          </p:nvPr>
        </p:nvSpPr>
        <p:spPr/>
        <p:txBody>
          <a:bodyPr>
            <a:normAutofit/>
          </a:bodyPr>
          <a:lstStyle/>
          <a:p>
            <a:r>
              <a:rPr lang="en-US" sz="3600" dirty="0"/>
              <a:t>Summary/Key Findings</a:t>
            </a:r>
          </a:p>
        </p:txBody>
      </p:sp>
      <p:sp>
        <p:nvSpPr>
          <p:cNvPr id="3" name="Content Placeholder 2">
            <a:extLst>
              <a:ext uri="{FF2B5EF4-FFF2-40B4-BE49-F238E27FC236}">
                <a16:creationId xmlns:a16="http://schemas.microsoft.com/office/drawing/2014/main" id="{4B7BED44-D8ED-FD85-480D-BA517E820ABD}"/>
              </a:ext>
            </a:extLst>
          </p:cNvPr>
          <p:cNvSpPr>
            <a:spLocks noGrp="1"/>
          </p:cNvSpPr>
          <p:nvPr>
            <p:ph idx="1"/>
          </p:nvPr>
        </p:nvSpPr>
        <p:spPr/>
        <p:txBody>
          <a:bodyPr>
            <a:normAutofit lnSpcReduction="10000"/>
          </a:bodyPr>
          <a:lstStyle/>
          <a:p>
            <a:pPr marL="457200" indent="-457200"/>
            <a:r>
              <a:rPr lang="en-US" sz="2800" dirty="0">
                <a:cs typeface="Calibri" panose="020F0502020204030204" pitchFamily="34" charset="0"/>
              </a:rPr>
              <a:t>Black adults and children in Hamilton County experienced asthma deaths at rates higher than their white counterparts during the 2016-2021 surveillance period.</a:t>
            </a:r>
          </a:p>
          <a:p>
            <a:pPr marL="457200" indent="-457200"/>
            <a:r>
              <a:rPr lang="en-US" sz="2800" dirty="0">
                <a:cs typeface="Calibri" panose="020F0502020204030204" pitchFamily="34" charset="0"/>
              </a:rPr>
              <a:t>During the 2016-2021 surveillance period, black adults and children in Hamilton County experienced generally higher rates of asthma hospitalizations and emergency department visits compared to their white counterparts.</a:t>
            </a:r>
          </a:p>
          <a:p>
            <a:pPr marL="457200" indent="-457200"/>
            <a:r>
              <a:rPr lang="en-US" sz="2800" dirty="0">
                <a:cs typeface="Calibri" panose="020F0502020204030204" pitchFamily="34" charset="0"/>
              </a:rPr>
              <a:t>During the 2016-2021 surveillance period, female adults and male children in Hamilton County typically experienced higher rates of asthma hospitalizations and emergency department visits compared to their respective gender counterparts. </a:t>
            </a:r>
          </a:p>
          <a:p>
            <a:endParaRPr lang="en-US" dirty="0"/>
          </a:p>
        </p:txBody>
      </p:sp>
    </p:spTree>
    <p:extLst>
      <p:ext uri="{BB962C8B-B14F-4D97-AF65-F5344CB8AC3E}">
        <p14:creationId xmlns:p14="http://schemas.microsoft.com/office/powerpoint/2010/main" val="951408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DB268-9595-28DB-05C0-E852111E1D1E}"/>
              </a:ext>
            </a:extLst>
          </p:cNvPr>
          <p:cNvSpPr>
            <a:spLocks noGrp="1"/>
          </p:cNvSpPr>
          <p:nvPr>
            <p:ph type="title"/>
          </p:nvPr>
        </p:nvSpPr>
        <p:spPr/>
        <p:txBody>
          <a:bodyPr>
            <a:normAutofit/>
          </a:bodyPr>
          <a:lstStyle/>
          <a:p>
            <a:r>
              <a:rPr lang="en-US" sz="3600" dirty="0"/>
              <a:t>Summary/Key Findings Continued</a:t>
            </a:r>
          </a:p>
        </p:txBody>
      </p:sp>
      <p:sp>
        <p:nvSpPr>
          <p:cNvPr id="3" name="Content Placeholder 2">
            <a:extLst>
              <a:ext uri="{FF2B5EF4-FFF2-40B4-BE49-F238E27FC236}">
                <a16:creationId xmlns:a16="http://schemas.microsoft.com/office/drawing/2014/main" id="{2415D389-4D5F-315C-0E47-C3E38D4034D3}"/>
              </a:ext>
            </a:extLst>
          </p:cNvPr>
          <p:cNvSpPr>
            <a:spLocks noGrp="1"/>
          </p:cNvSpPr>
          <p:nvPr>
            <p:ph idx="1"/>
          </p:nvPr>
        </p:nvSpPr>
        <p:spPr/>
        <p:txBody>
          <a:bodyPr>
            <a:normAutofit lnSpcReduction="10000"/>
          </a:bodyPr>
          <a:lstStyle/>
          <a:p>
            <a:pPr marL="457200" indent="-457200"/>
            <a:r>
              <a:rPr lang="en-US" sz="2800" dirty="0">
                <a:cs typeface="Calibri" panose="020F0502020204030204" pitchFamily="34" charset="0"/>
              </a:rPr>
              <a:t>Hispanic adults residing in Hamilton County experienced higher rates of asthma related emergency department and hospitalization rates compared to their white counterparts during the 2016-2021 surveillance period.</a:t>
            </a:r>
          </a:p>
          <a:p>
            <a:pPr marL="457200" indent="-457200"/>
            <a:r>
              <a:rPr lang="en-US" sz="2800" dirty="0">
                <a:cs typeface="Calibri" panose="020F0502020204030204" pitchFamily="34" charset="0"/>
              </a:rPr>
              <a:t>Continued efforts need to be made in order to tackle the asthma burden in Hamilton County to help address the disparities between different racial/ethnic groups. </a:t>
            </a:r>
          </a:p>
          <a:p>
            <a:pPr marL="457200" indent="-457200"/>
            <a:r>
              <a:rPr lang="en-US" sz="2800" dirty="0">
                <a:cs typeface="Calibri" panose="020F0502020204030204" pitchFamily="34" charset="0"/>
                <a:hlinkClick r:id="rId2">
                  <a:extLst>
                    <a:ext uri="{A12FA001-AC4F-418D-AE19-62706E023703}">
                      <ahyp:hlinkClr xmlns:ahyp="http://schemas.microsoft.com/office/drawing/2018/hyperlinkcolor" val="tx"/>
                    </a:ext>
                  </a:extLst>
                </a:hlinkClick>
              </a:rPr>
              <a:t>ODH Asthma Program </a:t>
            </a:r>
            <a:r>
              <a:rPr lang="en-US" sz="2800" dirty="0">
                <a:cs typeface="Calibri" panose="020F0502020204030204" pitchFamily="34" charset="0"/>
              </a:rPr>
              <a:t>will share this information with its partners </a:t>
            </a:r>
            <a:r>
              <a:rPr lang="en-US" sz="2800">
                <a:cs typeface="Calibri" panose="020F0502020204030204" pitchFamily="34" charset="0"/>
              </a:rPr>
              <a:t>in </a:t>
            </a:r>
            <a:r>
              <a:rPr lang="en-US">
                <a:cs typeface="Calibri" panose="020F0502020204030204" pitchFamily="34" charset="0"/>
              </a:rPr>
              <a:t>Hamilton</a:t>
            </a:r>
            <a:r>
              <a:rPr lang="en-US" sz="2800">
                <a:cs typeface="Calibri" panose="020F0502020204030204" pitchFamily="34" charset="0"/>
              </a:rPr>
              <a:t> </a:t>
            </a:r>
            <a:r>
              <a:rPr lang="en-US" sz="2800" dirty="0">
                <a:cs typeface="Calibri" panose="020F0502020204030204" pitchFamily="34" charset="0"/>
              </a:rPr>
              <a:t>County and across the state.</a:t>
            </a:r>
          </a:p>
          <a:p>
            <a:pPr marL="457200" indent="-457200"/>
            <a:r>
              <a:rPr lang="en-US" sz="2800" dirty="0">
                <a:cs typeface="Calibri" panose="020F0502020204030204" pitchFamily="34" charset="0"/>
              </a:rPr>
              <a:t>Resources can also be found on the </a:t>
            </a:r>
            <a:r>
              <a:rPr lang="en-US" sz="2800" dirty="0">
                <a:cs typeface="Calibri" panose="020F0502020204030204" pitchFamily="34" charset="0"/>
                <a:hlinkClick r:id="rId3">
                  <a:extLst>
                    <a:ext uri="{A12FA001-AC4F-418D-AE19-62706E023703}">
                      <ahyp:hlinkClr xmlns:ahyp="http://schemas.microsoft.com/office/drawing/2018/hyperlinkcolor" val="tx"/>
                    </a:ext>
                  </a:extLst>
                </a:hlinkClick>
              </a:rPr>
              <a:t>Center for Disease Control and Prevention website</a:t>
            </a:r>
            <a:r>
              <a:rPr lang="en-US" sz="2800" dirty="0">
                <a:cs typeface="Calibri" panose="020F0502020204030204" pitchFamily="34" charset="0"/>
              </a:rPr>
              <a:t>.</a:t>
            </a:r>
          </a:p>
          <a:p>
            <a:endParaRPr lang="en-US" dirty="0"/>
          </a:p>
        </p:txBody>
      </p:sp>
    </p:spTree>
    <p:extLst>
      <p:ext uri="{BB962C8B-B14F-4D97-AF65-F5344CB8AC3E}">
        <p14:creationId xmlns:p14="http://schemas.microsoft.com/office/powerpoint/2010/main" val="3433875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EF4E43-AD1D-902D-A1CB-47DABB6FCA8C}"/>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57A83DFC-21D8-A3DF-1740-44CF709FA8C9}"/>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 &amp; Emergency Department Visits</a:t>
            </a:r>
          </a:p>
          <a:p>
            <a:pPr marL="0" indent="0" defTabSz="457200" fontAlgn="base">
              <a:lnSpc>
                <a:spcPct val="107000"/>
              </a:lnSpc>
              <a:spcBef>
                <a:spcPts val="0"/>
              </a:spcBef>
              <a:spcAft>
                <a:spcPts val="800"/>
              </a:spcAft>
              <a:buNone/>
              <a:defRPr/>
            </a:pPr>
            <a:r>
              <a:rPr lang="en-US" sz="2800" dirty="0">
                <a:solidFill>
                  <a:srgbClr val="141313"/>
                </a:solidFill>
                <a:ea typeface="ＭＳ Ｐゴシック"/>
                <a:cs typeface="Calibri"/>
              </a:rPr>
              <a:t>Asthma-related hospitalizations and emergency department visits was defined as an inpatient stay or emergency department visit with a </a:t>
            </a:r>
            <a:r>
              <a:rPr lang="en-US" sz="2800" dirty="0">
                <a:solidFill>
                  <a:srgbClr val="141313"/>
                </a:solidFill>
                <a:ea typeface="Source Sans Pro" panose="020B0503030403020204" pitchFamily="34" charset="0"/>
                <a:cs typeface="Calibri"/>
              </a:rPr>
              <a:t>primary diagnosis code beginning with J45* (J45, J45.20, J45.21, J45.22, J45.3, J45.30, J45.31, J45.32, J45.4, J45.40, J45.41, J45.42, J45.45, J45.5, J45.50, J45.51, J45.52, J45.9, J45.90, J45.901, J45.902, J45.909, J45.99, J45.990, 991, J45.998) per 10,000 Ohio residents. The data represents the total number of asthma-related hospitalizations and/or emergency department visits, not the total amount of people that were hospitalized or visited the emergency department due t</a:t>
            </a:r>
            <a:r>
              <a:rPr lang="en-US" sz="2800" dirty="0">
                <a:solidFill>
                  <a:prstClr val="black"/>
                </a:solidFill>
                <a:ea typeface="Source Sans Pro" panose="020B0503030403020204" pitchFamily="34" charset="0"/>
                <a:cs typeface="Calibri"/>
              </a:rPr>
              <a:t>o asthma. </a:t>
            </a:r>
            <a:r>
              <a:rPr lang="en-US" sz="2800" kern="100" dirty="0">
                <a:solidFill>
                  <a:prstClr val="black"/>
                </a:solidFill>
                <a:ea typeface="Source Sans Pro" panose="020B0503030403020204" pitchFamily="34" charset="0"/>
                <a:cs typeface="Times New Roman"/>
              </a:rPr>
              <a:t>Due to age-group limitations when using single-race estimates on CDC Wonder for county-level data, adult </a:t>
            </a:r>
            <a:r>
              <a:rPr lang="en-US" sz="2800" dirty="0">
                <a:solidFill>
                  <a:prstClr val="black"/>
                </a:solidFill>
                <a:ea typeface="Source Sans Pro" panose="020B0503030403020204" pitchFamily="34" charset="0"/>
                <a:cs typeface="Calibri"/>
              </a:rPr>
              <a:t>data includes residents ages 20+ years and child data includes residents ages 0-19 years.</a:t>
            </a:r>
          </a:p>
          <a:p>
            <a:endParaRPr lang="en-US" dirty="0"/>
          </a:p>
        </p:txBody>
      </p:sp>
    </p:spTree>
    <p:extLst>
      <p:ext uri="{BB962C8B-B14F-4D97-AF65-F5344CB8AC3E}">
        <p14:creationId xmlns:p14="http://schemas.microsoft.com/office/powerpoint/2010/main" val="3125373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D3142-4007-E252-CBE9-AD1CF4DB5EF4}"/>
              </a:ext>
            </a:extLst>
          </p:cNvPr>
          <p:cNvSpPr>
            <a:spLocks noGrp="1"/>
          </p:cNvSpPr>
          <p:nvPr>
            <p:ph type="title"/>
          </p:nvPr>
        </p:nvSpPr>
        <p:spPr/>
        <p:txBody>
          <a:bodyPr>
            <a:normAutofit/>
          </a:bodyPr>
          <a:lstStyle/>
          <a:p>
            <a:r>
              <a:rPr lang="en-US" sz="3600" dirty="0"/>
              <a:t>Methods</a:t>
            </a:r>
          </a:p>
        </p:txBody>
      </p:sp>
      <p:sp>
        <p:nvSpPr>
          <p:cNvPr id="3" name="Content Placeholder 2">
            <a:extLst>
              <a:ext uri="{FF2B5EF4-FFF2-40B4-BE49-F238E27FC236}">
                <a16:creationId xmlns:a16="http://schemas.microsoft.com/office/drawing/2014/main" id="{9671E496-95C9-BD4F-3002-22098CD57506}"/>
              </a:ext>
            </a:extLst>
          </p:cNvPr>
          <p:cNvSpPr>
            <a:spLocks noGrp="1"/>
          </p:cNvSpPr>
          <p:nvPr>
            <p:ph idx="1"/>
          </p:nvPr>
        </p:nvSpPr>
        <p:spPr/>
        <p:txBody>
          <a:bodyPr>
            <a:normAutofit fontScale="85000" lnSpcReduction="20000"/>
          </a:bodyPr>
          <a:lstStyle/>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Hospitalizations &amp; Emergency Department Visits for Adults &amp; Children Enrolled In Medicaid</a:t>
            </a:r>
          </a:p>
          <a:p>
            <a:pPr marL="342900" indent="-342900" defTabSz="457200" fontAlgn="base">
              <a:lnSpc>
                <a:spcPct val="100000"/>
              </a:lnSpc>
              <a:spcBef>
                <a:spcPct val="20000"/>
              </a:spcBef>
              <a:spcAft>
                <a:spcPct val="0"/>
              </a:spcAft>
              <a:buNone/>
              <a:defRPr/>
            </a:pPr>
            <a:r>
              <a:rPr lang="en-US" sz="2800" dirty="0">
                <a:solidFill>
                  <a:srgbClr val="141313"/>
                </a:solidFill>
                <a:ea typeface="ＭＳ Ｐゴシック"/>
                <a:cs typeface="Calibri"/>
              </a:rPr>
              <a:t>	Data was calculated by retrieving the total amount of asthma hospitalizations &amp; emergency department visits specifically for adults and children enrolled in Medicaid/Medicaid HMO. </a:t>
            </a:r>
            <a:r>
              <a:rPr lang="en-US" sz="2800" dirty="0">
                <a:solidFill>
                  <a:sysClr val="windowText" lastClr="000000"/>
                </a:solidFill>
                <a:ea typeface="ＭＳ Ｐゴシック"/>
                <a:cs typeface="Calibri"/>
              </a:rPr>
              <a:t>The Medicaid population was obtained from the Ohio Department of Medicaid. The number included in the denominator to calculate rates do not include Medicaid </a:t>
            </a:r>
            <a:r>
              <a:rPr lang="en-US" sz="2800" dirty="0" err="1">
                <a:solidFill>
                  <a:sysClr val="windowText" lastClr="000000"/>
                </a:solidFill>
                <a:ea typeface="ＭＳ Ｐゴシック"/>
                <a:cs typeface="Calibri"/>
              </a:rPr>
              <a:t>MyCare</a:t>
            </a:r>
            <a:r>
              <a:rPr lang="en-US" sz="2800" dirty="0">
                <a:solidFill>
                  <a:sysClr val="windowText" lastClr="000000"/>
                </a:solidFill>
                <a:ea typeface="ＭＳ Ｐゴシック"/>
                <a:cs typeface="Calibri"/>
              </a:rPr>
              <a:t> recipients. Child data includes Ohio residents ages 0-18 and adult data includes Ohio residents ages 19+.</a:t>
            </a:r>
          </a:p>
          <a:p>
            <a:pPr marL="342900" indent="-342900" defTabSz="457200" fontAlgn="base">
              <a:lnSpc>
                <a:spcPct val="100000"/>
              </a:lnSpc>
              <a:spcBef>
                <a:spcPct val="20000"/>
              </a:spcBef>
              <a:spcAft>
                <a:spcPct val="0"/>
              </a:spcAft>
              <a:buNone/>
              <a:defRPr/>
            </a:pPr>
            <a:r>
              <a:rPr lang="en-US" sz="3600" b="1" u="sng" dirty="0">
                <a:solidFill>
                  <a:srgbClr val="141313"/>
                </a:solidFill>
                <a:ea typeface="ＭＳ Ｐゴシック"/>
                <a:cs typeface="Calibri"/>
              </a:rPr>
              <a:t>Asthma Death</a:t>
            </a:r>
          </a:p>
          <a:p>
            <a:pPr marL="342900" indent="-342900" defTabSz="457200" fontAlgn="base">
              <a:lnSpc>
                <a:spcPct val="100000"/>
              </a:lnSpc>
              <a:spcBef>
                <a:spcPct val="20000"/>
              </a:spcBef>
              <a:spcAft>
                <a:spcPct val="0"/>
              </a:spcAft>
              <a:buNone/>
              <a:defRPr/>
            </a:pPr>
            <a:r>
              <a:rPr lang="en-US" sz="2800" dirty="0">
                <a:solidFill>
                  <a:srgbClr val="141313"/>
                </a:solidFill>
                <a:ea typeface="Source Sans Pro" panose="020B0503030403020204" pitchFamily="34" charset="0"/>
                <a:cs typeface="Times New Roman"/>
              </a:rPr>
              <a:t>	Deaths of Ohio residents with ICD Code J45-J46 (ICD-10 113 Cause of Death Grouping = 85) per 1,000,000 Ohio residents. Rates used for this report include averages for the years 2016-2021.</a:t>
            </a:r>
          </a:p>
          <a:p>
            <a:endParaRPr lang="en-US" dirty="0"/>
          </a:p>
        </p:txBody>
      </p:sp>
    </p:spTree>
    <p:extLst>
      <p:ext uri="{BB962C8B-B14F-4D97-AF65-F5344CB8AC3E}">
        <p14:creationId xmlns:p14="http://schemas.microsoft.com/office/powerpoint/2010/main" val="883990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5846D-5A79-0274-980A-3E68D41C9841}"/>
              </a:ext>
            </a:extLst>
          </p:cNvPr>
          <p:cNvSpPr>
            <a:spLocks noGrp="1"/>
          </p:cNvSpPr>
          <p:nvPr>
            <p:ph type="title"/>
          </p:nvPr>
        </p:nvSpPr>
        <p:spPr/>
        <p:txBody>
          <a:bodyPr>
            <a:normAutofit/>
          </a:bodyPr>
          <a:lstStyle/>
          <a:p>
            <a:r>
              <a:rPr 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Get Involved </a:t>
            </a:r>
            <a:endParaRPr lang="en-US" sz="3600" dirty="0"/>
          </a:p>
        </p:txBody>
      </p:sp>
      <p:sp>
        <p:nvSpPr>
          <p:cNvPr id="3" name="Content Placeholder 2">
            <a:extLst>
              <a:ext uri="{FF2B5EF4-FFF2-40B4-BE49-F238E27FC236}">
                <a16:creationId xmlns:a16="http://schemas.microsoft.com/office/drawing/2014/main" id="{E47AF7CD-231C-91B8-D686-4AB806D1CD4C}"/>
              </a:ext>
            </a:extLst>
          </p:cNvPr>
          <p:cNvSpPr>
            <a:spLocks noGrp="1"/>
          </p:cNvSpPr>
          <p:nvPr>
            <p:ph idx="1"/>
          </p:nvPr>
        </p:nvSpPr>
        <p:spPr/>
        <p:txBody>
          <a:bodyPr/>
          <a:lstStyle/>
          <a:p>
            <a:pPr algn="l" defTabSz="914400" fontAlgn="auto">
              <a:lnSpc>
                <a:spcPct val="107000"/>
              </a:lnSpc>
              <a:spcBef>
                <a:spcPts val="0"/>
              </a:spcBef>
              <a:spcAft>
                <a:spcPts val="0"/>
              </a:spcAft>
              <a:buFont typeface="+mj-lt"/>
              <a:buAutoNum type="arabicPeriod"/>
              <a:defRPr/>
            </a:pPr>
            <a:r>
              <a:rPr lang="en-US" sz="3200" dirty="0">
                <a:solidFill>
                  <a:schemeClr val="tx1"/>
                </a:solidFill>
                <a:latin typeface="Source Sans Pro" panose="020B0503030403020204" pitchFamily="34" charset="0"/>
                <a:ea typeface="Source Sans Pro" panose="020B0503030403020204" pitchFamily="34" charset="0"/>
                <a:cs typeface="Times New Roman"/>
              </a:rPr>
              <a:t> </a:t>
            </a:r>
            <a:r>
              <a:rPr lang="en-US" sz="2800" dirty="0">
                <a:solidFill>
                  <a:schemeClr val="tx1"/>
                </a:solidFill>
                <a:latin typeface="Source Sans Pro" panose="020B0503030403020204" pitchFamily="34" charset="0"/>
                <a:ea typeface="Source Sans Pro" panose="020B0503030403020204" pitchFamily="34" charset="0"/>
                <a:cs typeface="Times New Roman"/>
              </a:rPr>
              <a:t>Sign up for the Asthma List Serv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2"/>
              </a:rPr>
              <a:t>List Serv</a:t>
            </a:r>
            <a:r>
              <a:rPr lang="en-US" sz="2800" dirty="0">
                <a:solidFill>
                  <a:schemeClr val="tx1"/>
                </a:solidFill>
                <a:latin typeface="Source Sans Pro" panose="020B0503030403020204" pitchFamily="34" charset="0"/>
                <a:ea typeface="Source Sans Pro" panose="020B0503030403020204" pitchFamily="34" charset="0"/>
                <a:cs typeface="Times New Roman"/>
              </a:rPr>
              <a:t>.</a:t>
            </a:r>
          </a:p>
          <a:p>
            <a:pPr algn="l" defTabSz="914400" fontAlgn="auto">
              <a:lnSpc>
                <a:spcPct val="107000"/>
              </a:lnSpc>
              <a:spcBef>
                <a:spcPts val="0"/>
              </a:spcBef>
              <a:spcAft>
                <a:spcPts val="0"/>
              </a:spcAft>
              <a:buFont typeface="+mj-lt"/>
              <a:buAutoNum type="arabicPeriod"/>
              <a:defRPr/>
            </a:pPr>
            <a:r>
              <a:rPr lang="en-US" sz="2800" dirty="0">
                <a:solidFill>
                  <a:schemeClr val="tx1"/>
                </a:solidFill>
                <a:latin typeface="Source Sans Pro" panose="020B0503030403020204" pitchFamily="34" charset="0"/>
                <a:ea typeface="Source Sans Pro" panose="020B0503030403020204" pitchFamily="34" charset="0"/>
                <a:cs typeface="Times New Roman"/>
              </a:rPr>
              <a:t> Sign up for the Asthma Care Improvement Collaborative (ACIC) with this link: </a:t>
            </a:r>
            <a:r>
              <a:rPr lang="en-US" sz="2800" dirty="0">
                <a:solidFill>
                  <a:srgbClr val="0070C0"/>
                </a:solidFill>
                <a:latin typeface="Source Sans Pro" panose="020B0503030403020204" pitchFamily="34" charset="0"/>
                <a:ea typeface="Source Sans Pro" panose="020B0503030403020204" pitchFamily="34" charset="0"/>
                <a:cs typeface="Times New Roman"/>
                <a:hlinkClick r:id="rId3">
                  <a:extLst>
                    <a:ext uri="{A12FA001-AC4F-418D-AE19-62706E023703}">
                      <ahyp:hlinkClr xmlns:ahyp="http://schemas.microsoft.com/office/drawing/2018/hyperlinkcolor" val="tx"/>
                    </a:ext>
                  </a:extLst>
                </a:hlinkClick>
              </a:rPr>
              <a:t>ACIC</a:t>
            </a:r>
            <a:r>
              <a:rPr lang="en-US" sz="2800" dirty="0">
                <a:solidFill>
                  <a:srgbClr val="0070C0"/>
                </a:solidFill>
                <a:latin typeface="Source Sans Pro" panose="020B0503030403020204" pitchFamily="34" charset="0"/>
                <a:ea typeface="Source Sans Pro" panose="020B0503030403020204" pitchFamily="34" charset="0"/>
                <a:cs typeface="Times New Roman"/>
              </a:rPr>
              <a:t>.</a:t>
            </a:r>
          </a:p>
          <a:p>
            <a:endParaRPr lang="en-US" dirty="0"/>
          </a:p>
        </p:txBody>
      </p:sp>
    </p:spTree>
    <p:extLst>
      <p:ext uri="{BB962C8B-B14F-4D97-AF65-F5344CB8AC3E}">
        <p14:creationId xmlns:p14="http://schemas.microsoft.com/office/powerpoint/2010/main" val="688067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9CB01-9446-34E4-B7CA-94F07B0CC536}"/>
              </a:ext>
            </a:extLst>
          </p:cNvPr>
          <p:cNvSpPr>
            <a:spLocks noGrp="1"/>
          </p:cNvSpPr>
          <p:nvPr>
            <p:ph type="title"/>
          </p:nvPr>
        </p:nvSpPr>
        <p:spPr/>
        <p:txBody>
          <a:bodyPr/>
          <a:lstStyle/>
          <a:p>
            <a:r>
              <a:rPr lang="en-US" sz="4400" dirty="0"/>
              <a:t>Table of Contents </a:t>
            </a:r>
            <a:endParaRPr lang="en-US" dirty="0"/>
          </a:p>
        </p:txBody>
      </p:sp>
      <p:sp>
        <p:nvSpPr>
          <p:cNvPr id="3" name="Content Placeholder 2">
            <a:extLst>
              <a:ext uri="{FF2B5EF4-FFF2-40B4-BE49-F238E27FC236}">
                <a16:creationId xmlns:a16="http://schemas.microsoft.com/office/drawing/2014/main" id="{7B979306-8D45-413E-3B4A-55E2EE345964}"/>
              </a:ext>
            </a:extLst>
          </p:cNvPr>
          <p:cNvSpPr>
            <a:spLocks noGrp="1"/>
          </p:cNvSpPr>
          <p:nvPr>
            <p:ph idx="1"/>
          </p:nvPr>
        </p:nvSpPr>
        <p:spPr/>
        <p:txBody>
          <a:bodyPr>
            <a:normAutofit fontScale="62500" lnSpcReduction="20000"/>
          </a:bodyPr>
          <a:lstStyle/>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Background……………………………………………………………………………………….......3</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Population Demographics……………………………………………………………………………....…....4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Hospitalizations &amp; Emergency Department Visits……………………………………………….5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Admission Rates……………………………………………………………………......................11</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Medicaid Rates……………………………………………………………………………………….…….…..12</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Asthma Mortality…………………………………………………………………………………..…………..14</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Key Findings…………………………………………………………………………………………..…….….15</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Methods………………………………………………………………………………………………………….16</a:t>
            </a:r>
          </a:p>
          <a:p>
            <a:pPr marL="457200" indent="-457200" algn="l">
              <a:spcBef>
                <a:spcPts val="1200"/>
              </a:spcBef>
              <a:buFont typeface="Arial" panose="020B0604020202020204" pitchFamily="34" charset="0"/>
              <a:buChar char="•"/>
            </a:pPr>
            <a:r>
              <a:rPr lang="en-US" altLang="en-US" sz="2800" dirty="0">
                <a:solidFill>
                  <a:schemeClr val="tx1"/>
                </a:solidFill>
                <a:cs typeface="Calibri" panose="020F0502020204030204" pitchFamily="34" charset="0"/>
              </a:rPr>
              <a:t>Data Sources………………………………………………………………………………………...............…18</a:t>
            </a:r>
          </a:p>
          <a:p>
            <a:endParaRPr lang="en-US" dirty="0"/>
          </a:p>
        </p:txBody>
      </p:sp>
    </p:spTree>
    <p:extLst>
      <p:ext uri="{BB962C8B-B14F-4D97-AF65-F5344CB8AC3E}">
        <p14:creationId xmlns:p14="http://schemas.microsoft.com/office/powerpoint/2010/main" val="974650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4EB06-C452-4EEF-9AD4-9A24895DDE2F}"/>
              </a:ext>
            </a:extLst>
          </p:cNvPr>
          <p:cNvSpPr>
            <a:spLocks noGrp="1"/>
          </p:cNvSpPr>
          <p:nvPr>
            <p:ph type="title"/>
          </p:nvPr>
        </p:nvSpPr>
        <p:spPr/>
        <p:txBody>
          <a:bodyPr>
            <a:normAutofit/>
          </a:bodyPr>
          <a:lstStyle/>
          <a:p>
            <a:r>
              <a:rPr lang="en-US" altLang="en-US" sz="3600" dirty="0">
                <a:latin typeface="Source Sans Pro Semibold" panose="020B0603030403020204" pitchFamily="34" charset="0"/>
                <a:ea typeface="Source Sans Pro Semibold" panose="020B0603030403020204" pitchFamily="34" charset="0"/>
                <a:cs typeface="Open Sans Semibold" panose="020B0706030804020204" pitchFamily="34" charset="0"/>
              </a:rPr>
              <a:t>Contact Information </a:t>
            </a:r>
            <a:endParaRPr lang="en-US" sz="3600" dirty="0"/>
          </a:p>
        </p:txBody>
      </p:sp>
      <p:sp>
        <p:nvSpPr>
          <p:cNvPr id="3" name="Content Placeholder 2">
            <a:extLst>
              <a:ext uri="{FF2B5EF4-FFF2-40B4-BE49-F238E27FC236}">
                <a16:creationId xmlns:a16="http://schemas.microsoft.com/office/drawing/2014/main" id="{8D42B7D8-9538-CBA1-8FD9-C664FF993B6B}"/>
              </a:ext>
            </a:extLst>
          </p:cNvPr>
          <p:cNvSpPr>
            <a:spLocks noGrp="1"/>
          </p:cNvSpPr>
          <p:nvPr>
            <p:ph idx="1"/>
          </p:nvPr>
        </p:nvSpPr>
        <p:spPr/>
        <p:txBody>
          <a:bodyPr/>
          <a:lstStyle/>
          <a:p>
            <a:r>
              <a:rPr lang="en-US" sz="2800" dirty="0">
                <a:latin typeface="Source Sans Pro" panose="020B0503030403020204" pitchFamily="34" charset="0"/>
                <a:ea typeface="Source Sans Pro" panose="020B0503030403020204" pitchFamily="34" charset="0"/>
                <a:cs typeface="Calibri"/>
              </a:rPr>
              <a:t>Email: </a:t>
            </a:r>
            <a:r>
              <a:rPr lang="en-US" sz="2800" dirty="0">
                <a:latin typeface="Source Sans Pro" panose="020B0503030403020204" pitchFamily="34" charset="0"/>
                <a:ea typeface="Source Sans Pro" panose="020B0503030403020204" pitchFamily="34" charset="0"/>
                <a:cs typeface="Calibri"/>
                <a:hlinkClick r:id="rId2">
                  <a:extLst>
                    <a:ext uri="{A12FA001-AC4F-418D-AE19-62706E023703}">
                      <ahyp:hlinkClr xmlns:ahyp="http://schemas.microsoft.com/office/drawing/2018/hyperlinkcolor" val="tx"/>
                    </a:ext>
                  </a:extLst>
                </a:hlinkClick>
              </a:rPr>
              <a:t>Asthma@odh.ohio.gov</a:t>
            </a:r>
            <a:endParaRPr lang="en-US" sz="2800" dirty="0">
              <a:latin typeface="Source Sans Pro" panose="020B0503030403020204" pitchFamily="34" charset="0"/>
              <a:ea typeface="Source Sans Pro" panose="020B0503030403020204" pitchFamily="34" charset="0"/>
              <a:cs typeface="Calibri"/>
            </a:endParaRPr>
          </a:p>
          <a:p>
            <a:endParaRPr lang="en-US" sz="2800" dirty="0">
              <a:latin typeface="Source Sans Pro" panose="020B0503030403020204" pitchFamily="34" charset="0"/>
              <a:ea typeface="Source Sans Pro" panose="020B0503030403020204" pitchFamily="34" charset="0"/>
              <a:cs typeface="Calibri" panose="020F0502020204030204" pitchFamily="34" charset="0"/>
            </a:endParaRPr>
          </a:p>
          <a:p>
            <a:r>
              <a:rPr lang="en-US" sz="2800" dirty="0">
                <a:latin typeface="Source Sans Pro" panose="020B0503030403020204" pitchFamily="34" charset="0"/>
                <a:ea typeface="Source Sans Pro" panose="020B0503030403020204" pitchFamily="34" charset="0"/>
                <a:cs typeface="Calibri"/>
              </a:rPr>
              <a:t>Website: </a:t>
            </a:r>
            <a:r>
              <a:rPr lang="en-US" sz="2800" dirty="0">
                <a:latin typeface="Source Sans Pro" panose="020B0503030403020204" pitchFamily="34" charset="0"/>
                <a:ea typeface="Source Sans Pro" panose="020B0503030403020204" pitchFamily="34" charset="0"/>
                <a:cs typeface="Calibri"/>
                <a:hlinkClick r:id="rId3">
                  <a:extLst>
                    <a:ext uri="{A12FA001-AC4F-418D-AE19-62706E023703}">
                      <ahyp:hlinkClr xmlns:ahyp="http://schemas.microsoft.com/office/drawing/2018/hyperlinkcolor" val="tx"/>
                    </a:ext>
                  </a:extLst>
                </a:hlinkClick>
              </a:rPr>
              <a:t>https://odh.ohio.gov/know-our-programs/asthma-program</a:t>
            </a:r>
            <a:endParaRPr lang="en-US" sz="2800" dirty="0">
              <a:latin typeface="Source Sans Pro" panose="020B0503030403020204" pitchFamily="34" charset="0"/>
              <a:ea typeface="Source Sans Pro" panose="020B0503030403020204" pitchFamily="34" charset="0"/>
              <a:cs typeface="Calibri"/>
            </a:endParaRPr>
          </a:p>
          <a:p>
            <a:endParaRPr lang="en-US" dirty="0"/>
          </a:p>
        </p:txBody>
      </p:sp>
    </p:spTree>
    <p:extLst>
      <p:ext uri="{BB962C8B-B14F-4D97-AF65-F5344CB8AC3E}">
        <p14:creationId xmlns:p14="http://schemas.microsoft.com/office/powerpoint/2010/main" val="2305959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938BC09-F437-410E-E38F-C3EA1A1BB728}"/>
              </a:ext>
            </a:extLst>
          </p:cNvPr>
          <p:cNvSpPr txBox="1"/>
          <p:nvPr/>
        </p:nvSpPr>
        <p:spPr>
          <a:xfrm>
            <a:off x="3400023" y="1292850"/>
            <a:ext cx="6207616" cy="1107996"/>
          </a:xfrm>
          <a:prstGeom prst="rect">
            <a:avLst/>
          </a:prstGeom>
          <a:noFill/>
        </p:spPr>
        <p:txBody>
          <a:bodyPr wrap="square" rtlCol="0">
            <a:spAutoFit/>
          </a:bodyPr>
          <a:lstStyle/>
          <a:p>
            <a:pPr algn="ctr"/>
            <a:r>
              <a:rPr lang="en-US" sz="66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QUESTIONS</a:t>
            </a:r>
            <a:r>
              <a:rPr lang="en-US" sz="5400" dirty="0">
                <a:solidFill>
                  <a:srgbClr val="0E3F75"/>
                </a:solidFill>
                <a:latin typeface="Open Sans Semibold" panose="020B0706030804020204" pitchFamily="34" charset="0"/>
                <a:ea typeface="Open Sans Semibold" panose="020B0706030804020204" pitchFamily="34" charset="0"/>
                <a:cs typeface="Open Sans Semibold" panose="020B0706030804020204" pitchFamily="34" charset="0"/>
              </a:rPr>
              <a:t>?</a:t>
            </a:r>
          </a:p>
        </p:txBody>
      </p:sp>
      <p:cxnSp>
        <p:nvCxnSpPr>
          <p:cNvPr id="4" name="Straight Connector 3">
            <a:extLst>
              <a:ext uri="{FF2B5EF4-FFF2-40B4-BE49-F238E27FC236}">
                <a16:creationId xmlns:a16="http://schemas.microsoft.com/office/drawing/2014/main" id="{EC5431EA-3898-F979-B4F0-1D40F5BC68BD}"/>
              </a:ext>
            </a:extLst>
          </p:cNvPr>
          <p:cNvCxnSpPr>
            <a:cxnSpLocks/>
          </p:cNvCxnSpPr>
          <p:nvPr/>
        </p:nvCxnSpPr>
        <p:spPr>
          <a:xfrm>
            <a:off x="4931025" y="2409776"/>
            <a:ext cx="3150468"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146574B5-9A28-A8B2-5AF9-C78DB13C0E3A}"/>
              </a:ext>
            </a:extLst>
          </p:cNvPr>
          <p:cNvSpPr txBox="1"/>
          <p:nvPr/>
        </p:nvSpPr>
        <p:spPr>
          <a:xfrm>
            <a:off x="4494727" y="2727996"/>
            <a:ext cx="3792828" cy="369332"/>
          </a:xfrm>
          <a:prstGeom prst="rect">
            <a:avLst/>
          </a:prstGeom>
          <a:noFill/>
        </p:spPr>
        <p:txBody>
          <a:bodyPr wrap="square" rtlCol="0">
            <a:spAutoFit/>
          </a:bodyPr>
          <a:lstStyle/>
          <a:p>
            <a:pPr algn="ctr"/>
            <a:r>
              <a:rPr lang="en-US" dirty="0">
                <a:solidFill>
                  <a:srgbClr val="223076"/>
                </a:solidFill>
              </a:rPr>
              <a:t>ODH.OHIO.GOV</a:t>
            </a:r>
          </a:p>
        </p:txBody>
      </p:sp>
      <p:pic>
        <p:nvPicPr>
          <p:cNvPr id="6" name="Graphic 5">
            <a:extLst>
              <a:ext uri="{FF2B5EF4-FFF2-40B4-BE49-F238E27FC236}">
                <a16:creationId xmlns:a16="http://schemas.microsoft.com/office/drawing/2014/main" id="{5B1FD245-7174-9C23-0535-5A6071CBFED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21246" y="4953908"/>
            <a:ext cx="2896607" cy="800905"/>
          </a:xfrm>
          <a:prstGeom prst="rect">
            <a:avLst/>
          </a:prstGeom>
        </p:spPr>
      </p:pic>
      <p:pic>
        <p:nvPicPr>
          <p:cNvPr id="7" name="Graphic 6">
            <a:extLst>
              <a:ext uri="{FF2B5EF4-FFF2-40B4-BE49-F238E27FC236}">
                <a16:creationId xmlns:a16="http://schemas.microsoft.com/office/drawing/2014/main" id="{2107B28D-1D9B-7BA4-519F-B3BD9F182999}"/>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a:off x="-5733593" y="0"/>
            <a:ext cx="10454839" cy="4775201"/>
          </a:xfrm>
          <a:prstGeom prst="rect">
            <a:avLst/>
          </a:prstGeom>
        </p:spPr>
      </p:pic>
      <p:pic>
        <p:nvPicPr>
          <p:cNvPr id="8" name="Graphic 7">
            <a:extLst>
              <a:ext uri="{FF2B5EF4-FFF2-40B4-BE49-F238E27FC236}">
                <a16:creationId xmlns:a16="http://schemas.microsoft.com/office/drawing/2014/main" id="{A6EEE969-1DE3-216C-6F30-091E92A416BE}"/>
              </a:ext>
            </a:extLst>
          </p:cNvPr>
          <p:cNvPicPr>
            <a:picLocks noChangeAspect="1"/>
          </p:cNvPicPr>
          <p:nvPr/>
        </p:nvPicPr>
        <p:blipFill rotWithShape="1">
          <a:blip r:embed="rId4">
            <a:extLst>
              <a:ext uri="{96DAC541-7B7A-43D3-8B79-37D633B846F1}">
                <asvg:svgBlip xmlns:asvg="http://schemas.microsoft.com/office/drawing/2016/SVG/main" r:embed="rId5"/>
              </a:ext>
            </a:extLst>
          </a:blip>
          <a:srcRect l="-40936" t="22684" r="49308" b="7686"/>
          <a:stretch/>
        </p:blipFill>
        <p:spPr>
          <a:xfrm flipH="1" flipV="1">
            <a:off x="7425230" y="2082799"/>
            <a:ext cx="10454839" cy="4775201"/>
          </a:xfrm>
          <a:prstGeom prst="rect">
            <a:avLst/>
          </a:prstGeom>
        </p:spPr>
      </p:pic>
      <p:sp>
        <p:nvSpPr>
          <p:cNvPr id="9" name="Rectangle 8">
            <a:extLst>
              <a:ext uri="{FF2B5EF4-FFF2-40B4-BE49-F238E27FC236}">
                <a16:creationId xmlns:a16="http://schemas.microsoft.com/office/drawing/2014/main" id="{66F69ADF-BA31-E6A2-9E82-386404981075}"/>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10583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C0431071-850C-17AB-EEFF-914F8E3AD966}"/>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a:off x="-5733593" y="0"/>
            <a:ext cx="10454839" cy="4775201"/>
          </a:xfrm>
          <a:prstGeom prst="rect">
            <a:avLst/>
          </a:prstGeom>
        </p:spPr>
      </p:pic>
      <p:pic>
        <p:nvPicPr>
          <p:cNvPr id="7" name="Graphic 6">
            <a:extLst>
              <a:ext uri="{FF2B5EF4-FFF2-40B4-BE49-F238E27FC236}">
                <a16:creationId xmlns:a16="http://schemas.microsoft.com/office/drawing/2014/main" id="{2D1676DE-6A30-C250-31AF-848831A01523}"/>
              </a:ext>
            </a:extLst>
          </p:cNvPr>
          <p:cNvPicPr>
            <a:picLocks noChangeAspect="1"/>
          </p:cNvPicPr>
          <p:nvPr/>
        </p:nvPicPr>
        <p:blipFill rotWithShape="1">
          <a:blip r:embed="rId2">
            <a:extLst>
              <a:ext uri="{96DAC541-7B7A-43D3-8B79-37D633B846F1}">
                <asvg:svgBlip xmlns:asvg="http://schemas.microsoft.com/office/drawing/2016/SVG/main" r:embed="rId3"/>
              </a:ext>
            </a:extLst>
          </a:blip>
          <a:srcRect l="-40936" t="22684" r="49308" b="7686"/>
          <a:stretch/>
        </p:blipFill>
        <p:spPr>
          <a:xfrm flipH="1" flipV="1">
            <a:off x="7425230" y="2082799"/>
            <a:ext cx="10454839" cy="4775201"/>
          </a:xfrm>
          <a:prstGeom prst="rect">
            <a:avLst/>
          </a:prstGeom>
        </p:spPr>
      </p:pic>
      <p:pic>
        <p:nvPicPr>
          <p:cNvPr id="5" name="Graphic 4">
            <a:extLst>
              <a:ext uri="{FF2B5EF4-FFF2-40B4-BE49-F238E27FC236}">
                <a16:creationId xmlns:a16="http://schemas.microsoft.com/office/drawing/2014/main" id="{922CFB76-98D8-B4FA-504A-D7A7D0D89B8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830194" y="2444750"/>
            <a:ext cx="8704052" cy="2406650"/>
          </a:xfrm>
          <a:prstGeom prst="rect">
            <a:avLst/>
          </a:prstGeom>
        </p:spPr>
      </p:pic>
      <p:sp>
        <p:nvSpPr>
          <p:cNvPr id="8" name="Rectangle 7">
            <a:extLst>
              <a:ext uri="{FF2B5EF4-FFF2-40B4-BE49-F238E27FC236}">
                <a16:creationId xmlns:a16="http://schemas.microsoft.com/office/drawing/2014/main" id="{E9129A6F-724F-5779-EFF0-E74492E56CAA}"/>
              </a:ext>
            </a:extLst>
          </p:cNvPr>
          <p:cNvSpPr/>
          <p:nvPr/>
        </p:nvSpPr>
        <p:spPr>
          <a:xfrm>
            <a:off x="895350" y="0"/>
            <a:ext cx="1435100" cy="1143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3672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6815E-7EBF-ADD4-92F2-E1875C6C31A3}"/>
              </a:ext>
            </a:extLst>
          </p:cNvPr>
          <p:cNvSpPr>
            <a:spLocks noGrp="1"/>
          </p:cNvSpPr>
          <p:nvPr>
            <p:ph type="title"/>
          </p:nvPr>
        </p:nvSpPr>
        <p:spPr/>
        <p:txBody>
          <a:bodyPr>
            <a:normAutofit/>
          </a:bodyPr>
          <a:lstStyle/>
          <a:p>
            <a:r>
              <a:rPr lang="en-US" sz="3600" dirty="0"/>
              <a:t>Background</a:t>
            </a:r>
          </a:p>
        </p:txBody>
      </p:sp>
      <p:sp>
        <p:nvSpPr>
          <p:cNvPr id="3" name="Content Placeholder 2">
            <a:extLst>
              <a:ext uri="{FF2B5EF4-FFF2-40B4-BE49-F238E27FC236}">
                <a16:creationId xmlns:a16="http://schemas.microsoft.com/office/drawing/2014/main" id="{6EC5601C-CD67-D88B-2C90-C3653B948339}"/>
              </a:ext>
            </a:extLst>
          </p:cNvPr>
          <p:cNvSpPr>
            <a:spLocks noGrp="1"/>
          </p:cNvSpPr>
          <p:nvPr>
            <p:ph idx="1"/>
          </p:nvPr>
        </p:nvSpPr>
        <p:spPr/>
        <p:txBody>
          <a:bodyPr/>
          <a:lstStyle/>
          <a:p>
            <a:pPr marL="0" indent="0">
              <a:buNone/>
            </a:pPr>
            <a:r>
              <a:rPr lang="en-US" dirty="0">
                <a:solidFill>
                  <a:schemeClr val="tx1"/>
                </a:solidFill>
                <a:cs typeface="Calibri" panose="020F0502020204030204" pitchFamily="34" charset="0"/>
              </a:rPr>
              <a:t>Asthma is a chronic lung disease that affects people of all ages. Symptoms associated with asthma include coughing, wheezing, shortness of breath, and chest tightness. These symptoms are caused by the inflammation and narrowing of the airways in the lungs. However, with proper treatment and management, asthma can be efficiently controlled.</a:t>
            </a:r>
          </a:p>
          <a:p>
            <a:endParaRPr lang="en-US" dirty="0"/>
          </a:p>
        </p:txBody>
      </p:sp>
    </p:spTree>
    <p:extLst>
      <p:ext uri="{BB962C8B-B14F-4D97-AF65-F5344CB8AC3E}">
        <p14:creationId xmlns:p14="http://schemas.microsoft.com/office/powerpoint/2010/main" val="1340564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E5D1F-1FA6-61C1-5698-3CE8E6FEF44A}"/>
              </a:ext>
            </a:extLst>
          </p:cNvPr>
          <p:cNvSpPr>
            <a:spLocks noGrp="1"/>
          </p:cNvSpPr>
          <p:nvPr>
            <p:ph type="title"/>
          </p:nvPr>
        </p:nvSpPr>
        <p:spPr/>
        <p:txBody>
          <a:bodyPr>
            <a:normAutofit/>
          </a:bodyPr>
          <a:lstStyle/>
          <a:p>
            <a:r>
              <a:rPr lang="en-US" sz="3600" dirty="0"/>
              <a:t>Population Demographics of Hamilton County</a:t>
            </a:r>
          </a:p>
        </p:txBody>
      </p:sp>
      <p:graphicFrame>
        <p:nvGraphicFramePr>
          <p:cNvPr id="4" name="Content Placeholder 3">
            <a:extLst>
              <a:ext uri="{FF2B5EF4-FFF2-40B4-BE49-F238E27FC236}">
                <a16:creationId xmlns:a16="http://schemas.microsoft.com/office/drawing/2014/main" id="{CB3B8C6C-4431-F7DC-6C08-6CF205F59938}"/>
              </a:ext>
            </a:extLst>
          </p:cNvPr>
          <p:cNvGraphicFramePr>
            <a:graphicFrameLocks noGrp="1"/>
          </p:cNvGraphicFramePr>
          <p:nvPr>
            <p:ph idx="1"/>
            <p:extLst>
              <p:ext uri="{D42A27DB-BD31-4B8C-83A1-F6EECF244321}">
                <p14:modId xmlns:p14="http://schemas.microsoft.com/office/powerpoint/2010/main" val="45102166"/>
              </p:ext>
            </p:extLst>
          </p:nvPr>
        </p:nvGraphicFramePr>
        <p:xfrm>
          <a:off x="3606800" y="1983581"/>
          <a:ext cx="4978400" cy="4035425"/>
        </p:xfrm>
        <a:graphic>
          <a:graphicData uri="http://schemas.openxmlformats.org/drawingml/2006/table">
            <a:tbl>
              <a:tblPr>
                <a:tableStyleId>{5C22544A-7EE6-4342-B048-85BDC9FD1C3A}</a:tableStyleId>
              </a:tblPr>
              <a:tblGrid>
                <a:gridCol w="2246467">
                  <a:extLst>
                    <a:ext uri="{9D8B030D-6E8A-4147-A177-3AD203B41FA5}">
                      <a16:colId xmlns:a16="http://schemas.microsoft.com/office/drawing/2014/main" val="1811292860"/>
                    </a:ext>
                  </a:extLst>
                </a:gridCol>
                <a:gridCol w="1627737">
                  <a:extLst>
                    <a:ext uri="{9D8B030D-6E8A-4147-A177-3AD203B41FA5}">
                      <a16:colId xmlns:a16="http://schemas.microsoft.com/office/drawing/2014/main" val="263766887"/>
                    </a:ext>
                  </a:extLst>
                </a:gridCol>
                <a:gridCol w="1104196">
                  <a:extLst>
                    <a:ext uri="{9D8B030D-6E8A-4147-A177-3AD203B41FA5}">
                      <a16:colId xmlns:a16="http://schemas.microsoft.com/office/drawing/2014/main" val="1481477660"/>
                    </a:ext>
                  </a:extLst>
                </a:gridCol>
              </a:tblGrid>
              <a:tr h="483870">
                <a:tc>
                  <a:txBody>
                    <a:bodyPr/>
                    <a:lstStyle/>
                    <a:p>
                      <a:pPr algn="ctr" fontAlgn="ctr"/>
                      <a:r>
                        <a:rPr lang="en-US" sz="1100" u="none" strike="noStrike" dirty="0">
                          <a:solidFill>
                            <a:schemeClr val="bg1"/>
                          </a:solidFill>
                          <a:effectLst/>
                        </a:rPr>
                        <a:t>Measure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Hamilton County Population Estimate</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tc>
                  <a:txBody>
                    <a:bodyPr/>
                    <a:lstStyle/>
                    <a:p>
                      <a:pPr algn="ctr" fontAlgn="ctr"/>
                      <a:r>
                        <a:rPr lang="en-US" sz="1100" u="none" strike="noStrike" dirty="0">
                          <a:solidFill>
                            <a:schemeClr val="bg1"/>
                          </a:solidFill>
                          <a:effectLst/>
                        </a:rPr>
                        <a:t>Ohio</a:t>
                      </a:r>
                      <a:endParaRPr lang="en-US" sz="1100" b="0" i="0" u="none" strike="noStrike" dirty="0">
                        <a:solidFill>
                          <a:schemeClr val="bg1"/>
                        </a:solidFill>
                        <a:effectLst/>
                        <a:latin typeface="Source Sans Pro" panose="020B0503030403020204" pitchFamily="34" charset="0"/>
                      </a:endParaRPr>
                    </a:p>
                  </a:txBody>
                  <a:tcPr marL="9525" marR="9525" marT="9525" marB="0" anchor="ctr">
                    <a:solidFill>
                      <a:srgbClr val="C12637"/>
                    </a:solidFill>
                  </a:tcPr>
                </a:tc>
                <a:extLst>
                  <a:ext uri="{0D108BD9-81ED-4DB2-BD59-A6C34878D82A}">
                    <a16:rowId xmlns:a16="http://schemas.microsoft.com/office/drawing/2014/main" val="541347122"/>
                  </a:ext>
                </a:extLst>
              </a:tr>
              <a:tr h="323850">
                <a:tc>
                  <a:txBody>
                    <a:bodyPr/>
                    <a:lstStyle/>
                    <a:p>
                      <a:pPr algn="ctr" fontAlgn="ctr"/>
                      <a:r>
                        <a:rPr lang="en-US" sz="1100" u="none" strike="noStrike">
                          <a:effectLst/>
                        </a:rPr>
                        <a:t>Total Population</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826,790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11,769,923</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4223565418"/>
                  </a:ext>
                </a:extLst>
              </a:tr>
              <a:tr h="400050">
                <a:tc>
                  <a:txBody>
                    <a:bodyPr/>
                    <a:lstStyle/>
                    <a:p>
                      <a:pPr algn="ctr" fontAlgn="ctr"/>
                      <a:r>
                        <a:rPr lang="en-US" sz="1100" u="none" strike="noStrike">
                          <a:effectLst/>
                        </a:rPr>
                        <a:t>% Less than 18 Years</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23.10%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22.30%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751440377"/>
                  </a:ext>
                </a:extLst>
              </a:tr>
              <a:tr h="293370">
                <a:tc>
                  <a:txBody>
                    <a:bodyPr/>
                    <a:lstStyle/>
                    <a:p>
                      <a:pPr algn="ctr" fontAlgn="ctr"/>
                      <a:r>
                        <a:rPr lang="en-US" sz="1100" u="none" strike="noStrike">
                          <a:effectLst/>
                        </a:rPr>
                        <a:t>% Black</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25.40%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12.20%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582587087"/>
                  </a:ext>
                </a:extLst>
              </a:tr>
              <a:tr h="293370">
                <a:tc>
                  <a:txBody>
                    <a:bodyPr/>
                    <a:lstStyle/>
                    <a:p>
                      <a:pPr algn="ctr" fontAlgn="ctr"/>
                      <a:r>
                        <a:rPr lang="en-US" sz="1100" u="none" strike="noStrike">
                          <a:effectLst/>
                        </a:rPr>
                        <a:t>% Hispanic</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3.60%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4.10%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677416168"/>
                  </a:ext>
                </a:extLst>
              </a:tr>
              <a:tr h="619125">
                <a:tc>
                  <a:txBody>
                    <a:bodyPr/>
                    <a:lstStyle/>
                    <a:p>
                      <a:pPr algn="ctr" fontAlgn="ctr"/>
                      <a:r>
                        <a:rPr lang="en-US" sz="1100" u="none" strike="noStrike">
                          <a:effectLst/>
                        </a:rPr>
                        <a:t>% of those 25 years and older with less than high school diploma</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8.10%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8.90%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957863574"/>
                  </a:ext>
                </a:extLst>
              </a:tr>
              <a:tr h="485775">
                <a:tc>
                  <a:txBody>
                    <a:bodyPr/>
                    <a:lstStyle/>
                    <a:p>
                      <a:pPr algn="ctr" fontAlgn="ctr"/>
                      <a:r>
                        <a:rPr lang="en-US" sz="1100" u="none" strike="noStrike">
                          <a:effectLst/>
                        </a:rPr>
                        <a:t>Civilian noninstitutional population without health insurance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5.70%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6.30%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33286855"/>
                  </a:ext>
                </a:extLst>
              </a:tr>
              <a:tr h="476250">
                <a:tc>
                  <a:txBody>
                    <a:bodyPr/>
                    <a:lstStyle/>
                    <a:p>
                      <a:pPr algn="ctr" fontAlgn="ctr"/>
                      <a:r>
                        <a:rPr lang="en-US" sz="1100" u="none" strike="noStrike">
                          <a:effectLst/>
                        </a:rPr>
                        <a:t>Median household income</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$64,065 </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$62,262 </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250107005"/>
                  </a:ext>
                </a:extLst>
              </a:tr>
              <a:tr h="221615">
                <a:tc>
                  <a:txBody>
                    <a:bodyPr/>
                    <a:lstStyle/>
                    <a:p>
                      <a:pPr algn="ctr" fontAlgn="ctr"/>
                      <a:r>
                        <a:rPr lang="en-US" sz="1100" u="none" strike="noStrike">
                          <a:effectLst/>
                        </a:rPr>
                        <a:t>% in poverty</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14.90%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13.40%</a:t>
                      </a:r>
                      <a:endParaRPr lang="en-US" sz="1100" b="0" i="0" u="none" strike="noStrike">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1890876786"/>
                  </a:ext>
                </a:extLst>
              </a:tr>
              <a:tr h="438150">
                <a:tc>
                  <a:txBody>
                    <a:bodyPr/>
                    <a:lstStyle/>
                    <a:p>
                      <a:pPr algn="ctr" fontAlgn="ctr"/>
                      <a:r>
                        <a:rPr lang="en-US" sz="1100" u="none" strike="noStrike">
                          <a:effectLst/>
                        </a:rPr>
                        <a:t>% of housing units that were vacant</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a:effectLst/>
                        </a:rPr>
                        <a:t>8.70%</a:t>
                      </a:r>
                      <a:endParaRPr lang="en-US" sz="1100" b="0" i="0" u="none" strike="noStrike">
                        <a:solidFill>
                          <a:srgbClr val="000000"/>
                        </a:solidFill>
                        <a:effectLst/>
                        <a:latin typeface="Source Sans Pro" panose="020B0503030403020204" pitchFamily="34" charset="0"/>
                      </a:endParaRPr>
                    </a:p>
                  </a:txBody>
                  <a:tcPr marL="9525" marR="9525" marT="9525" marB="0" anchor="ctr"/>
                </a:tc>
                <a:tc>
                  <a:txBody>
                    <a:bodyPr/>
                    <a:lstStyle/>
                    <a:p>
                      <a:pPr algn="ctr" fontAlgn="ctr"/>
                      <a:r>
                        <a:rPr lang="en-US" sz="1100" u="none" strike="noStrike" dirty="0">
                          <a:effectLst/>
                        </a:rPr>
                        <a:t>9.10%</a:t>
                      </a:r>
                      <a:endParaRPr lang="en-US" sz="1100" b="0" i="0" u="none" strike="noStrike" dirty="0">
                        <a:solidFill>
                          <a:srgbClr val="000000"/>
                        </a:solidFill>
                        <a:effectLst/>
                        <a:latin typeface="Source Sans Pro" panose="020B0503030403020204" pitchFamily="34" charset="0"/>
                      </a:endParaRPr>
                    </a:p>
                  </a:txBody>
                  <a:tcPr marL="9525" marR="9525" marT="9525" marB="0" anchor="ctr"/>
                </a:tc>
                <a:extLst>
                  <a:ext uri="{0D108BD9-81ED-4DB2-BD59-A6C34878D82A}">
                    <a16:rowId xmlns:a16="http://schemas.microsoft.com/office/drawing/2014/main" val="349767254"/>
                  </a:ext>
                </a:extLst>
              </a:tr>
            </a:tbl>
          </a:graphicData>
        </a:graphic>
      </p:graphicFrame>
      <p:sp>
        <p:nvSpPr>
          <p:cNvPr id="5" name="TextBox 4">
            <a:extLst>
              <a:ext uri="{FF2B5EF4-FFF2-40B4-BE49-F238E27FC236}">
                <a16:creationId xmlns:a16="http://schemas.microsoft.com/office/drawing/2014/main" id="{D1F0DD13-F5BD-2B87-4652-95CA8C7BE8AE}"/>
              </a:ext>
            </a:extLst>
          </p:cNvPr>
          <p:cNvSpPr txBox="1"/>
          <p:nvPr/>
        </p:nvSpPr>
        <p:spPr>
          <a:xfrm rot="10800000" flipV="1">
            <a:off x="5029200" y="6208649"/>
            <a:ext cx="2241612" cy="215444"/>
          </a:xfrm>
          <a:prstGeom prst="rect">
            <a:avLst/>
          </a:prstGeom>
          <a:noFill/>
        </p:spPr>
        <p:txBody>
          <a:bodyPr wrap="square">
            <a:spAutoFit/>
          </a:bodyPr>
          <a:lstStyle/>
          <a:p>
            <a:r>
              <a:rPr lang="en-US" sz="800" dirty="0">
                <a:latin typeface="Source Sans Pro" panose="020B0503030403020204" pitchFamily="34" charset="0"/>
                <a:cs typeface="Calibri" panose="020F0502020204030204" pitchFamily="34" charset="0"/>
              </a:rPr>
              <a:t>Source: United States Census Bureau, Year 2021</a:t>
            </a:r>
            <a:endParaRPr lang="en-US" dirty="0">
              <a:latin typeface="Source Sans Pro" panose="020B0503030403020204" pitchFamily="34" charset="0"/>
            </a:endParaRPr>
          </a:p>
        </p:txBody>
      </p:sp>
    </p:spTree>
    <p:extLst>
      <p:ext uri="{BB962C8B-B14F-4D97-AF65-F5344CB8AC3E}">
        <p14:creationId xmlns:p14="http://schemas.microsoft.com/office/powerpoint/2010/main" val="586510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4926D-D13C-765A-8A01-030BFB4B92B1}"/>
              </a:ext>
            </a:extLst>
          </p:cNvPr>
          <p:cNvSpPr>
            <a:spLocks noGrp="1"/>
          </p:cNvSpPr>
          <p:nvPr>
            <p:ph type="title"/>
          </p:nvPr>
        </p:nvSpPr>
        <p:spPr/>
        <p:txBody>
          <a:bodyPr>
            <a:noAutofit/>
          </a:bodyPr>
          <a:lstStyle/>
          <a:p>
            <a:r>
              <a:rPr lang="en-US" sz="3600" dirty="0"/>
              <a:t>Rates of Asthma Hospitalization &amp; Emergency Department Visits by Race-Age Group, Hamilton County 2016-2021</a:t>
            </a:r>
          </a:p>
        </p:txBody>
      </p:sp>
      <p:graphicFrame>
        <p:nvGraphicFramePr>
          <p:cNvPr id="4" name="Content Placeholder 6">
            <a:extLst>
              <a:ext uri="{FF2B5EF4-FFF2-40B4-BE49-F238E27FC236}">
                <a16:creationId xmlns:a16="http://schemas.microsoft.com/office/drawing/2014/main" id="{E97D1733-9B98-E71F-2A32-492601CD985A}"/>
              </a:ext>
            </a:extLst>
          </p:cNvPr>
          <p:cNvGraphicFramePr>
            <a:graphicFrameLocks noGrp="1"/>
          </p:cNvGraphicFramePr>
          <p:nvPr>
            <p:ph idx="1"/>
            <p:extLst>
              <p:ext uri="{D42A27DB-BD31-4B8C-83A1-F6EECF244321}">
                <p14:modId xmlns:p14="http://schemas.microsoft.com/office/powerpoint/2010/main" val="329730702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DE79C43C-7A38-71D7-37F9-EAC03B327F66}"/>
              </a:ext>
            </a:extLst>
          </p:cNvPr>
          <p:cNvPicPr>
            <a:picLocks noChangeAspect="1"/>
          </p:cNvPicPr>
          <p:nvPr/>
        </p:nvPicPr>
        <p:blipFill>
          <a:blip r:embed="rId4"/>
          <a:stretch>
            <a:fillRect/>
          </a:stretch>
        </p:blipFill>
        <p:spPr>
          <a:xfrm rot="10800000" flipV="1">
            <a:off x="1524001" y="6373386"/>
            <a:ext cx="2888201" cy="206077"/>
          </a:xfrm>
          <a:prstGeom prst="rect">
            <a:avLst/>
          </a:prstGeom>
        </p:spPr>
      </p:pic>
    </p:spTree>
    <p:extLst>
      <p:ext uri="{BB962C8B-B14F-4D97-AF65-F5344CB8AC3E}">
        <p14:creationId xmlns:p14="http://schemas.microsoft.com/office/powerpoint/2010/main" val="530128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E6B64E-0A70-B49E-43B3-899AF130BB70}"/>
              </a:ext>
            </a:extLst>
          </p:cNvPr>
          <p:cNvSpPr>
            <a:spLocks noGrp="1"/>
          </p:cNvSpPr>
          <p:nvPr>
            <p:ph type="title"/>
          </p:nvPr>
        </p:nvSpPr>
        <p:spPr/>
        <p:txBody>
          <a:bodyPr>
            <a:noAutofit/>
          </a:bodyPr>
          <a:lstStyle/>
          <a:p>
            <a:r>
              <a:rPr lang="en-US" sz="3600" dirty="0"/>
              <a:t>Rates of Asthma Hospitalization &amp; Emergency Department Visits by Race/Ethnic-Age Group, Hamilton County 2016-2021</a:t>
            </a:r>
          </a:p>
        </p:txBody>
      </p:sp>
      <p:graphicFrame>
        <p:nvGraphicFramePr>
          <p:cNvPr id="4" name="Content Placeholder 10">
            <a:extLst>
              <a:ext uri="{FF2B5EF4-FFF2-40B4-BE49-F238E27FC236}">
                <a16:creationId xmlns:a16="http://schemas.microsoft.com/office/drawing/2014/main" id="{F82B7910-CFDC-F1A1-65E5-BEC928180330}"/>
              </a:ext>
            </a:extLst>
          </p:cNvPr>
          <p:cNvGraphicFramePr>
            <a:graphicFrameLocks noGrp="1"/>
          </p:cNvGraphicFramePr>
          <p:nvPr>
            <p:ph idx="1"/>
            <p:extLst>
              <p:ext uri="{D42A27DB-BD31-4B8C-83A1-F6EECF244321}">
                <p14:modId xmlns:p14="http://schemas.microsoft.com/office/powerpoint/2010/main" val="4213484248"/>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AF962F9B-065E-6A06-A7B9-5BA777366F9D}"/>
              </a:ext>
            </a:extLst>
          </p:cNvPr>
          <p:cNvPicPr>
            <a:picLocks noChangeAspect="1"/>
          </p:cNvPicPr>
          <p:nvPr/>
        </p:nvPicPr>
        <p:blipFill>
          <a:blip r:embed="rId4"/>
          <a:stretch>
            <a:fillRect/>
          </a:stretch>
        </p:blipFill>
        <p:spPr>
          <a:xfrm>
            <a:off x="1524001" y="6145139"/>
            <a:ext cx="3198919" cy="228247"/>
          </a:xfrm>
          <a:prstGeom prst="rect">
            <a:avLst/>
          </a:prstGeom>
        </p:spPr>
      </p:pic>
    </p:spTree>
    <p:extLst>
      <p:ext uri="{BB962C8B-B14F-4D97-AF65-F5344CB8AC3E}">
        <p14:creationId xmlns:p14="http://schemas.microsoft.com/office/powerpoint/2010/main" val="581647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BA99AB-D361-FCAA-F574-0589CB49928E}"/>
              </a:ext>
            </a:extLst>
          </p:cNvPr>
          <p:cNvSpPr>
            <a:spLocks noGrp="1"/>
          </p:cNvSpPr>
          <p:nvPr>
            <p:ph type="title"/>
          </p:nvPr>
        </p:nvSpPr>
        <p:spPr/>
        <p:txBody>
          <a:bodyPr>
            <a:noAutofit/>
          </a:bodyPr>
          <a:lstStyle/>
          <a:p>
            <a:r>
              <a:rPr lang="en-US" sz="3600" dirty="0"/>
              <a:t>Rates of Asthma Hospitalization &amp; Emergency Department Visits by Race-Age Group, Hamilton County 2016-2021</a:t>
            </a:r>
          </a:p>
        </p:txBody>
      </p:sp>
      <p:graphicFrame>
        <p:nvGraphicFramePr>
          <p:cNvPr id="4" name="Content Placeholder 10">
            <a:extLst>
              <a:ext uri="{FF2B5EF4-FFF2-40B4-BE49-F238E27FC236}">
                <a16:creationId xmlns:a16="http://schemas.microsoft.com/office/drawing/2014/main" id="{9DA7F3A9-4B73-23DC-BEA8-17068667CA30}"/>
              </a:ext>
            </a:extLst>
          </p:cNvPr>
          <p:cNvGraphicFramePr>
            <a:graphicFrameLocks noGrp="1"/>
          </p:cNvGraphicFramePr>
          <p:nvPr>
            <p:ph idx="1"/>
            <p:extLst>
              <p:ext uri="{D42A27DB-BD31-4B8C-83A1-F6EECF244321}">
                <p14:modId xmlns:p14="http://schemas.microsoft.com/office/powerpoint/2010/main" val="364284543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17AA11ED-82FB-097D-0EE1-B0FFB2000059}"/>
              </a:ext>
            </a:extLst>
          </p:cNvPr>
          <p:cNvPicPr>
            <a:picLocks noChangeAspect="1"/>
          </p:cNvPicPr>
          <p:nvPr/>
        </p:nvPicPr>
        <p:blipFill>
          <a:blip r:embed="rId4"/>
          <a:stretch>
            <a:fillRect/>
          </a:stretch>
        </p:blipFill>
        <p:spPr>
          <a:xfrm>
            <a:off x="1600202" y="6073309"/>
            <a:ext cx="4889376" cy="348864"/>
          </a:xfrm>
          <a:prstGeom prst="rect">
            <a:avLst/>
          </a:prstGeom>
        </p:spPr>
      </p:pic>
    </p:spTree>
    <p:extLst>
      <p:ext uri="{BB962C8B-B14F-4D97-AF65-F5344CB8AC3E}">
        <p14:creationId xmlns:p14="http://schemas.microsoft.com/office/powerpoint/2010/main" val="9604115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55372-B7F5-32C6-3D61-76CEDA4C6086}"/>
              </a:ext>
            </a:extLst>
          </p:cNvPr>
          <p:cNvSpPr>
            <a:spLocks noGrp="1"/>
          </p:cNvSpPr>
          <p:nvPr>
            <p:ph type="title"/>
          </p:nvPr>
        </p:nvSpPr>
        <p:spPr/>
        <p:txBody>
          <a:bodyPr>
            <a:noAutofit/>
          </a:bodyPr>
          <a:lstStyle/>
          <a:p>
            <a:r>
              <a:rPr lang="en-US" sz="3600" dirty="0"/>
              <a:t>Rates of Asthma Hospitalization &amp; Emergency Department Visits by Race/Ethnic-Age Group, Hamilton County 2016-2021</a:t>
            </a:r>
          </a:p>
        </p:txBody>
      </p:sp>
      <p:graphicFrame>
        <p:nvGraphicFramePr>
          <p:cNvPr id="4" name="Content Placeholder 6">
            <a:extLst>
              <a:ext uri="{FF2B5EF4-FFF2-40B4-BE49-F238E27FC236}">
                <a16:creationId xmlns:a16="http://schemas.microsoft.com/office/drawing/2014/main" id="{3771A8F3-4E2A-243C-7909-9D6593EA35EB}"/>
              </a:ext>
            </a:extLst>
          </p:cNvPr>
          <p:cNvGraphicFramePr>
            <a:graphicFrameLocks noGrp="1"/>
          </p:cNvGraphicFramePr>
          <p:nvPr>
            <p:ph idx="1"/>
            <p:extLst>
              <p:ext uri="{D42A27DB-BD31-4B8C-83A1-F6EECF244321}">
                <p14:modId xmlns:p14="http://schemas.microsoft.com/office/powerpoint/2010/main" val="2897836969"/>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661C5DCD-5E90-E13B-E95A-FBA2540E6189}"/>
              </a:ext>
            </a:extLst>
          </p:cNvPr>
          <p:cNvPicPr>
            <a:picLocks noChangeAspect="1"/>
          </p:cNvPicPr>
          <p:nvPr/>
        </p:nvPicPr>
        <p:blipFill>
          <a:blip r:embed="rId4"/>
          <a:stretch>
            <a:fillRect/>
          </a:stretch>
        </p:blipFill>
        <p:spPr>
          <a:xfrm>
            <a:off x="1600201" y="6232935"/>
            <a:ext cx="2652203" cy="259940"/>
          </a:xfrm>
          <a:prstGeom prst="rect">
            <a:avLst/>
          </a:prstGeom>
        </p:spPr>
      </p:pic>
    </p:spTree>
    <p:extLst>
      <p:ext uri="{BB962C8B-B14F-4D97-AF65-F5344CB8AC3E}">
        <p14:creationId xmlns:p14="http://schemas.microsoft.com/office/powerpoint/2010/main" val="3200676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297320-9D89-6F3D-118D-5EC329B1BA95}"/>
              </a:ext>
            </a:extLst>
          </p:cNvPr>
          <p:cNvSpPr>
            <a:spLocks noGrp="1"/>
          </p:cNvSpPr>
          <p:nvPr>
            <p:ph type="title"/>
          </p:nvPr>
        </p:nvSpPr>
        <p:spPr/>
        <p:txBody>
          <a:bodyPr>
            <a:noAutofit/>
          </a:bodyPr>
          <a:lstStyle/>
          <a:p>
            <a:r>
              <a:rPr lang="en-US" sz="3600" dirty="0"/>
              <a:t>Rates of Asthma Hospitalization &amp; Emergency Department Visits by Sex-Age Group, Hamilton County 2016-2021</a:t>
            </a:r>
          </a:p>
        </p:txBody>
      </p:sp>
      <p:graphicFrame>
        <p:nvGraphicFramePr>
          <p:cNvPr id="4" name="Content Placeholder 12">
            <a:extLst>
              <a:ext uri="{FF2B5EF4-FFF2-40B4-BE49-F238E27FC236}">
                <a16:creationId xmlns:a16="http://schemas.microsoft.com/office/drawing/2014/main" id="{67BAB11C-6BEA-CCFD-E68F-FBDF64702DD3}"/>
              </a:ext>
            </a:extLst>
          </p:cNvPr>
          <p:cNvGraphicFramePr>
            <a:graphicFrameLocks noGrp="1"/>
          </p:cNvGraphicFramePr>
          <p:nvPr>
            <p:ph idx="1"/>
            <p:extLst>
              <p:ext uri="{D42A27DB-BD31-4B8C-83A1-F6EECF244321}">
                <p14:modId xmlns:p14="http://schemas.microsoft.com/office/powerpoint/2010/main" val="1899325926"/>
              </p:ext>
            </p:extLst>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a:extLst>
              <a:ext uri="{FF2B5EF4-FFF2-40B4-BE49-F238E27FC236}">
                <a16:creationId xmlns:a16="http://schemas.microsoft.com/office/drawing/2014/main" id="{74AA31C0-B41A-3583-5084-C91B75BE2470}"/>
              </a:ext>
            </a:extLst>
          </p:cNvPr>
          <p:cNvPicPr>
            <a:picLocks noChangeAspect="1"/>
          </p:cNvPicPr>
          <p:nvPr/>
        </p:nvPicPr>
        <p:blipFill>
          <a:blip r:embed="rId4"/>
          <a:stretch>
            <a:fillRect/>
          </a:stretch>
        </p:blipFill>
        <p:spPr>
          <a:xfrm rot="10800000" flipV="1">
            <a:off x="1600202" y="6422173"/>
            <a:ext cx="3761912" cy="268418"/>
          </a:xfrm>
          <a:prstGeom prst="rect">
            <a:avLst/>
          </a:prstGeom>
        </p:spPr>
      </p:pic>
    </p:spTree>
    <p:extLst>
      <p:ext uri="{BB962C8B-B14F-4D97-AF65-F5344CB8AC3E}">
        <p14:creationId xmlns:p14="http://schemas.microsoft.com/office/powerpoint/2010/main" val="220499718"/>
      </p:ext>
    </p:extLst>
  </p:cSld>
  <p:clrMapOvr>
    <a:masterClrMapping/>
  </p:clrMapOvr>
</p:sld>
</file>

<file path=ppt/theme/theme1.xml><?xml version="1.0" encoding="utf-8"?>
<a:theme xmlns:a="http://schemas.openxmlformats.org/drawingml/2006/main" name="1_Office Theme">
  <a:themeElements>
    <a:clrScheme name="Development">
      <a:dk1>
        <a:srgbClr val="0E3F75"/>
      </a:dk1>
      <a:lt1>
        <a:srgbClr val="FFFFFF"/>
      </a:lt1>
      <a:dk2>
        <a:srgbClr val="C12637"/>
      </a:dk2>
      <a:lt2>
        <a:srgbClr val="E7E6E6"/>
      </a:lt2>
      <a:accent1>
        <a:srgbClr val="0E3F75"/>
      </a:accent1>
      <a:accent2>
        <a:srgbClr val="C12637"/>
      </a:accent2>
      <a:accent3>
        <a:srgbClr val="0098D3"/>
      </a:accent3>
      <a:accent4>
        <a:srgbClr val="B0B3AF"/>
      </a:accent4>
      <a:accent5>
        <a:srgbClr val="69C2C6"/>
      </a:accent5>
      <a:accent6>
        <a:srgbClr val="BBD36F"/>
      </a:accent6>
      <a:hlink>
        <a:srgbClr val="0098D3"/>
      </a:hlink>
      <a:folHlink>
        <a:srgbClr val="0098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New ODH colors">
      <a:dk1>
        <a:sysClr val="windowText" lastClr="000000"/>
      </a:dk1>
      <a:lt1>
        <a:sysClr val="window" lastClr="FFFFFF"/>
      </a:lt1>
      <a:dk2>
        <a:srgbClr val="44546A"/>
      </a:dk2>
      <a:lt2>
        <a:srgbClr val="E7E6E6"/>
      </a:lt2>
      <a:accent1>
        <a:srgbClr val="C12637"/>
      </a:accent1>
      <a:accent2>
        <a:srgbClr val="0E3F75"/>
      </a:accent2>
      <a:accent3>
        <a:srgbClr val="0098D3"/>
      </a:accent3>
      <a:accent4>
        <a:srgbClr val="729354"/>
      </a:accent4>
      <a:accent5>
        <a:srgbClr val="EBA70E"/>
      </a:accent5>
      <a:accent6>
        <a:srgbClr val="69C2C6"/>
      </a:accent6>
      <a:hlink>
        <a:srgbClr val="BBD36F"/>
      </a:hlink>
      <a:folHlink>
        <a:srgbClr val="F3DF89"/>
      </a:folHlink>
    </a:clrScheme>
    <a:fontScheme name="Custom 1">
      <a:majorFont>
        <a:latin typeface="Source Sans Pro Semibold"/>
        <a:ea typeface=""/>
        <a:cs typeface=""/>
      </a:majorFont>
      <a:minorFont>
        <a:latin typeface="Source Sans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Custom 2">
    <a:dk1>
      <a:sysClr val="windowText" lastClr="000000"/>
    </a:dk1>
    <a:lt1>
      <a:sysClr val="window" lastClr="FFFFFF"/>
    </a:lt1>
    <a:dk2>
      <a:srgbClr val="323232"/>
    </a:dk2>
    <a:lt2>
      <a:srgbClr val="E3DED1"/>
    </a:lt2>
    <a:accent1>
      <a:srgbClr val="D86B77"/>
    </a:accent1>
    <a:accent2>
      <a:srgbClr val="FCAE3B"/>
    </a:accent2>
    <a:accent3>
      <a:srgbClr val="9F87B7"/>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Custom 6">
    <a:dk1>
      <a:sysClr val="windowText" lastClr="000000"/>
    </a:dk1>
    <a:lt1>
      <a:sysClr val="window" lastClr="FFFFFF"/>
    </a:lt1>
    <a:dk2>
      <a:srgbClr val="323232"/>
    </a:dk2>
    <a:lt2>
      <a:srgbClr val="E3DED1"/>
    </a:lt2>
    <a:accent1>
      <a:srgbClr val="8DC182"/>
    </a:accent1>
    <a:accent2>
      <a:srgbClr val="BF3242"/>
    </a:accent2>
    <a:accent3>
      <a:srgbClr val="FCAE3B"/>
    </a:accent3>
    <a:accent4>
      <a:srgbClr val="9F87B7"/>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Custom 2">
    <a:dk1>
      <a:sysClr val="windowText" lastClr="000000"/>
    </a:dk1>
    <a:lt1>
      <a:sysClr val="window" lastClr="FFFFFF"/>
    </a:lt1>
    <a:dk2>
      <a:srgbClr val="323232"/>
    </a:dk2>
    <a:lt2>
      <a:srgbClr val="E3DED1"/>
    </a:lt2>
    <a:accent1>
      <a:srgbClr val="D86B77"/>
    </a:accent1>
    <a:accent2>
      <a:srgbClr val="FCAE3B"/>
    </a:accent2>
    <a:accent3>
      <a:srgbClr val="9F87B7"/>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Custom 2">
    <a:dk1>
      <a:sysClr val="windowText" lastClr="000000"/>
    </a:dk1>
    <a:lt1>
      <a:sysClr val="window" lastClr="FFFFFF"/>
    </a:lt1>
    <a:dk2>
      <a:srgbClr val="323232"/>
    </a:dk2>
    <a:lt2>
      <a:srgbClr val="E3DED1"/>
    </a:lt2>
    <a:accent1>
      <a:srgbClr val="D86B77"/>
    </a:accent1>
    <a:accent2>
      <a:srgbClr val="FCAE3B"/>
    </a:accent2>
    <a:accent3>
      <a:srgbClr val="9F87B7"/>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DBD0BFC49A6564DBAA8EFC6E048B4E5" ma:contentTypeVersion="11" ma:contentTypeDescription="Create a new document." ma:contentTypeScope="" ma:versionID="4bc267ad057b82023c980701f1cebf00">
  <xsd:schema xmlns:xsd="http://www.w3.org/2001/XMLSchema" xmlns:xs="http://www.w3.org/2001/XMLSchema" xmlns:p="http://schemas.microsoft.com/office/2006/metadata/properties" xmlns:ns2="317ed673-6fd9-496a-a9c5-6ab9adef4f1d" xmlns:ns3="a473e88c-ecef-451a-8be7-c78cd8a8a139" targetNamespace="http://schemas.microsoft.com/office/2006/metadata/properties" ma:root="true" ma:fieldsID="62fc2ef7f322d9edefec0827e1dc70dd" ns2:_="" ns3:_="">
    <xsd:import namespace="317ed673-6fd9-496a-a9c5-6ab9adef4f1d"/>
    <xsd:import namespace="a473e88c-ecef-451a-8be7-c78cd8a8a139"/>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7ed673-6fd9-496a-a9c5-6ab9adef4f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Image Tags" ma:readOnly="false" ma:fieldId="{5cf76f15-5ced-4ddc-b409-7134ff3c332f}" ma:taxonomyMulti="true" ma:sspId="7234c9c0-dc82-4bd3-8448-fd5c6ce0fb7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3e88c-ecef-451a-8be7-c78cd8a8a139"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6A4F18-DDD6-42BF-8965-FEC830DB345C}">
  <ds:schemaRefs>
    <ds:schemaRef ds:uri="http://schemas.microsoft.com/sharepoint/v3/contenttype/forms"/>
  </ds:schemaRefs>
</ds:datastoreItem>
</file>

<file path=customXml/itemProps2.xml><?xml version="1.0" encoding="utf-8"?>
<ds:datastoreItem xmlns:ds="http://schemas.openxmlformats.org/officeDocument/2006/customXml" ds:itemID="{A1081F2F-B5B5-43E6-A86E-7708413BE1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17ed673-6fd9-496a-a9c5-6ab9adef4f1d"/>
    <ds:schemaRef ds:uri="a473e88c-ecef-451a-8be7-c78cd8a8a13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5079</TotalTime>
  <Words>1935</Words>
  <Application>Microsoft Office PowerPoint</Application>
  <PresentationFormat>Widescreen</PresentationFormat>
  <Paragraphs>221</Paragraphs>
  <Slides>22</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Open Sans SemiBold</vt:lpstr>
      <vt:lpstr>Source Sans Pro</vt:lpstr>
      <vt:lpstr>Source Sans Pro SemiBold</vt:lpstr>
      <vt:lpstr>Univers</vt:lpstr>
      <vt:lpstr>1_Office Theme</vt:lpstr>
      <vt:lpstr>Office Theme</vt:lpstr>
      <vt:lpstr>Hamilton County: The Current Status of Asthma Burden</vt:lpstr>
      <vt:lpstr>Table of Contents </vt:lpstr>
      <vt:lpstr>Background</vt:lpstr>
      <vt:lpstr>Population Demographics of Hamilton County</vt:lpstr>
      <vt:lpstr>Rates of Asthma Hospitalization &amp; Emergency Department Visits by Race-Age Group, Hamilton County 2016-2021</vt:lpstr>
      <vt:lpstr>Rates of Asthma Hospitalization &amp; Emergency Department Visits by Race/Ethnic-Age Group, Hamilton County 2016-2021</vt:lpstr>
      <vt:lpstr>Rates of Asthma Hospitalization &amp; Emergency Department Visits by Race-Age Group, Hamilton County 2016-2021</vt:lpstr>
      <vt:lpstr>Rates of Asthma Hospitalization &amp; Emergency Department Visits by Race/Ethnic-Age Group, Hamilton County 2016-2021</vt:lpstr>
      <vt:lpstr>Rates of Asthma Hospitalization &amp; Emergency Department Visits by Sex-Age Group, Hamilton County 2016-2021</vt:lpstr>
      <vt:lpstr>Rates of Asthma Hospitalization &amp; Emergency Department Visits by Sex-Age Group, Hamilton County 2016-2021</vt:lpstr>
      <vt:lpstr>Rates of Asthma Hospitalization &amp; Emergency Department Visits by Month of Admission, Hamilton County and Ohio, 2021</vt:lpstr>
      <vt:lpstr>Rate of Asthma Hospitalizations, Children (0-18) on Medicaid, Hamilton County &amp; Ohio, 2016-2021</vt:lpstr>
      <vt:lpstr>Rate of Asthma Hospitalizations, Adults (19+) on Medicaid, Hamilton County &amp; Ohio, 2016-2021</vt:lpstr>
      <vt:lpstr>Rates of Asthma Death by Race-Age Group 2016-2021</vt:lpstr>
      <vt:lpstr>Summary/Key Findings</vt:lpstr>
      <vt:lpstr>Summary/Key Findings Continued</vt:lpstr>
      <vt:lpstr>Methods</vt:lpstr>
      <vt:lpstr>Methods</vt:lpstr>
      <vt:lpstr>Get Involved </vt:lpstr>
      <vt:lpstr>Contact Information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Curran, Sarah</dc:creator>
  <cp:lastModifiedBy>Kira Bryant</cp:lastModifiedBy>
  <cp:revision>65</cp:revision>
  <cp:lastPrinted>2023-10-10T13:22:31Z</cp:lastPrinted>
  <dcterms:created xsi:type="dcterms:W3CDTF">2023-05-19T13:43:30Z</dcterms:created>
  <dcterms:modified xsi:type="dcterms:W3CDTF">2023-11-15T18:20:14Z</dcterms:modified>
</cp:coreProperties>
</file>