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charts/chart5.xml" ContentType="application/vnd.openxmlformats-officedocument.drawingml.chart+xml"/>
  <Override PartName="/ppt/theme/themeOverride5.xml" ContentType="application/vnd.openxmlformats-officedocument.themeOverride+xml"/>
  <Override PartName="/ppt/notesSlides/notesSlide8.xml" ContentType="application/vnd.openxmlformats-officedocument.presentationml.notesSlide+xml"/>
  <Override PartName="/ppt/charts/chart6.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6.xml" ContentType="application/vnd.openxmlformats-officedocument.themeOverride+xml"/>
  <Override PartName="/ppt/drawings/drawing2.xml" ContentType="application/vnd.openxmlformats-officedocument.drawingml.chartshapes+xml"/>
  <Override PartName="/ppt/notesSlides/notesSlide9.xml" ContentType="application/vnd.openxmlformats-officedocument.presentationml.notesSlide+xml"/>
  <Override PartName="/ppt/charts/chart7.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7.xml" ContentType="application/vnd.openxmlformats-officedocument.themeOverride+xml"/>
  <Override PartName="/ppt/notesSlides/notesSlide10.xml" ContentType="application/vnd.openxmlformats-officedocument.presentationml.notesSlide+xml"/>
  <Override PartName="/ppt/charts/chart8.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8.xml" ContentType="application/vnd.openxmlformats-officedocument.themeOverride+xml"/>
  <Override PartName="/ppt/charts/chart9.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9.xml" ContentType="application/vnd.openxmlformats-officedocument.themeOverrid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0.xml" ContentType="application/vnd.openxmlformats-officedocument.themeOverride+xml"/>
  <Override PartName="/ppt/notesSlides/notesSlide11.xml" ContentType="application/vnd.openxmlformats-officedocument.presentationml.notesSlid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1.xml" ContentType="application/vnd.openxmlformats-officedocument.themeOverride+xml"/>
  <Override PartName="/ppt/notesSlides/notesSlide12.xml" ContentType="application/vnd.openxmlformats-officedocument.presentationml.notesSlid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2.xml" ContentType="application/vnd.openxmlformats-officedocument.themeOverrid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3.xml" ContentType="application/vnd.openxmlformats-officedocument.themeOverrid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4.xml" ContentType="application/vnd.openxmlformats-officedocument.themeOverrid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5.xml" ContentType="application/vnd.openxmlformats-officedocument.themeOverride+xml"/>
  <Override PartName="/ppt/notesSlides/notesSlide13.xml" ContentType="application/vnd.openxmlformats-officedocument.presentationml.notesSlide+xml"/>
  <Override PartName="/ppt/charts/chart16.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6.xml" ContentType="application/vnd.openxmlformats-officedocument.themeOverride+xml"/>
  <Override PartName="/ppt/notesSlides/notesSlide14.xml" ContentType="application/vnd.openxmlformats-officedocument.presentationml.notesSlide+xml"/>
  <Override PartName="/ppt/charts/chart17.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rts/chart18.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7.xml" ContentType="application/vnd.openxmlformats-officedocument.themeOverride+xml"/>
  <Override PartName="/ppt/notesSlides/notesSlide16.xml" ContentType="application/vnd.openxmlformats-officedocument.presentationml.notesSlide+xml"/>
  <Override PartName="/ppt/charts/chart19.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8.xml" ContentType="application/vnd.openxmlformats-officedocument.themeOverride+xml"/>
  <Override PartName="/ppt/notesSlides/notesSlide17.xml" ContentType="application/vnd.openxmlformats-officedocument.presentationml.notesSlide+xml"/>
  <Override PartName="/ppt/charts/chart20.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9.xml" ContentType="application/vnd.openxmlformats-officedocument.themeOverride+xml"/>
  <Override PartName="/ppt/notesSlides/notesSlide18.xml" ContentType="application/vnd.openxmlformats-officedocument.presentationml.notesSlide+xml"/>
  <Override PartName="/ppt/charts/chart21.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20.xml" ContentType="application/vnd.openxmlformats-officedocument.themeOverride+xml"/>
  <Override PartName="/ppt/notesSlides/notesSlide19.xml" ContentType="application/vnd.openxmlformats-officedocument.presentationml.notesSlide+xml"/>
  <Override PartName="/ppt/charts/chart22.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1.xml" ContentType="application/vnd.openxmlformats-officedocument.themeOverride+xml"/>
  <Override PartName="/ppt/charts/chart23.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2.xml" ContentType="application/vnd.openxmlformats-officedocument.themeOverride+xml"/>
  <Override PartName="/ppt/charts/chart24.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3.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5.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24.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4"/>
    <p:sldMasterId id="2147483740" r:id="rId5"/>
    <p:sldMasterId id="2147483773" r:id="rId6"/>
    <p:sldMasterId id="2147483796" r:id="rId7"/>
    <p:sldMasterId id="2147483813" r:id="rId8"/>
  </p:sldMasterIdLst>
  <p:notesMasterIdLst>
    <p:notesMasterId r:id="rId55"/>
  </p:notesMasterIdLst>
  <p:sldIdLst>
    <p:sldId id="357" r:id="rId9"/>
    <p:sldId id="278" r:id="rId10"/>
    <p:sldId id="358" r:id="rId11"/>
    <p:sldId id="275" r:id="rId12"/>
    <p:sldId id="307" r:id="rId13"/>
    <p:sldId id="308" r:id="rId14"/>
    <p:sldId id="309" r:id="rId15"/>
    <p:sldId id="310" r:id="rId16"/>
    <p:sldId id="343" r:id="rId17"/>
    <p:sldId id="354" r:id="rId18"/>
    <p:sldId id="312" r:id="rId19"/>
    <p:sldId id="313" r:id="rId20"/>
    <p:sldId id="314" r:id="rId21"/>
    <p:sldId id="315" r:id="rId22"/>
    <p:sldId id="344" r:id="rId23"/>
    <p:sldId id="351" r:id="rId24"/>
    <p:sldId id="352" r:id="rId25"/>
    <p:sldId id="318" r:id="rId26"/>
    <p:sldId id="346" r:id="rId27"/>
    <p:sldId id="347" r:id="rId28"/>
    <p:sldId id="349" r:id="rId29"/>
    <p:sldId id="348" r:id="rId30"/>
    <p:sldId id="350" r:id="rId31"/>
    <p:sldId id="321" r:id="rId32"/>
    <p:sldId id="355" r:id="rId33"/>
    <p:sldId id="356" r:id="rId34"/>
    <p:sldId id="353" r:id="rId35"/>
    <p:sldId id="322" r:id="rId36"/>
    <p:sldId id="324" r:id="rId37"/>
    <p:sldId id="325" r:id="rId38"/>
    <p:sldId id="326" r:id="rId39"/>
    <p:sldId id="342" r:id="rId40"/>
    <p:sldId id="336" r:id="rId41"/>
    <p:sldId id="330" r:id="rId42"/>
    <p:sldId id="306" r:id="rId43"/>
    <p:sldId id="359" r:id="rId44"/>
    <p:sldId id="332" r:id="rId45"/>
    <p:sldId id="341" r:id="rId46"/>
    <p:sldId id="333" r:id="rId47"/>
    <p:sldId id="334" r:id="rId48"/>
    <p:sldId id="338" r:id="rId49"/>
    <p:sldId id="339" r:id="rId50"/>
    <p:sldId id="340" r:id="rId51"/>
    <p:sldId id="262" r:id="rId52"/>
    <p:sldId id="268" r:id="rId53"/>
    <p:sldId id="277" r:id="rId5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DE03D01-5811-4F1D-7FFC-78DFA643172F}" name="Brendan Brown" initials="BB" userId="S::bbrown@ghhi.org::4d4a0dd1-54b3-420d-87d1-a3b0719cd1b8" providerId="AD"/>
  <p188:author id="{5A74D315-C6CD-2BA5-F538-0819A6FC83D8}" name="Sawyer Baker" initials="SB" userId="S::sbaker@ghhi.org::589f3ec4-3a93-493e-8848-7f4ea1a58b00" providerId="AD"/>
  <p188:author id="{44372250-9604-3AE6-8C54-B40655A205EE}" name="Whitner, Sheronda" initials="SW" userId="S::10132245@id.ohio.gov::e1c70408-6656-4c73-a80d-5e20dc0c356e" providerId="AD"/>
  <p188:author id="{7F9F0F59-75EE-61FA-986A-ECABD556FF4C}" name="Jones-McKnight, Tabitha" initials="TJ" userId="S::10198144@id.ohio.gov::15cbd8fa-be3f-4b64-82af-e5daa5e86402" providerId="AD"/>
  <p188:author id="{4AD41373-D460-DBAB-2316-C448BF57A7DA}" name="Sharma, Arati" initials="SA" userId="S::10163075@id.ohio.gov::ee0c7705-5a1e-4df6-bd51-a682bad5e14f" providerId="AD"/>
  <p188:author id="{958EE7D9-AE55-1FB6-356D-E49A260F8E1F}" name="Nwaobasi, Sandra" initials="NS" userId="S::10211607@id.ohio.gov::b9771cc7-2287-4f78-9666-e4d1f61d8e1d" providerId="AD"/>
  <p188:author id="{1A3307DD-3752-71F6-83BE-78A636E27284}" name="Sumner, Michaela" initials="SM" userId="S::10210523@id.ohio.gov::2cab7fcd-3535-437a-80dd-ce0759f1300a" providerId="AD"/>
  <p188:author id="{7FCD3EF9-D9A9-A092-2FC4-2572BD377494}" name="Kennedy, Russ" initials="RK" userId="S::10131311@id.ohio.gov::1f32fca5-9b0e-4ed7-a57c-51e8b021be7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8D3"/>
    <a:srgbClr val="B0B3AF"/>
    <a:srgbClr val="C12637"/>
    <a:srgbClr val="000000"/>
    <a:srgbClr val="69C2C6"/>
    <a:srgbClr val="729364"/>
    <a:srgbClr val="EBA70E"/>
    <a:srgbClr val="8A5E32"/>
    <a:srgbClr val="F3DF89"/>
    <a:srgbClr val="0E3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1B8DA9-F50E-4D27-BB76-52FD0F806A00}" v="8" dt="2024-07-23T13:56:51.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theme" Target="theme/theme1.xml"/><Relationship Id="rId5" Type="http://schemas.openxmlformats.org/officeDocument/2006/relationships/slideMaster" Target="slideMasters/slideMaster2.xml"/><Relationship Id="rId61" Type="http://schemas.microsoft.com/office/2015/10/relationships/revisionInfo" Target="revisionInfo.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viewProps" Target="viewProp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hitner, Sheronda" userId="S::10132245@id.ohio.gov::e1c70408-6656-4c73-a80d-5e20dc0c356e" providerId="AD" clId="Web-{241B8DA9-F50E-4D27-BB76-52FD0F806A00}"/>
    <pc:docChg chg="modSld">
      <pc:chgData name="Whitner, Sheronda" userId="S::10132245@id.ohio.gov::e1c70408-6656-4c73-a80d-5e20dc0c356e" providerId="AD" clId="Web-{241B8DA9-F50E-4D27-BB76-52FD0F806A00}" dt="2024-07-23T13:56:51.109" v="6" actId="20577"/>
      <pc:docMkLst>
        <pc:docMk/>
      </pc:docMkLst>
      <pc:sldChg chg="modSp">
        <pc:chgData name="Whitner, Sheronda" userId="S::10132245@id.ohio.gov::e1c70408-6656-4c73-a80d-5e20dc0c356e" providerId="AD" clId="Web-{241B8DA9-F50E-4D27-BB76-52FD0F806A00}" dt="2024-07-23T13:56:51.109" v="6" actId="20577"/>
        <pc:sldMkLst>
          <pc:docMk/>
          <pc:sldMk cId="1782025160" sldId="357"/>
        </pc:sldMkLst>
        <pc:spChg chg="mod">
          <ac:chgData name="Whitner, Sheronda" userId="S::10132245@id.ohio.gov::e1c70408-6656-4c73-a80d-5e20dc0c356e" providerId="AD" clId="Web-{241B8DA9-F50E-4D27-BB76-52FD0F806A00}" dt="2024-07-23T13:56:51.109" v="6" actId="20577"/>
          <ac:spMkLst>
            <pc:docMk/>
            <pc:sldMk cId="1782025160" sldId="357"/>
            <ac:spMk id="13315" creationId="{00000000-0000-0000-0000-000000000000}"/>
          </ac:spMkLst>
        </pc:spChg>
      </pc:sldChg>
    </pc:docChg>
  </pc:docChgLst>
  <pc:docChgLst>
    <pc:chgData name="Nwaobasi, Sandra" userId="b9771cc7-2287-4f78-9666-e4d1f61d8e1d" providerId="ADAL" clId="{BBC20E11-0A94-4886-B4A0-F066398CE3C7}"/>
    <pc:docChg chg="custSel modSld">
      <pc:chgData name="Nwaobasi, Sandra" userId="b9771cc7-2287-4f78-9666-e4d1f61d8e1d" providerId="ADAL" clId="{BBC20E11-0A94-4886-B4A0-F066398CE3C7}" dt="2024-02-13T18:48:50.166" v="383" actId="207"/>
      <pc:docMkLst>
        <pc:docMk/>
      </pc:docMkLst>
      <pc:sldChg chg="delCm">
        <pc:chgData name="Nwaobasi, Sandra" userId="b9771cc7-2287-4f78-9666-e4d1f61d8e1d" providerId="ADAL" clId="{BBC20E11-0A94-4886-B4A0-F066398CE3C7}" dt="2024-02-05T19:38:39.331" v="2"/>
        <pc:sldMkLst>
          <pc:docMk/>
          <pc:sldMk cId="3105352478" sldId="275"/>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38:39.331" v="2"/>
              <pc2:cmMkLst xmlns:pc2="http://schemas.microsoft.com/office/powerpoint/2019/9/main/command">
                <pc:docMk/>
                <pc:sldMk cId="3105352478" sldId="275"/>
                <pc2:cmMk id="{F49598A1-7E30-4A59-85F4-289D9E8525F1}"/>
              </pc2:cmMkLst>
            </pc226:cmChg>
          </p:ext>
        </pc:extLst>
      </pc:sldChg>
      <pc:sldChg chg="delCm">
        <pc:chgData name="Nwaobasi, Sandra" userId="b9771cc7-2287-4f78-9666-e4d1f61d8e1d" providerId="ADAL" clId="{BBC20E11-0A94-4886-B4A0-F066398CE3C7}" dt="2024-02-05T19:38:32.531" v="1"/>
        <pc:sldMkLst>
          <pc:docMk/>
          <pc:sldMk cId="508833710" sldId="278"/>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37:12.104" v="0"/>
              <pc2:cmMkLst xmlns:pc2="http://schemas.microsoft.com/office/powerpoint/2019/9/main/command">
                <pc:docMk/>
                <pc:sldMk cId="508833710" sldId="278"/>
                <pc2:cmMk id="{173B8568-45F6-4B42-8033-A057F9CE73AC}"/>
              </pc2:cmMkLst>
            </pc226:cmChg>
            <pc226:cmChg xmlns:pc226="http://schemas.microsoft.com/office/powerpoint/2022/06/main/command" chg="del">
              <pc226:chgData name="Nwaobasi, Sandra" userId="b9771cc7-2287-4f78-9666-e4d1f61d8e1d" providerId="ADAL" clId="{BBC20E11-0A94-4886-B4A0-F066398CE3C7}" dt="2024-02-05T19:38:32.531" v="1"/>
              <pc2:cmMkLst xmlns:pc2="http://schemas.microsoft.com/office/powerpoint/2019/9/main/command">
                <pc:docMk/>
                <pc:sldMk cId="508833710" sldId="278"/>
                <pc2:cmMk id="{404592B4-568C-4020-8589-66F9671502EB}"/>
              </pc2:cmMkLst>
            </pc226:cmChg>
          </p:ext>
        </pc:extLst>
      </pc:sldChg>
      <pc:sldChg chg="delCm">
        <pc:chgData name="Nwaobasi, Sandra" userId="b9771cc7-2287-4f78-9666-e4d1f61d8e1d" providerId="ADAL" clId="{BBC20E11-0A94-4886-B4A0-F066398CE3C7}" dt="2024-02-05T19:57:22.866" v="52"/>
        <pc:sldMkLst>
          <pc:docMk/>
          <pc:sldMk cId="3312847051" sldId="306"/>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6:53.216" v="49"/>
              <pc2:cmMkLst xmlns:pc2="http://schemas.microsoft.com/office/powerpoint/2019/9/main/command">
                <pc:docMk/>
                <pc:sldMk cId="3312847051" sldId="306"/>
                <pc2:cmMk id="{00697604-6647-45EA-B260-1AAFF677563E}"/>
              </pc2:cmMkLst>
            </pc226:cmChg>
            <pc226:cmChg xmlns:pc226="http://schemas.microsoft.com/office/powerpoint/2022/06/main/command" chg="del">
              <pc226:chgData name="Nwaobasi, Sandra" userId="b9771cc7-2287-4f78-9666-e4d1f61d8e1d" providerId="ADAL" clId="{BBC20E11-0A94-4886-B4A0-F066398CE3C7}" dt="2024-02-05T19:56:57.935" v="51"/>
              <pc2:cmMkLst xmlns:pc2="http://schemas.microsoft.com/office/powerpoint/2019/9/main/command">
                <pc:docMk/>
                <pc:sldMk cId="3312847051" sldId="306"/>
                <pc2:cmMk id="{DFCC7E35-5400-4AE2-A6F6-1F34AA156E50}"/>
              </pc2:cmMkLst>
            </pc226:cmChg>
            <pc226:cmChg xmlns:pc226="http://schemas.microsoft.com/office/powerpoint/2022/06/main/command" chg="del">
              <pc226:chgData name="Nwaobasi, Sandra" userId="b9771cc7-2287-4f78-9666-e4d1f61d8e1d" providerId="ADAL" clId="{BBC20E11-0A94-4886-B4A0-F066398CE3C7}" dt="2024-02-05T19:56:55.680" v="50"/>
              <pc2:cmMkLst xmlns:pc2="http://schemas.microsoft.com/office/powerpoint/2019/9/main/command">
                <pc:docMk/>
                <pc:sldMk cId="3312847051" sldId="306"/>
                <pc2:cmMk id="{14E1F8BD-7E2D-4DDA-B840-EF483B4E0F67}"/>
              </pc2:cmMkLst>
            </pc226:cmChg>
            <pc226:cmChg xmlns:pc226="http://schemas.microsoft.com/office/powerpoint/2022/06/main/command" chg="del">
              <pc226:chgData name="Nwaobasi, Sandra" userId="b9771cc7-2287-4f78-9666-e4d1f61d8e1d" providerId="ADAL" clId="{BBC20E11-0A94-4886-B4A0-F066398CE3C7}" dt="2024-02-05T19:57:22.866" v="52"/>
              <pc2:cmMkLst xmlns:pc2="http://schemas.microsoft.com/office/powerpoint/2019/9/main/command">
                <pc:docMk/>
                <pc:sldMk cId="3312847051" sldId="306"/>
                <pc2:cmMk id="{0F2598D4-EDEA-4CE8-A780-FDE266DDC8F4}"/>
              </pc2:cmMkLst>
            </pc226:cmChg>
          </p:ext>
        </pc:extLst>
      </pc:sldChg>
      <pc:sldChg chg="delCm">
        <pc:chgData name="Nwaobasi, Sandra" userId="b9771cc7-2287-4f78-9666-e4d1f61d8e1d" providerId="ADAL" clId="{BBC20E11-0A94-4886-B4A0-F066398CE3C7}" dt="2024-02-05T19:38:45.704" v="3"/>
        <pc:sldMkLst>
          <pc:docMk/>
          <pc:sldMk cId="132830563" sldId="307"/>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38:45.704" v="3"/>
              <pc2:cmMkLst xmlns:pc2="http://schemas.microsoft.com/office/powerpoint/2019/9/main/command">
                <pc:docMk/>
                <pc:sldMk cId="132830563" sldId="307"/>
                <pc2:cmMk id="{5ECA090F-394F-4B63-9BCE-7FAA8D0085DA}"/>
              </pc2:cmMkLst>
            </pc226:cmChg>
          </p:ext>
        </pc:extLst>
      </pc:sldChg>
      <pc:sldChg chg="modSp delCm">
        <pc:chgData name="Nwaobasi, Sandra" userId="b9771cc7-2287-4f78-9666-e4d1f61d8e1d" providerId="ADAL" clId="{BBC20E11-0A94-4886-B4A0-F066398CE3C7}" dt="2024-02-06T14:07:24.107" v="163" actId="20577"/>
        <pc:sldMkLst>
          <pc:docMk/>
          <pc:sldMk cId="977066542" sldId="308"/>
        </pc:sldMkLst>
        <pc:graphicFrameChg chg="mod">
          <ac:chgData name="Nwaobasi, Sandra" userId="b9771cc7-2287-4f78-9666-e4d1f61d8e1d" providerId="ADAL" clId="{BBC20E11-0A94-4886-B4A0-F066398CE3C7}" dt="2024-02-06T14:07:24.107" v="163" actId="20577"/>
          <ac:graphicFrameMkLst>
            <pc:docMk/>
            <pc:sldMk cId="977066542" sldId="308"/>
            <ac:graphicFrameMk id="5" creationId="{00000000-0008-0000-0E00-000003000000}"/>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39:01.697" v="4"/>
              <pc2:cmMkLst xmlns:pc2="http://schemas.microsoft.com/office/powerpoint/2019/9/main/command">
                <pc:docMk/>
                <pc:sldMk cId="977066542" sldId="308"/>
                <pc2:cmMk id="{5AF2A624-7A37-484F-BE20-4CCE2B6043B5}"/>
              </pc2:cmMkLst>
            </pc226:cmChg>
            <pc226:cmChg xmlns:pc226="http://schemas.microsoft.com/office/powerpoint/2022/06/main/command" chg="del">
              <pc226:chgData name="Nwaobasi, Sandra" userId="b9771cc7-2287-4f78-9666-e4d1f61d8e1d" providerId="ADAL" clId="{BBC20E11-0A94-4886-B4A0-F066398CE3C7}" dt="2024-02-05T19:39:08.328" v="6"/>
              <pc2:cmMkLst xmlns:pc2="http://schemas.microsoft.com/office/powerpoint/2019/9/main/command">
                <pc:docMk/>
                <pc:sldMk cId="977066542" sldId="308"/>
                <pc2:cmMk id="{608A9B42-4117-460E-BF26-60C169EF14D5}"/>
              </pc2:cmMkLst>
            </pc226:cmChg>
            <pc226:cmChg xmlns:pc226="http://schemas.microsoft.com/office/powerpoint/2022/06/main/command" chg="del">
              <pc226:chgData name="Nwaobasi, Sandra" userId="b9771cc7-2287-4f78-9666-e4d1f61d8e1d" providerId="ADAL" clId="{BBC20E11-0A94-4886-B4A0-F066398CE3C7}" dt="2024-02-05T19:39:53.701" v="7"/>
              <pc2:cmMkLst xmlns:pc2="http://schemas.microsoft.com/office/powerpoint/2019/9/main/command">
                <pc:docMk/>
                <pc:sldMk cId="977066542" sldId="308"/>
                <pc2:cmMk id="{0FD60943-D595-4304-A45A-54162CFFA5D4}"/>
              </pc2:cmMkLst>
            </pc226:cmChg>
            <pc226:cmChg xmlns:pc226="http://schemas.microsoft.com/office/powerpoint/2022/06/main/command" chg="del">
              <pc226:chgData name="Nwaobasi, Sandra" userId="b9771cc7-2287-4f78-9666-e4d1f61d8e1d" providerId="ADAL" clId="{BBC20E11-0A94-4886-B4A0-F066398CE3C7}" dt="2024-02-05T19:39:05.307" v="5"/>
              <pc2:cmMkLst xmlns:pc2="http://schemas.microsoft.com/office/powerpoint/2019/9/main/command">
                <pc:docMk/>
                <pc:sldMk cId="977066542" sldId="308"/>
                <pc2:cmMk id="{771DC763-9A01-4406-94F0-69B77DA74DF5}"/>
              </pc2:cmMkLst>
            </pc226:cmChg>
          </p:ext>
        </pc:extLst>
      </pc:sldChg>
      <pc:sldChg chg="modSp delCm">
        <pc:chgData name="Nwaobasi, Sandra" userId="b9771cc7-2287-4f78-9666-e4d1f61d8e1d" providerId="ADAL" clId="{BBC20E11-0A94-4886-B4A0-F066398CE3C7}" dt="2024-02-06T14:07:30.472" v="166" actId="20577"/>
        <pc:sldMkLst>
          <pc:docMk/>
          <pc:sldMk cId="1343637978" sldId="309"/>
        </pc:sldMkLst>
        <pc:graphicFrameChg chg="mod">
          <ac:chgData name="Nwaobasi, Sandra" userId="b9771cc7-2287-4f78-9666-e4d1f61d8e1d" providerId="ADAL" clId="{BBC20E11-0A94-4886-B4A0-F066398CE3C7}" dt="2024-02-06T14:07:30.472" v="166" actId="20577"/>
          <ac:graphicFrameMkLst>
            <pc:docMk/>
            <pc:sldMk cId="1343637978" sldId="309"/>
            <ac:graphicFrameMk id="4" creationId="{00000000-0008-0000-0E00-000004000000}"/>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0:00.792" v="8"/>
              <pc2:cmMkLst xmlns:pc2="http://schemas.microsoft.com/office/powerpoint/2019/9/main/command">
                <pc:docMk/>
                <pc:sldMk cId="1343637978" sldId="309"/>
                <pc2:cmMk id="{EB66F74C-BDD7-467B-8E7F-DF11888FCD03}"/>
              </pc2:cmMkLst>
            </pc226:cmChg>
            <pc226:cmChg xmlns:pc226="http://schemas.microsoft.com/office/powerpoint/2022/06/main/command" chg="del">
              <pc226:chgData name="Nwaobasi, Sandra" userId="b9771cc7-2287-4f78-9666-e4d1f61d8e1d" providerId="ADAL" clId="{BBC20E11-0A94-4886-B4A0-F066398CE3C7}" dt="2024-02-05T19:40:04.625" v="9"/>
              <pc2:cmMkLst xmlns:pc2="http://schemas.microsoft.com/office/powerpoint/2019/9/main/command">
                <pc:docMk/>
                <pc:sldMk cId="1343637978" sldId="309"/>
                <pc2:cmMk id="{57CE6D9A-8866-459A-BF3B-98D73C1A5E00}"/>
              </pc2:cmMkLst>
            </pc226:cmChg>
          </p:ext>
        </pc:extLst>
      </pc:sldChg>
      <pc:sldChg chg="delCm">
        <pc:chgData name="Nwaobasi, Sandra" userId="b9771cc7-2287-4f78-9666-e4d1f61d8e1d" providerId="ADAL" clId="{BBC20E11-0A94-4886-B4A0-F066398CE3C7}" dt="2024-02-05T19:41:44.057" v="12"/>
        <pc:sldMkLst>
          <pc:docMk/>
          <pc:sldMk cId="1710744915" sldId="310"/>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0:36.390" v="11"/>
              <pc2:cmMkLst xmlns:pc2="http://schemas.microsoft.com/office/powerpoint/2019/9/main/command">
                <pc:docMk/>
                <pc:sldMk cId="1710744915" sldId="310"/>
                <pc2:cmMk id="{C38B611C-E01B-421D-A32A-7619424B6D5B}"/>
              </pc2:cmMkLst>
            </pc226:cmChg>
            <pc226:cmChg xmlns:pc226="http://schemas.microsoft.com/office/powerpoint/2022/06/main/command" chg="del">
              <pc226:chgData name="Nwaobasi, Sandra" userId="b9771cc7-2287-4f78-9666-e4d1f61d8e1d" providerId="ADAL" clId="{BBC20E11-0A94-4886-B4A0-F066398CE3C7}" dt="2024-02-05T19:40:14.526" v="10"/>
              <pc2:cmMkLst xmlns:pc2="http://schemas.microsoft.com/office/powerpoint/2019/9/main/command">
                <pc:docMk/>
                <pc:sldMk cId="1710744915" sldId="310"/>
                <pc2:cmMk id="{CA6D7496-57B7-45C4-97CD-F98C80D2F764}"/>
              </pc2:cmMkLst>
            </pc226:cmChg>
            <pc226:cmChg xmlns:pc226="http://schemas.microsoft.com/office/powerpoint/2022/06/main/command" chg="del">
              <pc226:chgData name="Nwaobasi, Sandra" userId="b9771cc7-2287-4f78-9666-e4d1f61d8e1d" providerId="ADAL" clId="{BBC20E11-0A94-4886-B4A0-F066398CE3C7}" dt="2024-02-05T19:41:44.057" v="12"/>
              <pc2:cmMkLst xmlns:pc2="http://schemas.microsoft.com/office/powerpoint/2019/9/main/command">
                <pc:docMk/>
                <pc:sldMk cId="1710744915" sldId="310"/>
                <pc2:cmMk id="{488736EE-C502-42EB-B34E-EB3355E20431}"/>
              </pc2:cmMkLst>
            </pc226:cmChg>
          </p:ext>
        </pc:extLst>
      </pc:sldChg>
      <pc:sldChg chg="modSp mod delCm">
        <pc:chgData name="Nwaobasi, Sandra" userId="b9771cc7-2287-4f78-9666-e4d1f61d8e1d" providerId="ADAL" clId="{BBC20E11-0A94-4886-B4A0-F066398CE3C7}" dt="2024-02-13T16:06:23.560" v="199" actId="20577"/>
        <pc:sldMkLst>
          <pc:docMk/>
          <pc:sldMk cId="3223951662" sldId="312"/>
        </pc:sldMkLst>
        <pc:spChg chg="mod">
          <ac:chgData name="Nwaobasi, Sandra" userId="b9771cc7-2287-4f78-9666-e4d1f61d8e1d" providerId="ADAL" clId="{BBC20E11-0A94-4886-B4A0-F066398CE3C7}" dt="2024-02-13T16:06:23.560" v="199" actId="20577"/>
          <ac:spMkLst>
            <pc:docMk/>
            <pc:sldMk cId="3223951662" sldId="312"/>
            <ac:spMk id="3" creationId="{8785184E-2BE5-12BB-0DFC-458D2CCA569C}"/>
          </ac:spMkLst>
        </pc:spChg>
        <pc:spChg chg="mod">
          <ac:chgData name="Nwaobasi, Sandra" userId="b9771cc7-2287-4f78-9666-e4d1f61d8e1d" providerId="ADAL" clId="{BBC20E11-0A94-4886-B4A0-F066398CE3C7}" dt="2024-02-05T20:22:48.115" v="120" actId="20577"/>
          <ac:spMkLst>
            <pc:docMk/>
            <pc:sldMk cId="3223951662" sldId="312"/>
            <ac:spMk id="9" creationId="{E273F551-053D-F280-5F99-5BA18709D23D}"/>
          </ac:spMkLst>
        </pc:sp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3:02.944" v="16"/>
              <pc2:cmMkLst xmlns:pc2="http://schemas.microsoft.com/office/powerpoint/2019/9/main/command">
                <pc:docMk/>
                <pc:sldMk cId="3223951662" sldId="312"/>
                <pc2:cmMk id="{3198AA3D-CA63-4CB9-A2C1-4BF683ECAA01}"/>
              </pc2:cmMkLst>
            </pc226:cmChg>
            <pc226:cmChg xmlns:pc226="http://schemas.microsoft.com/office/powerpoint/2022/06/main/command" chg="del">
              <pc226:chgData name="Nwaobasi, Sandra" userId="b9771cc7-2287-4f78-9666-e4d1f61d8e1d" providerId="ADAL" clId="{BBC20E11-0A94-4886-B4A0-F066398CE3C7}" dt="2024-02-05T19:43:50.369" v="19"/>
              <pc2:cmMkLst xmlns:pc2="http://schemas.microsoft.com/office/powerpoint/2019/9/main/command">
                <pc:docMk/>
                <pc:sldMk cId="3223951662" sldId="312"/>
                <pc2:cmMk id="{93612143-078F-4C39-88B0-861D38E3730A}"/>
              </pc2:cmMkLst>
            </pc226:cmChg>
            <pc226:cmChg xmlns:pc226="http://schemas.microsoft.com/office/powerpoint/2022/06/main/command" chg="del">
              <pc226:chgData name="Nwaobasi, Sandra" userId="b9771cc7-2287-4f78-9666-e4d1f61d8e1d" providerId="ADAL" clId="{BBC20E11-0A94-4886-B4A0-F066398CE3C7}" dt="2024-02-05T19:44:09.452" v="20"/>
              <pc2:cmMkLst xmlns:pc2="http://schemas.microsoft.com/office/powerpoint/2019/9/main/command">
                <pc:docMk/>
                <pc:sldMk cId="3223951662" sldId="312"/>
                <pc2:cmMk id="{6FFFAA7F-8AD0-428C-B569-5E7B837ADF3A}"/>
              </pc2:cmMkLst>
            </pc226:cmChg>
            <pc226:cmChg xmlns:pc226="http://schemas.microsoft.com/office/powerpoint/2022/06/main/command" chg="del">
              <pc226:chgData name="Nwaobasi, Sandra" userId="b9771cc7-2287-4f78-9666-e4d1f61d8e1d" providerId="ADAL" clId="{BBC20E11-0A94-4886-B4A0-F066398CE3C7}" dt="2024-02-05T19:43:31.158" v="18"/>
              <pc2:cmMkLst xmlns:pc2="http://schemas.microsoft.com/office/powerpoint/2019/9/main/command">
                <pc:docMk/>
                <pc:sldMk cId="3223951662" sldId="312"/>
                <pc2:cmMk id="{DC4A97F5-98E1-40C5-9396-CAE033F44E24}"/>
              </pc2:cmMkLst>
            </pc226:cmChg>
            <pc226:cmChg xmlns:pc226="http://schemas.microsoft.com/office/powerpoint/2022/06/main/command" chg="del">
              <pc226:chgData name="Nwaobasi, Sandra" userId="b9771cc7-2287-4f78-9666-e4d1f61d8e1d" providerId="ADAL" clId="{BBC20E11-0A94-4886-B4A0-F066398CE3C7}" dt="2024-02-05T19:43:07.671" v="17"/>
              <pc2:cmMkLst xmlns:pc2="http://schemas.microsoft.com/office/powerpoint/2019/9/main/command">
                <pc:docMk/>
                <pc:sldMk cId="3223951662" sldId="312"/>
                <pc2:cmMk id="{AD32EAF5-C742-4B89-9DF7-A40F3A91CAF1}"/>
              </pc2:cmMkLst>
            </pc226:cmChg>
          </p:ext>
        </pc:extLst>
      </pc:sldChg>
      <pc:sldChg chg="delCm">
        <pc:chgData name="Nwaobasi, Sandra" userId="b9771cc7-2287-4f78-9666-e4d1f61d8e1d" providerId="ADAL" clId="{BBC20E11-0A94-4886-B4A0-F066398CE3C7}" dt="2024-02-05T19:44:56.422" v="22"/>
        <pc:sldMkLst>
          <pc:docMk/>
          <pc:sldMk cId="3580522335" sldId="313"/>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4:56.422" v="22"/>
              <pc2:cmMkLst xmlns:pc2="http://schemas.microsoft.com/office/powerpoint/2019/9/main/command">
                <pc:docMk/>
                <pc:sldMk cId="3580522335" sldId="313"/>
                <pc2:cmMk id="{0C99DF75-5A16-4D49-A130-3476690C6D0C}"/>
              </pc2:cmMkLst>
            </pc226:cmChg>
            <pc226:cmChg xmlns:pc226="http://schemas.microsoft.com/office/powerpoint/2022/06/main/command" chg="del">
              <pc226:chgData name="Nwaobasi, Sandra" userId="b9771cc7-2287-4f78-9666-e4d1f61d8e1d" providerId="ADAL" clId="{BBC20E11-0A94-4886-B4A0-F066398CE3C7}" dt="2024-02-05T19:44:33.456" v="21"/>
              <pc2:cmMkLst xmlns:pc2="http://schemas.microsoft.com/office/powerpoint/2019/9/main/command">
                <pc:docMk/>
                <pc:sldMk cId="3580522335" sldId="313"/>
                <pc2:cmMk id="{0D57D9B8-F3E3-4DDF-9AF5-C7AEC453C65B}"/>
              </pc2:cmMkLst>
            </pc226:cmChg>
          </p:ext>
        </pc:extLst>
      </pc:sldChg>
      <pc:sldChg chg="modSp delCm">
        <pc:chgData name="Nwaobasi, Sandra" userId="b9771cc7-2287-4f78-9666-e4d1f61d8e1d" providerId="ADAL" clId="{BBC20E11-0A94-4886-B4A0-F066398CE3C7}" dt="2024-02-06T14:08:38.939" v="172" actId="20577"/>
        <pc:sldMkLst>
          <pc:docMk/>
          <pc:sldMk cId="1533864255" sldId="314"/>
        </pc:sldMkLst>
        <pc:graphicFrameChg chg="mod">
          <ac:chgData name="Nwaobasi, Sandra" userId="b9771cc7-2287-4f78-9666-e4d1f61d8e1d" providerId="ADAL" clId="{BBC20E11-0A94-4886-B4A0-F066398CE3C7}" dt="2024-02-06T14:08:38.939" v="172" actId="20577"/>
          <ac:graphicFrameMkLst>
            <pc:docMk/>
            <pc:sldMk cId="1533864255" sldId="314"/>
            <ac:graphicFrameMk id="5" creationId="{00000000-0008-0000-0400-000004000000}"/>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5:20.160" v="23"/>
              <pc2:cmMkLst xmlns:pc2="http://schemas.microsoft.com/office/powerpoint/2019/9/main/command">
                <pc:docMk/>
                <pc:sldMk cId="1533864255" sldId="314"/>
                <pc2:cmMk id="{6DEB35AB-F4E0-48FD-8A6D-3EA61B5A0CFE}"/>
              </pc2:cmMkLst>
            </pc226:cmChg>
          </p:ext>
        </pc:extLst>
      </pc:sldChg>
      <pc:sldChg chg="modSp delCm">
        <pc:chgData name="Nwaobasi, Sandra" userId="b9771cc7-2287-4f78-9666-e4d1f61d8e1d" providerId="ADAL" clId="{BBC20E11-0A94-4886-B4A0-F066398CE3C7}" dt="2024-02-06T14:09:17.561" v="175" actId="20577"/>
        <pc:sldMkLst>
          <pc:docMk/>
          <pc:sldMk cId="1308355121" sldId="315"/>
        </pc:sldMkLst>
        <pc:graphicFrameChg chg="mod">
          <ac:chgData name="Nwaobasi, Sandra" userId="b9771cc7-2287-4f78-9666-e4d1f61d8e1d" providerId="ADAL" clId="{BBC20E11-0A94-4886-B4A0-F066398CE3C7}" dt="2024-02-06T14:09:17.561" v="175" actId="20577"/>
          <ac:graphicFrameMkLst>
            <pc:docMk/>
            <pc:sldMk cId="1308355121" sldId="315"/>
            <ac:graphicFrameMk id="8" creationId="{57145F41-81CA-5790-9080-454111FD30E1}"/>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6:00.177" v="24"/>
              <pc2:cmMkLst xmlns:pc2="http://schemas.microsoft.com/office/powerpoint/2019/9/main/command">
                <pc:docMk/>
                <pc:sldMk cId="1308355121" sldId="315"/>
                <pc2:cmMk id="{59A4CFD2-AC60-4A3F-8B67-5CE9CFD76E36}"/>
              </pc2:cmMkLst>
            </pc226:cmChg>
            <pc226:cmChg xmlns:pc226="http://schemas.microsoft.com/office/powerpoint/2022/06/main/command" chg="del">
              <pc226:chgData name="Nwaobasi, Sandra" userId="b9771cc7-2287-4f78-9666-e4d1f61d8e1d" providerId="ADAL" clId="{BBC20E11-0A94-4886-B4A0-F066398CE3C7}" dt="2024-02-05T19:46:15.248" v="25"/>
              <pc2:cmMkLst xmlns:pc2="http://schemas.microsoft.com/office/powerpoint/2019/9/main/command">
                <pc:docMk/>
                <pc:sldMk cId="1308355121" sldId="315"/>
                <pc2:cmMk id="{7B472FEE-443D-422F-B5DF-40B6F159B498}"/>
              </pc2:cmMkLst>
            </pc226:cmChg>
          </p:ext>
        </pc:extLst>
      </pc:sldChg>
      <pc:sldChg chg="modSp mod delCm">
        <pc:chgData name="Nwaobasi, Sandra" userId="b9771cc7-2287-4f78-9666-e4d1f61d8e1d" providerId="ADAL" clId="{BBC20E11-0A94-4886-B4A0-F066398CE3C7}" dt="2024-02-13T16:12:14.463" v="229" actId="20577"/>
        <pc:sldMkLst>
          <pc:docMk/>
          <pc:sldMk cId="4127985813" sldId="318"/>
        </pc:sldMkLst>
        <pc:spChg chg="mod">
          <ac:chgData name="Nwaobasi, Sandra" userId="b9771cc7-2287-4f78-9666-e4d1f61d8e1d" providerId="ADAL" clId="{BBC20E11-0A94-4886-B4A0-F066398CE3C7}" dt="2024-02-05T20:30:01.360" v="127" actId="1076"/>
          <ac:spMkLst>
            <pc:docMk/>
            <pc:sldMk cId="4127985813" sldId="318"/>
            <ac:spMk id="4" creationId="{CD9F525A-CF17-B885-D503-AA567B0DA9CB}"/>
          </ac:spMkLst>
        </pc:spChg>
        <pc:spChg chg="mod">
          <ac:chgData name="Nwaobasi, Sandra" userId="b9771cc7-2287-4f78-9666-e4d1f61d8e1d" providerId="ADAL" clId="{BBC20E11-0A94-4886-B4A0-F066398CE3C7}" dt="2024-02-05T20:29:56.387" v="126" actId="1076"/>
          <ac:spMkLst>
            <pc:docMk/>
            <pc:sldMk cId="4127985813" sldId="318"/>
            <ac:spMk id="7" creationId="{1413E53E-6573-4D7B-8ABC-EE93D5938475}"/>
          </ac:spMkLst>
        </pc:spChg>
        <pc:spChg chg="mod">
          <ac:chgData name="Nwaobasi, Sandra" userId="b9771cc7-2287-4f78-9666-e4d1f61d8e1d" providerId="ADAL" clId="{BBC20E11-0A94-4886-B4A0-F066398CE3C7}" dt="2024-02-05T20:29:52.348" v="125" actId="1076"/>
          <ac:spMkLst>
            <pc:docMk/>
            <pc:sldMk cId="4127985813" sldId="318"/>
            <ac:spMk id="8" creationId="{CCD9AF15-7163-5C51-0FA1-5FABEFF45944}"/>
          </ac:spMkLst>
        </pc:spChg>
        <pc:graphicFrameChg chg="mod">
          <ac:chgData name="Nwaobasi, Sandra" userId="b9771cc7-2287-4f78-9666-e4d1f61d8e1d" providerId="ADAL" clId="{BBC20E11-0A94-4886-B4A0-F066398CE3C7}" dt="2024-02-13T16:12:14.463" v="229" actId="20577"/>
          <ac:graphicFrameMkLst>
            <pc:docMk/>
            <pc:sldMk cId="4127985813" sldId="318"/>
            <ac:graphicFrameMk id="5" creationId="{424E5498-0B70-ED27-7080-CE0BA4F1108B}"/>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9:53.859" v="34"/>
              <pc2:cmMkLst xmlns:pc2="http://schemas.microsoft.com/office/powerpoint/2019/9/main/command">
                <pc:docMk/>
                <pc:sldMk cId="4127985813" sldId="318"/>
                <pc2:cmMk id="{C4D9F718-79BC-4497-8D97-9CEFEBE8B017}"/>
              </pc2:cmMkLst>
            </pc226:cmChg>
            <pc226:cmChg xmlns:pc226="http://schemas.microsoft.com/office/powerpoint/2022/06/main/command" chg="del">
              <pc226:chgData name="Nwaobasi, Sandra" userId="b9771cc7-2287-4f78-9666-e4d1f61d8e1d" providerId="ADAL" clId="{BBC20E11-0A94-4886-B4A0-F066398CE3C7}" dt="2024-02-05T19:49:58.338" v="35"/>
              <pc2:cmMkLst xmlns:pc2="http://schemas.microsoft.com/office/powerpoint/2019/9/main/command">
                <pc:docMk/>
                <pc:sldMk cId="4127985813" sldId="318"/>
                <pc2:cmMk id="{6B81B91C-27E9-434A-A84E-8253CCDB34B6}"/>
              </pc2:cmMkLst>
            </pc226:cmChg>
          </p:ext>
        </pc:extLst>
      </pc:sldChg>
      <pc:sldChg chg="delCm">
        <pc:chgData name="Nwaobasi, Sandra" userId="b9771cc7-2287-4f78-9666-e4d1f61d8e1d" providerId="ADAL" clId="{BBC20E11-0A94-4886-B4A0-F066398CE3C7}" dt="2024-02-05T19:52:24.986" v="38"/>
        <pc:sldMkLst>
          <pc:docMk/>
          <pc:sldMk cId="1595261477" sldId="321"/>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2:24.986" v="38"/>
              <pc2:cmMkLst xmlns:pc2="http://schemas.microsoft.com/office/powerpoint/2019/9/main/command">
                <pc:docMk/>
                <pc:sldMk cId="1595261477" sldId="321"/>
                <pc2:cmMk id="{C338BAB0-AA41-46BD-940A-55A236F2B5BE}"/>
              </pc2:cmMkLst>
            </pc226:cmChg>
          </p:ext>
        </pc:extLst>
      </pc:sldChg>
      <pc:sldChg chg="modSp delCm">
        <pc:chgData name="Nwaobasi, Sandra" userId="b9771cc7-2287-4f78-9666-e4d1f61d8e1d" providerId="ADAL" clId="{BBC20E11-0A94-4886-B4A0-F066398CE3C7}" dt="2024-02-13T18:48:26.595" v="382" actId="207"/>
        <pc:sldMkLst>
          <pc:docMk/>
          <pc:sldMk cId="671577223" sldId="322"/>
        </pc:sldMkLst>
        <pc:graphicFrameChg chg="mod">
          <ac:chgData name="Nwaobasi, Sandra" userId="b9771cc7-2287-4f78-9666-e4d1f61d8e1d" providerId="ADAL" clId="{BBC20E11-0A94-4886-B4A0-F066398CE3C7}" dt="2024-02-13T18:48:26.595" v="382" actId="207"/>
          <ac:graphicFrameMkLst>
            <pc:docMk/>
            <pc:sldMk cId="671577223" sldId="322"/>
            <ac:graphicFrameMk id="5" creationId="{C0EA2E78-2A21-1745-146F-1A9D92EB8EE9}"/>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3:47.491" v="43"/>
              <pc2:cmMkLst xmlns:pc2="http://schemas.microsoft.com/office/powerpoint/2019/9/main/command">
                <pc:docMk/>
                <pc:sldMk cId="671577223" sldId="322"/>
                <pc2:cmMk id="{89CD6AF4-0A88-4DAB-96C9-35C64EC37006}"/>
              </pc2:cmMkLst>
            </pc226:cmChg>
          </p:ext>
        </pc:extLst>
      </pc:sldChg>
      <pc:sldChg chg="modSp delCm">
        <pc:chgData name="Nwaobasi, Sandra" userId="b9771cc7-2287-4f78-9666-e4d1f61d8e1d" providerId="ADAL" clId="{BBC20E11-0A94-4886-B4A0-F066398CE3C7}" dt="2024-02-13T16:17:20.396" v="279" actId="404"/>
        <pc:sldMkLst>
          <pc:docMk/>
          <pc:sldMk cId="2873657281" sldId="326"/>
        </pc:sldMkLst>
        <pc:graphicFrameChg chg="mod">
          <ac:chgData name="Nwaobasi, Sandra" userId="b9771cc7-2287-4f78-9666-e4d1f61d8e1d" providerId="ADAL" clId="{BBC20E11-0A94-4886-B4A0-F066398CE3C7}" dt="2024-02-13T16:17:20.396" v="279" actId="404"/>
          <ac:graphicFrameMkLst>
            <pc:docMk/>
            <pc:sldMk cId="2873657281" sldId="326"/>
            <ac:graphicFrameMk id="5" creationId="{00000000-0008-0000-0700-000003000000}"/>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4:20.582" v="44"/>
              <pc2:cmMkLst xmlns:pc2="http://schemas.microsoft.com/office/powerpoint/2019/9/main/command">
                <pc:docMk/>
                <pc:sldMk cId="2873657281" sldId="326"/>
                <pc2:cmMk id="{CE460D08-C917-4BAE-B26E-2E9B810F9003}"/>
              </pc2:cmMkLst>
            </pc226:cmChg>
            <pc226:cmChg xmlns:pc226="http://schemas.microsoft.com/office/powerpoint/2022/06/main/command" chg="del">
              <pc226:chgData name="Nwaobasi, Sandra" userId="b9771cc7-2287-4f78-9666-e4d1f61d8e1d" providerId="ADAL" clId="{BBC20E11-0A94-4886-B4A0-F066398CE3C7}" dt="2024-02-05T19:55:13.216" v="45"/>
              <pc2:cmMkLst xmlns:pc2="http://schemas.microsoft.com/office/powerpoint/2019/9/main/command">
                <pc:docMk/>
                <pc:sldMk cId="2873657281" sldId="326"/>
                <pc2:cmMk id="{C1E59C6B-3CF8-4570-97CF-F9E3120A915D}"/>
              </pc2:cmMkLst>
            </pc226:cmChg>
            <pc226:cmChg xmlns:pc226="http://schemas.microsoft.com/office/powerpoint/2022/06/main/command" chg="del">
              <pc226:chgData name="Nwaobasi, Sandra" userId="b9771cc7-2287-4f78-9666-e4d1f61d8e1d" providerId="ADAL" clId="{BBC20E11-0A94-4886-B4A0-F066398CE3C7}" dt="2024-02-05T19:56:14.702" v="47"/>
              <pc2:cmMkLst xmlns:pc2="http://schemas.microsoft.com/office/powerpoint/2019/9/main/command">
                <pc:docMk/>
                <pc:sldMk cId="2873657281" sldId="326"/>
                <pc2:cmMk id="{4297C0AA-0DB2-4120-85B7-86F1FF2C8909}"/>
              </pc2:cmMkLst>
            </pc226:cmChg>
            <pc226:cmChg xmlns:pc226="http://schemas.microsoft.com/office/powerpoint/2022/06/main/command" chg="del">
              <pc226:chgData name="Nwaobasi, Sandra" userId="b9771cc7-2287-4f78-9666-e4d1f61d8e1d" providerId="ADAL" clId="{BBC20E11-0A94-4886-B4A0-F066398CE3C7}" dt="2024-02-05T19:56:07.748" v="46"/>
              <pc2:cmMkLst xmlns:pc2="http://schemas.microsoft.com/office/powerpoint/2019/9/main/command">
                <pc:docMk/>
                <pc:sldMk cId="2873657281" sldId="326"/>
                <pc2:cmMk id="{C2CDF0FC-8201-455D-B31D-7596945679FB}"/>
              </pc2:cmMkLst>
            </pc226:cmChg>
          </p:ext>
        </pc:extLst>
      </pc:sldChg>
      <pc:sldChg chg="modSp mod delCm">
        <pc:chgData name="Nwaobasi, Sandra" userId="b9771cc7-2287-4f78-9666-e4d1f61d8e1d" providerId="ADAL" clId="{BBC20E11-0A94-4886-B4A0-F066398CE3C7}" dt="2024-02-13T18:23:40.362" v="372" actId="20577"/>
        <pc:sldMkLst>
          <pc:docMk/>
          <pc:sldMk cId="1547669798" sldId="330"/>
        </pc:sldMkLst>
        <pc:spChg chg="mod">
          <ac:chgData name="Nwaobasi, Sandra" userId="b9771cc7-2287-4f78-9666-e4d1f61d8e1d" providerId="ADAL" clId="{BBC20E11-0A94-4886-B4A0-F066398CE3C7}" dt="2024-02-13T18:23:40.362" v="372" actId="20577"/>
          <ac:spMkLst>
            <pc:docMk/>
            <pc:sldMk cId="1547669798" sldId="330"/>
            <ac:spMk id="12" creationId="{BA36AEAA-440C-C625-9CD2-F5B0551CD147}"/>
          </ac:spMkLst>
        </pc:sp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6:23.273" v="48"/>
              <pc2:cmMkLst xmlns:pc2="http://schemas.microsoft.com/office/powerpoint/2019/9/main/command">
                <pc:docMk/>
                <pc:sldMk cId="1547669798" sldId="330"/>
                <pc2:cmMk id="{9D0A4B97-3D7D-463E-91C3-50EA72C91F2C}"/>
              </pc2:cmMkLst>
            </pc226:cmChg>
          </p:ext>
        </pc:extLst>
      </pc:sldChg>
      <pc:sldChg chg="delCm">
        <pc:chgData name="Nwaobasi, Sandra" userId="b9771cc7-2287-4f78-9666-e4d1f61d8e1d" providerId="ADAL" clId="{BBC20E11-0A94-4886-B4A0-F066398CE3C7}" dt="2024-02-05T19:57:26.858" v="53"/>
        <pc:sldMkLst>
          <pc:docMk/>
          <pc:sldMk cId="3141560545" sldId="332"/>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7:26.858" v="53"/>
              <pc2:cmMkLst xmlns:pc2="http://schemas.microsoft.com/office/powerpoint/2019/9/main/command">
                <pc:docMk/>
                <pc:sldMk cId="3141560545" sldId="332"/>
                <pc2:cmMk id="{5332A531-5521-49D3-8FED-AD9249990E0D}"/>
              </pc2:cmMkLst>
            </pc226:cmChg>
          </p:ext>
        </pc:extLst>
      </pc:sldChg>
      <pc:sldChg chg="modSp mod">
        <pc:chgData name="Nwaobasi, Sandra" userId="b9771cc7-2287-4f78-9666-e4d1f61d8e1d" providerId="ADAL" clId="{BBC20E11-0A94-4886-B4A0-F066398CE3C7}" dt="2024-02-13T16:28:39.986" v="346" actId="20577"/>
        <pc:sldMkLst>
          <pc:docMk/>
          <pc:sldMk cId="2242738479" sldId="334"/>
        </pc:sldMkLst>
        <pc:spChg chg="mod">
          <ac:chgData name="Nwaobasi, Sandra" userId="b9771cc7-2287-4f78-9666-e4d1f61d8e1d" providerId="ADAL" clId="{BBC20E11-0A94-4886-B4A0-F066398CE3C7}" dt="2024-02-13T16:28:39.986" v="346" actId="20577"/>
          <ac:spMkLst>
            <pc:docMk/>
            <pc:sldMk cId="2242738479" sldId="334"/>
            <ac:spMk id="2" creationId="{10D54248-B21D-32E9-C3DC-F4DB226C8B0D}"/>
          </ac:spMkLst>
        </pc:spChg>
      </pc:sldChg>
      <pc:sldChg chg="modSp mod">
        <pc:chgData name="Nwaobasi, Sandra" userId="b9771cc7-2287-4f78-9666-e4d1f61d8e1d" providerId="ADAL" clId="{BBC20E11-0A94-4886-B4A0-F066398CE3C7}" dt="2024-02-13T16:19:29.243" v="302" actId="20577"/>
        <pc:sldMkLst>
          <pc:docMk/>
          <pc:sldMk cId="1034598846" sldId="336"/>
        </pc:sldMkLst>
        <pc:spChg chg="mod">
          <ac:chgData name="Nwaobasi, Sandra" userId="b9771cc7-2287-4f78-9666-e4d1f61d8e1d" providerId="ADAL" clId="{BBC20E11-0A94-4886-B4A0-F066398CE3C7}" dt="2024-02-13T16:18:00.313" v="282" actId="20577"/>
          <ac:spMkLst>
            <pc:docMk/>
            <pc:sldMk cId="1034598846" sldId="336"/>
            <ac:spMk id="2" creationId="{B474E43A-9742-E7F2-4D33-6800EC1CD718}"/>
          </ac:spMkLst>
        </pc:spChg>
        <pc:spChg chg="mod">
          <ac:chgData name="Nwaobasi, Sandra" userId="b9771cc7-2287-4f78-9666-e4d1f61d8e1d" providerId="ADAL" clId="{BBC20E11-0A94-4886-B4A0-F066398CE3C7}" dt="2024-02-13T16:19:29.243" v="302" actId="20577"/>
          <ac:spMkLst>
            <pc:docMk/>
            <pc:sldMk cId="1034598846" sldId="336"/>
            <ac:spMk id="13" creationId="{583D8D6A-9543-B1D2-5EB8-6DAD7833A400}"/>
          </ac:spMkLst>
        </pc:spChg>
      </pc:sldChg>
      <pc:sldChg chg="modSp mod">
        <pc:chgData name="Nwaobasi, Sandra" userId="b9771cc7-2287-4f78-9666-e4d1f61d8e1d" providerId="ADAL" clId="{BBC20E11-0A94-4886-B4A0-F066398CE3C7}" dt="2024-02-13T16:28:58.559" v="347"/>
        <pc:sldMkLst>
          <pc:docMk/>
          <pc:sldMk cId="2277282917" sldId="338"/>
        </pc:sldMkLst>
        <pc:spChg chg="mod">
          <ac:chgData name="Nwaobasi, Sandra" userId="b9771cc7-2287-4f78-9666-e4d1f61d8e1d" providerId="ADAL" clId="{BBC20E11-0A94-4886-B4A0-F066398CE3C7}" dt="2024-02-13T16:28:58.559" v="347"/>
          <ac:spMkLst>
            <pc:docMk/>
            <pc:sldMk cId="2277282917" sldId="338"/>
            <ac:spMk id="2" creationId="{10D54248-B21D-32E9-C3DC-F4DB226C8B0D}"/>
          </ac:spMkLst>
        </pc:spChg>
      </pc:sldChg>
      <pc:sldChg chg="modSp mod">
        <pc:chgData name="Nwaobasi, Sandra" userId="b9771cc7-2287-4f78-9666-e4d1f61d8e1d" providerId="ADAL" clId="{BBC20E11-0A94-4886-B4A0-F066398CE3C7}" dt="2024-02-13T16:29:06.461" v="348"/>
        <pc:sldMkLst>
          <pc:docMk/>
          <pc:sldMk cId="4001582367" sldId="339"/>
        </pc:sldMkLst>
        <pc:spChg chg="mod">
          <ac:chgData name="Nwaobasi, Sandra" userId="b9771cc7-2287-4f78-9666-e4d1f61d8e1d" providerId="ADAL" clId="{BBC20E11-0A94-4886-B4A0-F066398CE3C7}" dt="2024-02-13T16:29:06.461" v="348"/>
          <ac:spMkLst>
            <pc:docMk/>
            <pc:sldMk cId="4001582367" sldId="339"/>
            <ac:spMk id="2" creationId="{10D54248-B21D-32E9-C3DC-F4DB226C8B0D}"/>
          </ac:spMkLst>
        </pc:spChg>
      </pc:sldChg>
      <pc:sldChg chg="modSp mod delCm">
        <pc:chgData name="Nwaobasi, Sandra" userId="b9771cc7-2287-4f78-9666-e4d1f61d8e1d" providerId="ADAL" clId="{BBC20E11-0A94-4886-B4A0-F066398CE3C7}" dt="2024-02-13T16:29:13.052" v="349"/>
        <pc:sldMkLst>
          <pc:docMk/>
          <pc:sldMk cId="586891314" sldId="340"/>
        </pc:sldMkLst>
        <pc:spChg chg="mod">
          <ac:chgData name="Nwaobasi, Sandra" userId="b9771cc7-2287-4f78-9666-e4d1f61d8e1d" providerId="ADAL" clId="{BBC20E11-0A94-4886-B4A0-F066398CE3C7}" dt="2024-02-13T16:29:13.052" v="349"/>
          <ac:spMkLst>
            <pc:docMk/>
            <pc:sldMk cId="586891314" sldId="340"/>
            <ac:spMk id="2" creationId="{10D54248-B21D-32E9-C3DC-F4DB226C8B0D}"/>
          </ac:spMkLst>
        </pc:sp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7:46.827" v="55"/>
              <pc2:cmMkLst xmlns:pc2="http://schemas.microsoft.com/office/powerpoint/2019/9/main/command">
                <pc:docMk/>
                <pc:sldMk cId="586891314" sldId="340"/>
                <pc2:cmMk id="{911EA19E-4FCB-443D-8C07-B11A79E7DF1C}"/>
              </pc2:cmMkLst>
            </pc226:cmChg>
          </p:ext>
        </pc:extLst>
      </pc:sldChg>
      <pc:sldChg chg="delCm">
        <pc:chgData name="Nwaobasi, Sandra" userId="b9771cc7-2287-4f78-9666-e4d1f61d8e1d" providerId="ADAL" clId="{BBC20E11-0A94-4886-B4A0-F066398CE3C7}" dt="2024-02-05T19:57:36.380" v="54"/>
        <pc:sldMkLst>
          <pc:docMk/>
          <pc:sldMk cId="3575016050" sldId="341"/>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7:36.380" v="54"/>
              <pc2:cmMkLst xmlns:pc2="http://schemas.microsoft.com/office/powerpoint/2019/9/main/command">
                <pc:docMk/>
                <pc:sldMk cId="3575016050" sldId="341"/>
                <pc2:cmMk id="{83331E69-E16D-41AC-9922-078C7E5BBFA6}"/>
              </pc2:cmMkLst>
            </pc226:cmChg>
          </p:ext>
        </pc:extLst>
      </pc:sldChg>
      <pc:sldChg chg="modSp mod">
        <pc:chgData name="Nwaobasi, Sandra" userId="b9771cc7-2287-4f78-9666-e4d1f61d8e1d" providerId="ADAL" clId="{BBC20E11-0A94-4886-B4A0-F066398CE3C7}" dt="2024-02-13T16:19:37.239" v="309" actId="20577"/>
        <pc:sldMkLst>
          <pc:docMk/>
          <pc:sldMk cId="3537623638" sldId="342"/>
        </pc:sldMkLst>
        <pc:spChg chg="mod">
          <ac:chgData name="Nwaobasi, Sandra" userId="b9771cc7-2287-4f78-9666-e4d1f61d8e1d" providerId="ADAL" clId="{BBC20E11-0A94-4886-B4A0-F066398CE3C7}" dt="2024-02-13T16:18:30.224" v="283" actId="20577"/>
          <ac:spMkLst>
            <pc:docMk/>
            <pc:sldMk cId="3537623638" sldId="342"/>
            <ac:spMk id="2" creationId="{B474E43A-9742-E7F2-4D33-6800EC1CD718}"/>
          </ac:spMkLst>
        </pc:spChg>
        <pc:spChg chg="mod">
          <ac:chgData name="Nwaobasi, Sandra" userId="b9771cc7-2287-4f78-9666-e4d1f61d8e1d" providerId="ADAL" clId="{BBC20E11-0A94-4886-B4A0-F066398CE3C7}" dt="2024-02-13T16:19:37.239" v="309" actId="20577"/>
          <ac:spMkLst>
            <pc:docMk/>
            <pc:sldMk cId="3537623638" sldId="342"/>
            <ac:spMk id="13" creationId="{583D8D6A-9543-B1D2-5EB8-6DAD7833A400}"/>
          </ac:spMkLst>
        </pc:spChg>
      </pc:sldChg>
      <pc:sldChg chg="modSp mod delCm">
        <pc:chgData name="Nwaobasi, Sandra" userId="b9771cc7-2287-4f78-9666-e4d1f61d8e1d" providerId="ADAL" clId="{BBC20E11-0A94-4886-B4A0-F066398CE3C7}" dt="2024-02-06T14:08:20.243" v="169" actId="20577"/>
        <pc:sldMkLst>
          <pc:docMk/>
          <pc:sldMk cId="896574166" sldId="343"/>
        </pc:sldMkLst>
        <pc:spChg chg="mod">
          <ac:chgData name="Nwaobasi, Sandra" userId="b9771cc7-2287-4f78-9666-e4d1f61d8e1d" providerId="ADAL" clId="{BBC20E11-0A94-4886-B4A0-F066398CE3C7}" dt="2024-02-06T14:08:20.243" v="169" actId="20577"/>
          <ac:spMkLst>
            <pc:docMk/>
            <pc:sldMk cId="896574166" sldId="343"/>
            <ac:spMk id="7" creationId="{321D9DF9-3B9A-52A7-1D3E-553D80DD4A41}"/>
          </ac:spMkLst>
        </pc:sp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2:24.105" v="13"/>
              <pc2:cmMkLst xmlns:pc2="http://schemas.microsoft.com/office/powerpoint/2019/9/main/command">
                <pc:docMk/>
                <pc:sldMk cId="896574166" sldId="343"/>
                <pc2:cmMk id="{2C3AAC27-DFE5-4A46-91E3-D586DA3F357E}"/>
              </pc2:cmMkLst>
            </pc226:cmChg>
          </p:ext>
        </pc:extLst>
      </pc:sldChg>
      <pc:sldChg chg="modSp delCm">
        <pc:chgData name="Nwaobasi, Sandra" userId="b9771cc7-2287-4f78-9666-e4d1f61d8e1d" providerId="ADAL" clId="{BBC20E11-0A94-4886-B4A0-F066398CE3C7}" dt="2024-02-13T16:09:06.589" v="221" actId="20577"/>
        <pc:sldMkLst>
          <pc:docMk/>
          <pc:sldMk cId="1520675211" sldId="344"/>
        </pc:sldMkLst>
        <pc:graphicFrameChg chg="mod">
          <ac:chgData name="Nwaobasi, Sandra" userId="b9771cc7-2287-4f78-9666-e4d1f61d8e1d" providerId="ADAL" clId="{BBC20E11-0A94-4886-B4A0-F066398CE3C7}" dt="2024-02-13T16:09:06.589" v="221" actId="20577"/>
          <ac:graphicFrameMkLst>
            <pc:docMk/>
            <pc:sldMk cId="1520675211" sldId="344"/>
            <ac:graphicFrameMk id="4" creationId="{3048FE6D-2DA5-EE84-25C2-00F8DE76D47D}"/>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6:25.649" v="26"/>
              <pc2:cmMkLst xmlns:pc2="http://schemas.microsoft.com/office/powerpoint/2019/9/main/command">
                <pc:docMk/>
                <pc:sldMk cId="1520675211" sldId="344"/>
                <pc2:cmMk id="{D4E7505C-6F9E-4649-B1BD-EBB1A3DE4F51}"/>
              </pc2:cmMkLst>
            </pc226:cmChg>
          </p:ext>
        </pc:extLst>
      </pc:sldChg>
      <pc:sldChg chg="modSp delCm">
        <pc:chgData name="Nwaobasi, Sandra" userId="b9771cc7-2287-4f78-9666-e4d1f61d8e1d" providerId="ADAL" clId="{BBC20E11-0A94-4886-B4A0-F066398CE3C7}" dt="2024-02-13T16:12:58.218" v="235" actId="20577"/>
        <pc:sldMkLst>
          <pc:docMk/>
          <pc:sldMk cId="556027605" sldId="346"/>
        </pc:sldMkLst>
        <pc:graphicFrameChg chg="mod">
          <ac:chgData name="Nwaobasi, Sandra" userId="b9771cc7-2287-4f78-9666-e4d1f61d8e1d" providerId="ADAL" clId="{BBC20E11-0A94-4886-B4A0-F066398CE3C7}" dt="2024-02-13T16:12:58.218" v="235" actId="20577"/>
          <ac:graphicFrameMkLst>
            <pc:docMk/>
            <pc:sldMk cId="556027605" sldId="346"/>
            <ac:graphicFrameMk id="5" creationId="{986CA0EA-098D-D05C-81D8-8FACC5EA0236}"/>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1:37.042" v="36"/>
              <pc2:cmMkLst xmlns:pc2="http://schemas.microsoft.com/office/powerpoint/2019/9/main/command">
                <pc:docMk/>
                <pc:sldMk cId="556027605" sldId="346"/>
                <pc2:cmMk id="{587B2A35-A77E-4CC9-AABF-85597A0F62AE}"/>
              </pc2:cmMkLst>
            </pc226:cmChg>
          </p:ext>
        </pc:extLst>
      </pc:sldChg>
      <pc:sldChg chg="addSp delSp modSp mod">
        <pc:chgData name="Nwaobasi, Sandra" userId="b9771cc7-2287-4f78-9666-e4d1f61d8e1d" providerId="ADAL" clId="{BBC20E11-0A94-4886-B4A0-F066398CE3C7}" dt="2024-02-13T16:14:55.072" v="239" actId="20577"/>
        <pc:sldMkLst>
          <pc:docMk/>
          <pc:sldMk cId="1083869859" sldId="347"/>
        </pc:sldMkLst>
        <pc:spChg chg="mod">
          <ac:chgData name="Nwaobasi, Sandra" userId="b9771cc7-2287-4f78-9666-e4d1f61d8e1d" providerId="ADAL" clId="{BBC20E11-0A94-4886-B4A0-F066398CE3C7}" dt="2024-02-05T20:33:04.053" v="157" actId="14100"/>
          <ac:spMkLst>
            <pc:docMk/>
            <pc:sldMk cId="1083869859" sldId="347"/>
            <ac:spMk id="2" creationId="{70BD84A6-F2B6-EE25-54E8-4F46D2260B91}"/>
          </ac:spMkLst>
        </pc:spChg>
        <pc:spChg chg="add del mod">
          <ac:chgData name="Nwaobasi, Sandra" userId="b9771cc7-2287-4f78-9666-e4d1f61d8e1d" providerId="ADAL" clId="{BBC20E11-0A94-4886-B4A0-F066398CE3C7}" dt="2024-02-05T20:10:29.657" v="66" actId="478"/>
          <ac:spMkLst>
            <pc:docMk/>
            <pc:sldMk cId="1083869859" sldId="347"/>
            <ac:spMk id="6" creationId="{8ED6D88B-FFD0-7F8F-FF6D-9F266CD23E62}"/>
          </ac:spMkLst>
        </pc:spChg>
        <pc:spChg chg="mod">
          <ac:chgData name="Nwaobasi, Sandra" userId="b9771cc7-2287-4f78-9666-e4d1f61d8e1d" providerId="ADAL" clId="{BBC20E11-0A94-4886-B4A0-F066398CE3C7}" dt="2024-02-13T16:14:55.072" v="239" actId="20577"/>
          <ac:spMkLst>
            <pc:docMk/>
            <pc:sldMk cId="1083869859" sldId="347"/>
            <ac:spMk id="9" creationId="{8501A009-4F4A-0CCA-E9A6-6E99C166E795}"/>
          </ac:spMkLst>
        </pc:spChg>
        <pc:graphicFrameChg chg="del">
          <ac:chgData name="Nwaobasi, Sandra" userId="b9771cc7-2287-4f78-9666-e4d1f61d8e1d" providerId="ADAL" clId="{BBC20E11-0A94-4886-B4A0-F066398CE3C7}" dt="2024-02-05T20:09:14.844" v="65" actId="478"/>
          <ac:graphicFrameMkLst>
            <pc:docMk/>
            <pc:sldMk cId="1083869859" sldId="347"/>
            <ac:graphicFrameMk id="7" creationId="{349A0A0A-A447-5289-C294-57728459B112}"/>
          </ac:graphicFrameMkLst>
        </pc:graphicFrameChg>
        <pc:graphicFrameChg chg="add mod">
          <ac:chgData name="Nwaobasi, Sandra" userId="b9771cc7-2287-4f78-9666-e4d1f61d8e1d" providerId="ADAL" clId="{BBC20E11-0A94-4886-B4A0-F066398CE3C7}" dt="2024-02-05T20:20:47.510" v="115"/>
          <ac:graphicFrameMkLst>
            <pc:docMk/>
            <pc:sldMk cId="1083869859" sldId="347"/>
            <ac:graphicFrameMk id="8" creationId="{349A0A0A-A447-5289-C294-57728459B112}"/>
          </ac:graphicFrameMkLst>
        </pc:graphicFrameChg>
      </pc:sldChg>
      <pc:sldChg chg="addSp delSp modSp mod">
        <pc:chgData name="Nwaobasi, Sandra" userId="b9771cc7-2287-4f78-9666-e4d1f61d8e1d" providerId="ADAL" clId="{BBC20E11-0A94-4886-B4A0-F066398CE3C7}" dt="2024-02-05T20:31:35.860" v="143" actId="1076"/>
        <pc:sldMkLst>
          <pc:docMk/>
          <pc:sldMk cId="3302281039" sldId="348"/>
        </pc:sldMkLst>
        <pc:spChg chg="mod">
          <ac:chgData name="Nwaobasi, Sandra" userId="b9771cc7-2287-4f78-9666-e4d1f61d8e1d" providerId="ADAL" clId="{BBC20E11-0A94-4886-B4A0-F066398CE3C7}" dt="2024-02-05T20:31:35.860" v="143" actId="1076"/>
          <ac:spMkLst>
            <pc:docMk/>
            <pc:sldMk cId="3302281039" sldId="348"/>
            <ac:spMk id="2" creationId="{70BD84A6-F2B6-EE25-54E8-4F46D2260B91}"/>
          </ac:spMkLst>
        </pc:spChg>
        <pc:spChg chg="add del mod">
          <ac:chgData name="Nwaobasi, Sandra" userId="b9771cc7-2287-4f78-9666-e4d1f61d8e1d" providerId="ADAL" clId="{BBC20E11-0A94-4886-B4A0-F066398CE3C7}" dt="2024-02-05T20:11:44.101" v="73" actId="478"/>
          <ac:spMkLst>
            <pc:docMk/>
            <pc:sldMk cId="3302281039" sldId="348"/>
            <ac:spMk id="5" creationId="{53135EB5-73D2-0AA4-18EE-AF5665879023}"/>
          </ac:spMkLst>
        </pc:spChg>
        <pc:spChg chg="mod">
          <ac:chgData name="Nwaobasi, Sandra" userId="b9771cc7-2287-4f78-9666-e4d1f61d8e1d" providerId="ADAL" clId="{BBC20E11-0A94-4886-B4A0-F066398CE3C7}" dt="2024-02-05T20:12:06.218" v="80" actId="1076"/>
          <ac:spMkLst>
            <pc:docMk/>
            <pc:sldMk cId="3302281039" sldId="348"/>
            <ac:spMk id="9" creationId="{8501A009-4F4A-0CCA-E9A6-6E99C166E795}"/>
          </ac:spMkLst>
        </pc:spChg>
        <pc:graphicFrameChg chg="add mod">
          <ac:chgData name="Nwaobasi, Sandra" userId="b9771cc7-2287-4f78-9666-e4d1f61d8e1d" providerId="ADAL" clId="{BBC20E11-0A94-4886-B4A0-F066398CE3C7}" dt="2024-02-05T20:17:15.972" v="110" actId="208"/>
          <ac:graphicFrameMkLst>
            <pc:docMk/>
            <pc:sldMk cId="3302281039" sldId="348"/>
            <ac:graphicFrameMk id="6" creationId="{18096D56-10A4-E4A4-DFA1-6BAD6655F2B1}"/>
          </ac:graphicFrameMkLst>
        </pc:graphicFrameChg>
        <pc:graphicFrameChg chg="del">
          <ac:chgData name="Nwaobasi, Sandra" userId="b9771cc7-2287-4f78-9666-e4d1f61d8e1d" providerId="ADAL" clId="{BBC20E11-0A94-4886-B4A0-F066398CE3C7}" dt="2024-02-05T20:11:41.863" v="72" actId="478"/>
          <ac:graphicFrameMkLst>
            <pc:docMk/>
            <pc:sldMk cId="3302281039" sldId="348"/>
            <ac:graphicFrameMk id="7" creationId="{18096D56-10A4-E4A4-DFA1-6BAD6655F2B1}"/>
          </ac:graphicFrameMkLst>
        </pc:graphicFrameChg>
      </pc:sldChg>
      <pc:sldChg chg="addSp delSp modSp mod">
        <pc:chgData name="Nwaobasi, Sandra" userId="b9771cc7-2287-4f78-9666-e4d1f61d8e1d" providerId="ADAL" clId="{BBC20E11-0A94-4886-B4A0-F066398CE3C7}" dt="2024-02-13T16:14:32.467" v="237" actId="20577"/>
        <pc:sldMkLst>
          <pc:docMk/>
          <pc:sldMk cId="3839898574" sldId="349"/>
        </pc:sldMkLst>
        <pc:spChg chg="mod">
          <ac:chgData name="Nwaobasi, Sandra" userId="b9771cc7-2287-4f78-9666-e4d1f61d8e1d" providerId="ADAL" clId="{BBC20E11-0A94-4886-B4A0-F066398CE3C7}" dt="2024-02-05T20:32:00.117" v="150" actId="1076"/>
          <ac:spMkLst>
            <pc:docMk/>
            <pc:sldMk cId="3839898574" sldId="349"/>
            <ac:spMk id="2" creationId="{70BD84A6-F2B6-EE25-54E8-4F46D2260B91}"/>
          </ac:spMkLst>
        </pc:spChg>
        <pc:spChg chg="add del mod">
          <ac:chgData name="Nwaobasi, Sandra" userId="b9771cc7-2287-4f78-9666-e4d1f61d8e1d" providerId="ADAL" clId="{BBC20E11-0A94-4886-B4A0-F066398CE3C7}" dt="2024-02-05T20:08:20.810" v="60" actId="478"/>
          <ac:spMkLst>
            <pc:docMk/>
            <pc:sldMk cId="3839898574" sldId="349"/>
            <ac:spMk id="6" creationId="{37A5D477-AB7E-BDA1-0890-D86E7CE61520}"/>
          </ac:spMkLst>
        </pc:spChg>
        <pc:spChg chg="mod">
          <ac:chgData name="Nwaobasi, Sandra" userId="b9771cc7-2287-4f78-9666-e4d1f61d8e1d" providerId="ADAL" clId="{BBC20E11-0A94-4886-B4A0-F066398CE3C7}" dt="2024-02-13T16:14:32.467" v="237" actId="20577"/>
          <ac:spMkLst>
            <pc:docMk/>
            <pc:sldMk cId="3839898574" sldId="349"/>
            <ac:spMk id="9" creationId="{8501A009-4F4A-0CCA-E9A6-6E99C166E795}"/>
          </ac:spMkLst>
        </pc:spChg>
        <pc:graphicFrameChg chg="add mod">
          <ac:chgData name="Nwaobasi, Sandra" userId="b9771cc7-2287-4f78-9666-e4d1f61d8e1d" providerId="ADAL" clId="{BBC20E11-0A94-4886-B4A0-F066398CE3C7}" dt="2024-02-05T20:16:54.566" v="106" actId="208"/>
          <ac:graphicFrameMkLst>
            <pc:docMk/>
            <pc:sldMk cId="3839898574" sldId="349"/>
            <ac:graphicFrameMk id="3" creationId="{FB66339D-831D-FBC1-80B8-1DA3BE98A798}"/>
          </ac:graphicFrameMkLst>
        </pc:graphicFrameChg>
        <pc:graphicFrameChg chg="del">
          <ac:chgData name="Nwaobasi, Sandra" userId="b9771cc7-2287-4f78-9666-e4d1f61d8e1d" providerId="ADAL" clId="{BBC20E11-0A94-4886-B4A0-F066398CE3C7}" dt="2024-02-05T20:08:18.145" v="59" actId="478"/>
          <ac:graphicFrameMkLst>
            <pc:docMk/>
            <pc:sldMk cId="3839898574" sldId="349"/>
            <ac:graphicFrameMk id="15" creationId="{FB66339D-831D-FBC1-80B8-1DA3BE98A798}"/>
          </ac:graphicFrameMkLst>
        </pc:graphicFrameChg>
      </pc:sldChg>
      <pc:sldChg chg="addSp delSp modSp mod delCm">
        <pc:chgData name="Nwaobasi, Sandra" userId="b9771cc7-2287-4f78-9666-e4d1f61d8e1d" providerId="ADAL" clId="{BBC20E11-0A94-4886-B4A0-F066398CE3C7}" dt="2024-02-05T20:33:27.652" v="160" actId="1076"/>
        <pc:sldMkLst>
          <pc:docMk/>
          <pc:sldMk cId="3147470432" sldId="350"/>
        </pc:sldMkLst>
        <pc:spChg chg="mod">
          <ac:chgData name="Nwaobasi, Sandra" userId="b9771cc7-2287-4f78-9666-e4d1f61d8e1d" providerId="ADAL" clId="{BBC20E11-0A94-4886-B4A0-F066398CE3C7}" dt="2024-02-05T20:33:27.652" v="160" actId="1076"/>
          <ac:spMkLst>
            <pc:docMk/>
            <pc:sldMk cId="3147470432" sldId="350"/>
            <ac:spMk id="2" creationId="{70BD84A6-F2B6-EE25-54E8-4F46D2260B91}"/>
          </ac:spMkLst>
        </pc:spChg>
        <pc:spChg chg="add del mod">
          <ac:chgData name="Nwaobasi, Sandra" userId="b9771cc7-2287-4f78-9666-e4d1f61d8e1d" providerId="ADAL" clId="{BBC20E11-0A94-4886-B4A0-F066398CE3C7}" dt="2024-02-05T20:13:04.263" v="84" actId="478"/>
          <ac:spMkLst>
            <pc:docMk/>
            <pc:sldMk cId="3147470432" sldId="350"/>
            <ac:spMk id="5" creationId="{4A91A123-81A6-F08F-9BC0-15DC8F782ECA}"/>
          </ac:spMkLst>
        </pc:spChg>
        <pc:spChg chg="mod">
          <ac:chgData name="Nwaobasi, Sandra" userId="b9771cc7-2287-4f78-9666-e4d1f61d8e1d" providerId="ADAL" clId="{BBC20E11-0A94-4886-B4A0-F066398CE3C7}" dt="2024-02-05T20:13:58.655" v="91" actId="14100"/>
          <ac:spMkLst>
            <pc:docMk/>
            <pc:sldMk cId="3147470432" sldId="350"/>
            <ac:spMk id="9" creationId="{8501A009-4F4A-0CCA-E9A6-6E99C166E795}"/>
          </ac:spMkLst>
        </pc:spChg>
        <pc:graphicFrameChg chg="del">
          <ac:chgData name="Nwaobasi, Sandra" userId="b9771cc7-2287-4f78-9666-e4d1f61d8e1d" providerId="ADAL" clId="{BBC20E11-0A94-4886-B4A0-F066398CE3C7}" dt="2024-02-05T20:13:01.959" v="83" actId="478"/>
          <ac:graphicFrameMkLst>
            <pc:docMk/>
            <pc:sldMk cId="3147470432" sldId="350"/>
            <ac:graphicFrameMk id="6" creationId="{9C166514-1756-B5F7-5D6D-338B3A22AF89}"/>
          </ac:graphicFrameMkLst>
        </pc:graphicFrameChg>
        <pc:graphicFrameChg chg="add mod">
          <ac:chgData name="Nwaobasi, Sandra" userId="b9771cc7-2287-4f78-9666-e4d1f61d8e1d" providerId="ADAL" clId="{BBC20E11-0A94-4886-B4A0-F066398CE3C7}" dt="2024-02-05T20:21:39.072" v="117"/>
          <ac:graphicFrameMkLst>
            <pc:docMk/>
            <pc:sldMk cId="3147470432" sldId="350"/>
            <ac:graphicFrameMk id="7" creationId="{9C166514-1756-B5F7-5D6D-338B3A22AF89}"/>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2:08.333" v="37"/>
              <pc2:cmMkLst xmlns:pc2="http://schemas.microsoft.com/office/powerpoint/2019/9/main/command">
                <pc:docMk/>
                <pc:sldMk cId="3147470432" sldId="350"/>
                <pc2:cmMk id="{534F67C4-FA98-4624-B69C-E39CD7C50FED}"/>
              </pc2:cmMkLst>
            </pc226:cmChg>
          </p:ext>
        </pc:extLst>
      </pc:sldChg>
      <pc:sldChg chg="delCm">
        <pc:chgData name="Nwaobasi, Sandra" userId="b9771cc7-2287-4f78-9666-e4d1f61d8e1d" providerId="ADAL" clId="{BBC20E11-0A94-4886-B4A0-F066398CE3C7}" dt="2024-02-05T19:47:04.378" v="30"/>
        <pc:sldMkLst>
          <pc:docMk/>
          <pc:sldMk cId="2149555001" sldId="351"/>
        </pc:sldMkLst>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6:43.357" v="27"/>
              <pc2:cmMkLst xmlns:pc2="http://schemas.microsoft.com/office/powerpoint/2019/9/main/command">
                <pc:docMk/>
                <pc:sldMk cId="2149555001" sldId="351"/>
                <pc2:cmMk id="{A9D68224-C788-4260-B89C-B84B79DD2B71}"/>
              </pc2:cmMkLst>
            </pc226:cmChg>
            <pc226:cmChg xmlns:pc226="http://schemas.microsoft.com/office/powerpoint/2022/06/main/command" chg="del">
              <pc226:chgData name="Nwaobasi, Sandra" userId="b9771cc7-2287-4f78-9666-e4d1f61d8e1d" providerId="ADAL" clId="{BBC20E11-0A94-4886-B4A0-F066398CE3C7}" dt="2024-02-05T19:46:47.982" v="29"/>
              <pc2:cmMkLst xmlns:pc2="http://schemas.microsoft.com/office/powerpoint/2019/9/main/command">
                <pc:docMk/>
                <pc:sldMk cId="2149555001" sldId="351"/>
                <pc2:cmMk id="{ABD1412F-817A-4A07-B4EE-59377630629A}"/>
              </pc2:cmMkLst>
            </pc226:cmChg>
            <pc226:cmChg xmlns:pc226="http://schemas.microsoft.com/office/powerpoint/2022/06/main/command" chg="del">
              <pc226:chgData name="Nwaobasi, Sandra" userId="b9771cc7-2287-4f78-9666-e4d1f61d8e1d" providerId="ADAL" clId="{BBC20E11-0A94-4886-B4A0-F066398CE3C7}" dt="2024-02-05T19:46:45.589" v="28"/>
              <pc2:cmMkLst xmlns:pc2="http://schemas.microsoft.com/office/powerpoint/2019/9/main/command">
                <pc:docMk/>
                <pc:sldMk cId="2149555001" sldId="351"/>
                <pc2:cmMk id="{D8929D49-4938-4C2C-BE2F-5B6664AFABDF}"/>
              </pc2:cmMkLst>
            </pc226:cmChg>
            <pc226:cmChg xmlns:pc226="http://schemas.microsoft.com/office/powerpoint/2022/06/main/command" chg="del">
              <pc226:chgData name="Nwaobasi, Sandra" userId="b9771cc7-2287-4f78-9666-e4d1f61d8e1d" providerId="ADAL" clId="{BBC20E11-0A94-4886-B4A0-F066398CE3C7}" dt="2024-02-05T19:47:04.378" v="30"/>
              <pc2:cmMkLst xmlns:pc2="http://schemas.microsoft.com/office/powerpoint/2019/9/main/command">
                <pc:docMk/>
                <pc:sldMk cId="2149555001" sldId="351"/>
                <pc2:cmMk id="{CC0286A2-DD54-4775-B00B-52A0FD258F23}"/>
              </pc2:cmMkLst>
            </pc226:cmChg>
          </p:ext>
        </pc:extLst>
      </pc:sldChg>
      <pc:sldChg chg="modSp mod delCm">
        <pc:chgData name="Nwaobasi, Sandra" userId="b9771cc7-2287-4f78-9666-e4d1f61d8e1d" providerId="ADAL" clId="{BBC20E11-0A94-4886-B4A0-F066398CE3C7}" dt="2024-02-05T20:30:18.661" v="129" actId="14100"/>
        <pc:sldMkLst>
          <pc:docMk/>
          <pc:sldMk cId="1075290676" sldId="352"/>
        </pc:sldMkLst>
        <pc:spChg chg="mod">
          <ac:chgData name="Nwaobasi, Sandra" userId="b9771cc7-2287-4f78-9666-e4d1f61d8e1d" providerId="ADAL" clId="{BBC20E11-0A94-4886-B4A0-F066398CE3C7}" dt="2024-02-05T20:30:13.659" v="128" actId="1076"/>
          <ac:spMkLst>
            <pc:docMk/>
            <pc:sldMk cId="1075290676" sldId="352"/>
            <ac:spMk id="8" creationId="{AC9B743D-4340-488A-4E29-A4787C584DFE}"/>
          </ac:spMkLst>
        </pc:spChg>
        <pc:graphicFrameChg chg="mod">
          <ac:chgData name="Nwaobasi, Sandra" userId="b9771cc7-2287-4f78-9666-e4d1f61d8e1d" providerId="ADAL" clId="{BBC20E11-0A94-4886-B4A0-F066398CE3C7}" dt="2024-02-05T20:30:18.661" v="129" actId="14100"/>
          <ac:graphicFrameMkLst>
            <pc:docMk/>
            <pc:sldMk cId="1075290676" sldId="352"/>
            <ac:graphicFrameMk id="4" creationId="{C9217971-9D24-1B0D-B41F-DF3B62537DF8}"/>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9:47.571" v="33"/>
              <pc2:cmMkLst xmlns:pc2="http://schemas.microsoft.com/office/powerpoint/2019/9/main/command">
                <pc:docMk/>
                <pc:sldMk cId="1075290676" sldId="352"/>
                <pc2:cmMk id="{06DB0318-D164-4307-8CD5-22D5DBDF80A4}"/>
              </pc2:cmMkLst>
            </pc226:cmChg>
            <pc226:cmChg xmlns:pc226="http://schemas.microsoft.com/office/powerpoint/2022/06/main/command" chg="del">
              <pc226:chgData name="Nwaobasi, Sandra" userId="b9771cc7-2287-4f78-9666-e4d1f61d8e1d" providerId="ADAL" clId="{BBC20E11-0A94-4886-B4A0-F066398CE3C7}" dt="2024-02-05T19:49:13.582" v="32"/>
              <pc2:cmMkLst xmlns:pc2="http://schemas.microsoft.com/office/powerpoint/2019/9/main/command">
                <pc:docMk/>
                <pc:sldMk cId="1075290676" sldId="352"/>
                <pc2:cmMk id="{72C34CB7-9365-4485-8C7E-C458329AF9D9}"/>
              </pc2:cmMkLst>
            </pc226:cmChg>
            <pc226:cmChg xmlns:pc226="http://schemas.microsoft.com/office/powerpoint/2022/06/main/command" chg="del">
              <pc226:chgData name="Nwaobasi, Sandra" userId="b9771cc7-2287-4f78-9666-e4d1f61d8e1d" providerId="ADAL" clId="{BBC20E11-0A94-4886-B4A0-F066398CE3C7}" dt="2024-02-05T19:48:05.125" v="31"/>
              <pc2:cmMkLst xmlns:pc2="http://schemas.microsoft.com/office/powerpoint/2019/9/main/command">
                <pc:docMk/>
                <pc:sldMk cId="1075290676" sldId="352"/>
                <pc2:cmMk id="{CF378AC0-B6B6-43BE-B9AC-73DEACFC177D}"/>
              </pc2:cmMkLst>
            </pc226:cmChg>
          </p:ext>
        </pc:extLst>
      </pc:sldChg>
      <pc:sldChg chg="modSp">
        <pc:chgData name="Nwaobasi, Sandra" userId="b9771cc7-2287-4f78-9666-e4d1f61d8e1d" providerId="ADAL" clId="{BBC20E11-0A94-4886-B4A0-F066398CE3C7}" dt="2024-02-13T18:48:18.528" v="381" actId="207"/>
        <pc:sldMkLst>
          <pc:docMk/>
          <pc:sldMk cId="4070316705" sldId="353"/>
        </pc:sldMkLst>
        <pc:graphicFrameChg chg="mod">
          <ac:chgData name="Nwaobasi, Sandra" userId="b9771cc7-2287-4f78-9666-e4d1f61d8e1d" providerId="ADAL" clId="{BBC20E11-0A94-4886-B4A0-F066398CE3C7}" dt="2024-02-13T18:48:18.528" v="381" actId="207"/>
          <ac:graphicFrameMkLst>
            <pc:docMk/>
            <pc:sldMk cId="4070316705" sldId="353"/>
            <ac:graphicFrameMk id="6" creationId="{C92C44AE-3DA8-FD40-0CF6-0D93EB87402B}"/>
          </ac:graphicFrameMkLst>
        </pc:graphicFrameChg>
      </pc:sldChg>
      <pc:sldChg chg="modSp mod delCm">
        <pc:chgData name="Nwaobasi, Sandra" userId="b9771cc7-2287-4f78-9666-e4d1f61d8e1d" providerId="ADAL" clId="{BBC20E11-0A94-4886-B4A0-F066398CE3C7}" dt="2024-02-13T18:48:50.166" v="383" actId="207"/>
        <pc:sldMkLst>
          <pc:docMk/>
          <pc:sldMk cId="514648589" sldId="354"/>
        </pc:sldMkLst>
        <pc:spChg chg="mod">
          <ac:chgData name="Nwaobasi, Sandra" userId="b9771cc7-2287-4f78-9666-e4d1f61d8e1d" providerId="ADAL" clId="{BBC20E11-0A94-4886-B4A0-F066398CE3C7}" dt="2024-02-13T16:04:38.541" v="183" actId="20577"/>
          <ac:spMkLst>
            <pc:docMk/>
            <pc:sldMk cId="514648589" sldId="354"/>
            <ac:spMk id="3" creationId="{3FD5F37A-8C9C-CCB8-6613-087D2F672F87}"/>
          </ac:spMkLst>
        </pc:spChg>
        <pc:graphicFrameChg chg="mod">
          <ac:chgData name="Nwaobasi, Sandra" userId="b9771cc7-2287-4f78-9666-e4d1f61d8e1d" providerId="ADAL" clId="{BBC20E11-0A94-4886-B4A0-F066398CE3C7}" dt="2024-02-13T18:48:50.166" v="383" actId="207"/>
          <ac:graphicFrameMkLst>
            <pc:docMk/>
            <pc:sldMk cId="514648589" sldId="354"/>
            <ac:graphicFrameMk id="8" creationId="{7EAB3A37-9D69-AC03-4BAE-E1C11049689D}"/>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42:43.631" v="14"/>
              <pc2:cmMkLst xmlns:pc2="http://schemas.microsoft.com/office/powerpoint/2019/9/main/command">
                <pc:docMk/>
                <pc:sldMk cId="514648589" sldId="354"/>
                <pc2:cmMk id="{C8415200-6BA3-4ACC-A22E-21BEBC82E351}"/>
              </pc2:cmMkLst>
            </pc226:cmChg>
            <pc226:cmChg xmlns:pc226="http://schemas.microsoft.com/office/powerpoint/2022/06/main/command" chg="del">
              <pc226:chgData name="Nwaobasi, Sandra" userId="b9771cc7-2287-4f78-9666-e4d1f61d8e1d" providerId="ADAL" clId="{BBC20E11-0A94-4886-B4A0-F066398CE3C7}" dt="2024-02-05T19:42:51.947" v="15"/>
              <pc2:cmMkLst xmlns:pc2="http://schemas.microsoft.com/office/powerpoint/2019/9/main/command">
                <pc:docMk/>
                <pc:sldMk cId="514648589" sldId="354"/>
                <pc2:cmMk id="{2D71DF57-E4E0-4BE4-A75D-1F1E8F2CF0AA}"/>
              </pc2:cmMkLst>
            </pc226:cmChg>
          </p:ext>
        </pc:extLst>
      </pc:sldChg>
      <pc:sldChg chg="modSp mod delCm">
        <pc:chgData name="Nwaobasi, Sandra" userId="b9771cc7-2287-4f78-9666-e4d1f61d8e1d" providerId="ADAL" clId="{BBC20E11-0A94-4886-B4A0-F066398CE3C7}" dt="2024-02-05T20:30:37.044" v="130" actId="14100"/>
        <pc:sldMkLst>
          <pc:docMk/>
          <pc:sldMk cId="1890443730" sldId="355"/>
        </pc:sldMkLst>
        <pc:graphicFrameChg chg="mod">
          <ac:chgData name="Nwaobasi, Sandra" userId="b9771cc7-2287-4f78-9666-e4d1f61d8e1d" providerId="ADAL" clId="{BBC20E11-0A94-4886-B4A0-F066398CE3C7}" dt="2024-02-05T20:30:37.044" v="130" actId="14100"/>
          <ac:graphicFrameMkLst>
            <pc:docMk/>
            <pc:sldMk cId="1890443730" sldId="355"/>
            <ac:graphicFrameMk id="8" creationId="{C4D9C196-1A11-F979-0427-D095422A00B8}"/>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2:33.560" v="39"/>
              <pc2:cmMkLst xmlns:pc2="http://schemas.microsoft.com/office/powerpoint/2019/9/main/command">
                <pc:docMk/>
                <pc:sldMk cId="1890443730" sldId="355"/>
                <pc2:cmMk id="{43309977-F382-4746-B25C-56CD7D760A75}"/>
              </pc2:cmMkLst>
            </pc226:cmChg>
          </p:ext>
        </pc:extLst>
      </pc:sldChg>
      <pc:sldChg chg="modSp mod delCm">
        <pc:chgData name="Nwaobasi, Sandra" userId="b9771cc7-2287-4f78-9666-e4d1f61d8e1d" providerId="ADAL" clId="{BBC20E11-0A94-4886-B4A0-F066398CE3C7}" dt="2024-02-05T20:30:45.306" v="131" actId="14100"/>
        <pc:sldMkLst>
          <pc:docMk/>
          <pc:sldMk cId="1972917156" sldId="356"/>
        </pc:sldMkLst>
        <pc:graphicFrameChg chg="mod">
          <ac:chgData name="Nwaobasi, Sandra" userId="b9771cc7-2287-4f78-9666-e4d1f61d8e1d" providerId="ADAL" clId="{BBC20E11-0A94-4886-B4A0-F066398CE3C7}" dt="2024-02-05T20:30:45.306" v="131" actId="14100"/>
          <ac:graphicFrameMkLst>
            <pc:docMk/>
            <pc:sldMk cId="1972917156" sldId="356"/>
            <ac:graphicFrameMk id="7" creationId="{22EFC190-0460-2492-30E3-C22C9E1F84D1}"/>
          </ac:graphicFrameMkLst>
        </pc:graphicFrameChg>
        <pc:extLst>
          <p:ext xmlns:p="http://schemas.openxmlformats.org/presentationml/2006/main" uri="{D6D511B9-2390-475A-947B-AFAB55BFBCF1}">
            <pc226:cmChg xmlns:pc226="http://schemas.microsoft.com/office/powerpoint/2022/06/main/command" chg="del">
              <pc226:chgData name="Nwaobasi, Sandra" userId="b9771cc7-2287-4f78-9666-e4d1f61d8e1d" providerId="ADAL" clId="{BBC20E11-0A94-4886-B4A0-F066398CE3C7}" dt="2024-02-05T19:53:17.659" v="42"/>
              <pc2:cmMkLst xmlns:pc2="http://schemas.microsoft.com/office/powerpoint/2019/9/main/command">
                <pc:docMk/>
                <pc:sldMk cId="1972917156" sldId="356"/>
                <pc2:cmMk id="{B0D93902-CA7D-4577-8FD0-9C4AB9E23258}"/>
              </pc2:cmMkLst>
            </pc226:cmChg>
            <pc226:cmChg xmlns:pc226="http://schemas.microsoft.com/office/powerpoint/2022/06/main/command" chg="del">
              <pc226:chgData name="Nwaobasi, Sandra" userId="b9771cc7-2287-4f78-9666-e4d1f61d8e1d" providerId="ADAL" clId="{BBC20E11-0A94-4886-B4A0-F066398CE3C7}" dt="2024-02-05T19:53:00.468" v="40"/>
              <pc2:cmMkLst xmlns:pc2="http://schemas.microsoft.com/office/powerpoint/2019/9/main/command">
                <pc:docMk/>
                <pc:sldMk cId="1972917156" sldId="356"/>
                <pc2:cmMk id="{06F0FF8B-230E-4C2F-A8E1-40F58A8E9C23}"/>
              </pc2:cmMkLst>
            </pc226:cmChg>
          </p:ext>
        </pc:extLst>
      </pc:sldChg>
      <pc:sldChg chg="modNotesTx">
        <pc:chgData name="Nwaobasi, Sandra" userId="b9771cc7-2287-4f78-9666-e4d1f61d8e1d" providerId="ADAL" clId="{BBC20E11-0A94-4886-B4A0-F066398CE3C7}" dt="2024-02-13T18:46:53.082" v="373" actId="20577"/>
        <pc:sldMkLst>
          <pc:docMk/>
          <pc:sldMk cId="1782025160" sldId="357"/>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embeddings/oleObject5.bin"/></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embeddings/oleObject6.bin"/></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oleObject" Target="../embeddings/oleObject7.bin"/></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oleObject" Target="../embeddings/oleObject8.bin"/></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_15A_21244ED5.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oleObject" Target="../embeddings/oleObject9.bin"/></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oleObject" Target="../embeddings/oleObject10.bin"/></Relationships>
</file>

<file path=ppt/charts/_rels/chart17.xml.rels><?xml version="1.0" encoding="UTF-8" standalone="yes"?>
<Relationships xmlns="http://schemas.openxmlformats.org/package/2006/relationships"><Relationship Id="rId3" Type="http://schemas.openxmlformats.org/officeDocument/2006/relationships/oleObject" Target="https://ohiodas-my.sharepoint.com/personal/10211607_id_ohio_gov/Documents/Documents/Asthma/Ohio%20Data%20Report/Burden/Burdens%20Data%20Visualizations.xlsx" TargetMode="External"/><Relationship Id="rId2" Type="http://schemas.microsoft.com/office/2011/relationships/chartColorStyle" Target="colors14.xml"/><Relationship Id="rId1" Type="http://schemas.microsoft.com/office/2011/relationships/chartStyle" Target="style14.xml"/></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embeddings/oleObject11.bin"/></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embeddings/oleObject12.bin"/></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2.bin"/></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oleObject" Target="../embeddings/oleObject13.bin"/></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oleObject" Target="../embeddings/oleObject14.bin"/></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oleObject" Target="../embeddings/oleObject15.bin"/></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oleObject" Target="../embeddings/oleObject16.bin"/></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oleObject" Target="../embeddings/oleObject17.bin"/></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oleObject" Target="../embeddings/oleObject18.bin"/></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_136_65F7E55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3.bin"/></Relationships>
</file>

<file path=ppt/charts/_rels/chart5.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2.xml"/><Relationship Id="rId4" Type="http://schemas.openxmlformats.org/officeDocument/2006/relationships/package" Target="../embeddings/Microsoft_Excel_Worksheet_138_C029992E.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_139_D56A6F5F.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_13A_5B6CE93F.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_13B_4DFBEA3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'[Burdens Data Visualizations.xlsx]Adult vs. Child Asthma'!$G$4</c:f>
              <c:strCache>
                <c:ptCount val="1"/>
                <c:pt idx="0">
                  <c:v>US</c:v>
                </c:pt>
              </c:strCache>
            </c:strRef>
          </c:tx>
          <c:spPr>
            <a:ln w="22225" cap="rnd">
              <a:solidFill>
                <a:srgbClr val="729364"/>
              </a:solidFill>
              <a:round/>
            </a:ln>
            <a:effectLst/>
          </c:spPr>
          <c:marker>
            <c:symbol val="diamond"/>
            <c:size val="6"/>
            <c:spPr>
              <a:solidFill>
                <a:srgbClr val="729364"/>
              </a:solidFill>
              <a:ln w="9525">
                <a:solidFill>
                  <a:srgbClr val="729364"/>
                </a:solidFill>
                <a:round/>
              </a:ln>
              <a:effectLst/>
            </c:spPr>
          </c:marker>
          <c:dLbls>
            <c:dLbl>
              <c:idx val="3"/>
              <c:spPr>
                <a:noFill/>
                <a:ln>
                  <a:noFill/>
                </a:ln>
                <a:effectLst/>
              </c:spPr>
              <c:txPr>
                <a:bodyPr rot="0" spcFirstLastPara="1" vertOverflow="ellipsis" vert="horz" wrap="square" lIns="38100" tIns="0" rIns="38100" bIns="91440" anchor="ctr" anchorCtr="1">
                  <a:spAutoFit/>
                </a:bodyPr>
                <a:lstStyle/>
                <a:p>
                  <a:pPr>
                    <a:defRPr sz="900" b="1" i="0" u="none" strike="noStrike" kern="1200" baseline="0">
                      <a:solidFill>
                        <a:schemeClr val="tx1">
                          <a:lumMod val="50000"/>
                          <a:lumOff val="50000"/>
                        </a:schemeClr>
                      </a:solidFill>
                      <a:latin typeface="+mn-lt"/>
                      <a:ea typeface="+mn-ea"/>
                      <a:cs typeface="+mn-cs"/>
                    </a:defRPr>
                  </a:pPr>
                  <a:endParaRPr lang="en-US"/>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0-6D9B-4E2E-A1D6-86D51BB1DBBF}"/>
                </c:ext>
              </c:extLst>
            </c:dLbl>
            <c:dLbl>
              <c:idx val="4"/>
              <c:spPr>
                <a:noFill/>
                <a:ln>
                  <a:noFill/>
                </a:ln>
                <a:effectLst/>
              </c:spPr>
              <c:txPr>
                <a:bodyPr rot="0" spcFirstLastPara="1" vertOverflow="ellipsis" vert="horz" wrap="square" lIns="38100" tIns="0" rIns="38100" bIns="91440" anchor="ctr" anchorCtr="1">
                  <a:spAutoFit/>
                </a:bodyPr>
                <a:lstStyle/>
                <a:p>
                  <a:pPr>
                    <a:defRPr sz="900" b="1" i="0" u="none" strike="noStrike" kern="1200" baseline="0">
                      <a:solidFill>
                        <a:schemeClr val="tx1">
                          <a:lumMod val="50000"/>
                          <a:lumOff val="50000"/>
                        </a:schemeClr>
                      </a:solidFill>
                      <a:latin typeface="+mn-lt"/>
                      <a:ea typeface="+mn-ea"/>
                      <a:cs typeface="+mn-cs"/>
                    </a:defRPr>
                  </a:pPr>
                  <a:endParaRPr lang="en-US"/>
                </a:p>
              </c:txPr>
              <c:dLblPos val="t"/>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 xmlns:c16="http://schemas.microsoft.com/office/drawing/2014/chart" uri="{C3380CC4-5D6E-409C-BE32-E72D297353CC}">
                  <c16:uniqueId val="{00000001-6D9B-4E2E-A1D6-86D51BB1DBBF}"/>
                </c:ext>
              </c:extLst>
            </c:dLbl>
            <c:dLbl>
              <c:idx val="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D9B-4E2E-A1D6-86D51BB1DBBF}"/>
                </c:ext>
              </c:extLst>
            </c:dLbl>
            <c:spPr>
              <a:noFill/>
              <a:ln>
                <a:noFill/>
              </a:ln>
              <a:effectLst/>
            </c:spPr>
            <c:txPr>
              <a:bodyPr rot="0" spcFirstLastPara="1" vertOverflow="ellipsis" vert="horz" wrap="square" lIns="38100" tIns="19050" rIns="38100" bIns="91440" anchor="ctr" anchorCtr="1">
                <a:spAutoFit/>
              </a:bodyPr>
              <a:lstStyle/>
              <a:p>
                <a:pPr>
                  <a:defRPr sz="900" b="1" i="0" u="none" strike="noStrike" kern="1200" baseline="0">
                    <a:solidFill>
                      <a:schemeClr val="tx1">
                        <a:lumMod val="50000"/>
                        <a:lumOff val="50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a:solidFill>
                        <a:schemeClr val="tx1">
                          <a:lumMod val="35000"/>
                          <a:lumOff val="65000"/>
                        </a:schemeClr>
                      </a:solidFill>
                    </a:ln>
                    <a:effectLst/>
                  </c:spPr>
                </c15:leaderLines>
              </c:ext>
            </c:extLst>
          </c:dLbls>
          <c:cat>
            <c:numRef>
              <c:f>'[Burdens Data Visualizations.xlsx]Adult vs. Child Asthma'!$F$5:$F$13</c:f>
              <c:numCache>
                <c:formatCode>General</c:formatCode>
                <c:ptCount val="9"/>
                <c:pt idx="0">
                  <c:v>2012</c:v>
                </c:pt>
                <c:pt idx="1">
                  <c:v>2013</c:v>
                </c:pt>
                <c:pt idx="2">
                  <c:v>2014</c:v>
                </c:pt>
                <c:pt idx="3">
                  <c:v>2015</c:v>
                </c:pt>
                <c:pt idx="4">
                  <c:v>2016</c:v>
                </c:pt>
                <c:pt idx="5">
                  <c:v>2017</c:v>
                </c:pt>
                <c:pt idx="6">
                  <c:v>2018</c:v>
                </c:pt>
                <c:pt idx="7">
                  <c:v>2019</c:v>
                </c:pt>
                <c:pt idx="8">
                  <c:v>2020</c:v>
                </c:pt>
              </c:numCache>
            </c:numRef>
          </c:cat>
          <c:val>
            <c:numRef>
              <c:f>'[Burdens Data Visualizations.xlsx]Adult vs. Child Asthma'!$G$5:$G$13</c:f>
              <c:numCache>
                <c:formatCode>0.0</c:formatCode>
                <c:ptCount val="9"/>
                <c:pt idx="0">
                  <c:v>8.9</c:v>
                </c:pt>
                <c:pt idx="1">
                  <c:v>9.1999999999999993</c:v>
                </c:pt>
                <c:pt idx="2">
                  <c:v>9.1999999999999993</c:v>
                </c:pt>
                <c:pt idx="3">
                  <c:v>8.5</c:v>
                </c:pt>
                <c:pt idx="4">
                  <c:v>8.1</c:v>
                </c:pt>
                <c:pt idx="5">
                  <c:v>7.9</c:v>
                </c:pt>
                <c:pt idx="6">
                  <c:v>7.2</c:v>
                </c:pt>
                <c:pt idx="7">
                  <c:v>7.4</c:v>
                </c:pt>
                <c:pt idx="8">
                  <c:v>5.8</c:v>
                </c:pt>
              </c:numCache>
            </c:numRef>
          </c:val>
          <c:smooth val="0"/>
          <c:extLst>
            <c:ext xmlns:c16="http://schemas.microsoft.com/office/drawing/2014/chart" uri="{C3380CC4-5D6E-409C-BE32-E72D297353CC}">
              <c16:uniqueId val="{00000003-6D9B-4E2E-A1D6-86D51BB1DBBF}"/>
            </c:ext>
          </c:extLst>
        </c:ser>
        <c:ser>
          <c:idx val="1"/>
          <c:order val="1"/>
          <c:tx>
            <c:strRef>
              <c:f>'[Burdens Data Visualizations.xlsx]Adult vs. Child Asthma'!$H$4</c:f>
              <c:strCache>
                <c:ptCount val="1"/>
                <c:pt idx="0">
                  <c:v>Ohio</c:v>
                </c:pt>
              </c:strCache>
            </c:strRef>
          </c:tx>
          <c:spPr>
            <a:ln w="22225" cap="rnd">
              <a:solidFill>
                <a:srgbClr val="69C2C6"/>
              </a:solidFill>
              <a:round/>
            </a:ln>
            <a:effectLst/>
          </c:spPr>
          <c:marker>
            <c:symbol val="square"/>
            <c:size val="6"/>
            <c:spPr>
              <a:solidFill>
                <a:srgbClr val="69C2C6"/>
              </a:solidFill>
              <a:ln w="9525">
                <a:solidFill>
                  <a:srgbClr val="69C2C6"/>
                </a:solidFill>
                <a:round/>
              </a:ln>
              <a:effectLst/>
            </c:spPr>
          </c:marker>
          <c:dLbls>
            <c:dLbl>
              <c:idx val="3"/>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D9B-4E2E-A1D6-86D51BB1DBBF}"/>
                </c:ext>
              </c:extLst>
            </c:dLbl>
            <c:dLbl>
              <c:idx val="4"/>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D9B-4E2E-A1D6-86D51BB1DBBF}"/>
                </c:ext>
              </c:extLst>
            </c:dLbl>
            <c:dLbl>
              <c:idx val="5"/>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D9B-4E2E-A1D6-86D51BB1DBBF}"/>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50000"/>
                        <a:lumOff val="50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'[Burdens Data Visualizations.xlsx]Adult vs. Child Asthma'!$F$5:$F$13</c:f>
              <c:numCache>
                <c:formatCode>General</c:formatCode>
                <c:ptCount val="9"/>
                <c:pt idx="0">
                  <c:v>2012</c:v>
                </c:pt>
                <c:pt idx="1">
                  <c:v>2013</c:v>
                </c:pt>
                <c:pt idx="2">
                  <c:v>2014</c:v>
                </c:pt>
                <c:pt idx="3">
                  <c:v>2015</c:v>
                </c:pt>
                <c:pt idx="4">
                  <c:v>2016</c:v>
                </c:pt>
                <c:pt idx="5">
                  <c:v>2017</c:v>
                </c:pt>
                <c:pt idx="6">
                  <c:v>2018</c:v>
                </c:pt>
                <c:pt idx="7">
                  <c:v>2019</c:v>
                </c:pt>
                <c:pt idx="8">
                  <c:v>2020</c:v>
                </c:pt>
              </c:numCache>
            </c:numRef>
          </c:cat>
          <c:val>
            <c:numRef>
              <c:f>'[Burdens Data Visualizations.xlsx]Adult vs. Child Asthma'!$H$5:$H$13</c:f>
              <c:numCache>
                <c:formatCode>0.0</c:formatCode>
                <c:ptCount val="9"/>
                <c:pt idx="0">
                  <c:v>9.1</c:v>
                </c:pt>
                <c:pt idx="1">
                  <c:v>9.6999999999999993</c:v>
                </c:pt>
                <c:pt idx="2">
                  <c:v>10.4</c:v>
                </c:pt>
                <c:pt idx="3">
                  <c:v>7.2</c:v>
                </c:pt>
                <c:pt idx="4">
                  <c:v>6.87</c:v>
                </c:pt>
                <c:pt idx="5">
                  <c:v>7.85</c:v>
                </c:pt>
                <c:pt idx="6">
                  <c:v>7.77</c:v>
                </c:pt>
                <c:pt idx="7">
                  <c:v>7.71</c:v>
                </c:pt>
                <c:pt idx="8">
                  <c:v>7.2</c:v>
                </c:pt>
              </c:numCache>
            </c:numRef>
          </c:val>
          <c:smooth val="0"/>
          <c:extLst>
            <c:ext xmlns:c16="http://schemas.microsoft.com/office/drawing/2014/chart" uri="{C3380CC4-5D6E-409C-BE32-E72D297353CC}">
              <c16:uniqueId val="{00000007-6D9B-4E2E-A1D6-86D51BB1DBBF}"/>
            </c:ext>
          </c:extLst>
        </c:ser>
        <c:dLbls>
          <c:dLblPos val="b"/>
          <c:showLegendKey val="0"/>
          <c:showVal val="1"/>
          <c:showCatName val="0"/>
          <c:showSerName val="0"/>
          <c:showPercent val="0"/>
          <c:showBubbleSize val="0"/>
        </c:dLbls>
        <c:marker val="1"/>
        <c:smooth val="0"/>
        <c:axId val="823475855"/>
        <c:axId val="823472975"/>
      </c:lineChart>
      <c:catAx>
        <c:axId val="823475855"/>
        <c:scaling>
          <c:orientation val="minMax"/>
        </c:scaling>
        <c:delete val="0"/>
        <c:axPos val="b"/>
        <c:title>
          <c:tx>
            <c:rich>
              <a:bodyPr/>
              <a:lstStyle/>
              <a:p>
                <a:pPr>
                  <a:defRPr/>
                </a:pPr>
                <a:r>
                  <a:rPr lang="en-US" b="0"/>
                  <a:t>Year</a:t>
                </a:r>
              </a:p>
            </c:rich>
          </c:tx>
          <c:overlay val="0"/>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823472975"/>
        <c:crosses val="autoZero"/>
        <c:auto val="1"/>
        <c:lblAlgn val="ctr"/>
        <c:lblOffset val="100"/>
        <c:noMultiLvlLbl val="0"/>
      </c:catAx>
      <c:valAx>
        <c:axId val="823472975"/>
        <c:scaling>
          <c:orientation val="minMax"/>
        </c:scaling>
        <c:delete val="0"/>
        <c:axPos val="l"/>
        <c:majorGridlines>
          <c:spPr>
            <a:ln w="9525" cap="flat" cmpd="sng" algn="ctr">
              <a:solidFill>
                <a:schemeClr val="tx1">
                  <a:lumMod val="15000"/>
                  <a:lumOff val="85000"/>
                </a:schemeClr>
              </a:solidFill>
              <a:round/>
            </a:ln>
            <a:effectLst/>
          </c:spPr>
        </c:majorGridlines>
        <c:title>
          <c:tx>
            <c:rich>
              <a:bodyPr/>
              <a:lstStyle/>
              <a:p>
                <a:pPr>
                  <a:defRPr/>
                </a:pPr>
                <a:r>
                  <a:rPr lang="en-US" sz="1000" b="0" i="0" u="none" strike="noStrike" kern="1200" baseline="0">
                    <a:solidFill>
                      <a:schemeClr val="tx1">
                        <a:lumMod val="95000"/>
                        <a:lumOff val="5000"/>
                      </a:schemeClr>
                    </a:solidFill>
                  </a:rPr>
                  <a:t>Prevalence Percentage</a:t>
                </a:r>
              </a:p>
            </c:rich>
          </c:tx>
          <c:overlay val="0"/>
        </c:title>
        <c:numFmt formatCode="0.0"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3475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solidFill>
      <a:schemeClr val="lt1"/>
    </a:solidFill>
    <a:ln w="9525" cap="flat" cmpd="sng" algn="ctr">
      <a:noFill/>
      <a:round/>
    </a:ln>
    <a:effectLst/>
  </c:spPr>
  <c:txPr>
    <a:bodyPr/>
    <a:lstStyle/>
    <a:p>
      <a:pPr>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en-US" sz="1100" b="0" i="0" u="none" strike="noStrike" kern="1200" baseline="0">
                <a:solidFill>
                  <a:schemeClr val="tx1"/>
                </a:solidFill>
                <a:latin typeface="Calibri" panose="020F0502020204030204" pitchFamily="34" charset="0"/>
                <a:cs typeface="Calibri" panose="020F0502020204030204" pitchFamily="34" charset="0"/>
              </a:rPr>
              <a:t>COPD was the Most Prevalent in Ohio Adults who Currently Smokes Everyday, 2020</a:t>
            </a: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'[BRFSS Data.xlsx]COPD by x'!$K$14</c:f>
              <c:strCache>
                <c:ptCount val="1"/>
                <c:pt idx="0">
                  <c:v>Smokes Everyday</c:v>
                </c:pt>
              </c:strCache>
            </c:strRef>
          </c:tx>
          <c:spPr>
            <a:solidFill>
              <a:srgbClr val="0E3F75"/>
            </a:solidFill>
            <a:ln>
              <a:solidFill>
                <a:srgbClr val="0E3F75"/>
              </a:solidFill>
            </a:ln>
            <a:effectLst/>
          </c:spPr>
          <c:invertIfNegative val="0"/>
          <c:dLbls>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'[BRFSS Data.xlsx]COPD by x'!$L$12:$L$13</c:f>
              <c:strCache>
                <c:ptCount val="2"/>
                <c:pt idx="1">
                  <c:v>Percentage </c:v>
                </c:pt>
              </c:strCache>
            </c:strRef>
          </c:cat>
          <c:val>
            <c:numRef>
              <c:f>'[BRFSS Data.xlsx]COPD by x'!$L$14</c:f>
              <c:numCache>
                <c:formatCode>0.0</c:formatCode>
                <c:ptCount val="1"/>
                <c:pt idx="0">
                  <c:v>18.764299999999999</c:v>
                </c:pt>
              </c:numCache>
            </c:numRef>
          </c:val>
          <c:extLst>
            <c:ext xmlns:c16="http://schemas.microsoft.com/office/drawing/2014/chart" uri="{C3380CC4-5D6E-409C-BE32-E72D297353CC}">
              <c16:uniqueId val="{00000000-13A1-49AF-9077-0D61DE1D5E08}"/>
            </c:ext>
          </c:extLst>
        </c:ser>
        <c:ser>
          <c:idx val="1"/>
          <c:order val="1"/>
          <c:tx>
            <c:strRef>
              <c:f>'[BRFSS Data.xlsx]COPD by x'!$K$15</c:f>
              <c:strCache>
                <c:ptCount val="1"/>
                <c:pt idx="0">
                  <c:v>Smokes Some Days</c:v>
                </c:pt>
              </c:strCache>
            </c:strRef>
          </c:tx>
          <c:spPr>
            <a:solidFill>
              <a:srgbClr val="C12637"/>
            </a:solidFill>
            <a:ln>
              <a:solidFill>
                <a:srgbClr val="C12637"/>
              </a:solidFill>
            </a:ln>
            <a:effectLst/>
          </c:spPr>
          <c:invertIfNegative val="0"/>
          <c:dLbls>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'[BRFSS Data.xlsx]COPD by x'!$L$12:$L$13</c:f>
              <c:strCache>
                <c:ptCount val="2"/>
                <c:pt idx="1">
                  <c:v>Percentage </c:v>
                </c:pt>
              </c:strCache>
            </c:strRef>
          </c:cat>
          <c:val>
            <c:numRef>
              <c:f>'[BRFSS Data.xlsx]COPD by x'!$L$15</c:f>
              <c:numCache>
                <c:formatCode>0.0</c:formatCode>
                <c:ptCount val="1"/>
                <c:pt idx="0">
                  <c:v>15.9824</c:v>
                </c:pt>
              </c:numCache>
            </c:numRef>
          </c:val>
          <c:extLst>
            <c:ext xmlns:c16="http://schemas.microsoft.com/office/drawing/2014/chart" uri="{C3380CC4-5D6E-409C-BE32-E72D297353CC}">
              <c16:uniqueId val="{00000001-13A1-49AF-9077-0D61DE1D5E08}"/>
            </c:ext>
          </c:extLst>
        </c:ser>
        <c:ser>
          <c:idx val="2"/>
          <c:order val="2"/>
          <c:tx>
            <c:strRef>
              <c:f>'[BRFSS Data.xlsx]COPD by x'!$K$16</c:f>
              <c:strCache>
                <c:ptCount val="1"/>
                <c:pt idx="0">
                  <c:v>Former Smoker</c:v>
                </c:pt>
              </c:strCache>
            </c:strRef>
          </c:tx>
          <c:spPr>
            <a:solidFill>
              <a:srgbClr val="8A5E32"/>
            </a:solidFill>
            <a:ln>
              <a:solidFill>
                <a:srgbClr val="8A5E32"/>
              </a:solidFill>
            </a:ln>
            <a:effectLst/>
          </c:spPr>
          <c:invertIfNegative val="0"/>
          <c:dLbls>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'[BRFSS Data.xlsx]COPD by x'!$L$12:$L$13</c:f>
              <c:strCache>
                <c:ptCount val="2"/>
                <c:pt idx="1">
                  <c:v>Percentage </c:v>
                </c:pt>
              </c:strCache>
            </c:strRef>
          </c:cat>
          <c:val>
            <c:numRef>
              <c:f>'[BRFSS Data.xlsx]COPD by x'!$L$16</c:f>
              <c:numCache>
                <c:formatCode>0.0</c:formatCode>
                <c:ptCount val="1"/>
                <c:pt idx="0">
                  <c:v>12.2133</c:v>
                </c:pt>
              </c:numCache>
            </c:numRef>
          </c:val>
          <c:extLst>
            <c:ext xmlns:c16="http://schemas.microsoft.com/office/drawing/2014/chart" uri="{C3380CC4-5D6E-409C-BE32-E72D297353CC}">
              <c16:uniqueId val="{00000002-13A1-49AF-9077-0D61DE1D5E08}"/>
            </c:ext>
          </c:extLst>
        </c:ser>
        <c:ser>
          <c:idx val="3"/>
          <c:order val="3"/>
          <c:tx>
            <c:strRef>
              <c:f>'[BRFSS Data.xlsx]COPD by x'!$K$17</c:f>
              <c:strCache>
                <c:ptCount val="1"/>
                <c:pt idx="0">
                  <c:v>Never Smoked</c:v>
                </c:pt>
              </c:strCache>
            </c:strRef>
          </c:tx>
          <c:spPr>
            <a:solidFill>
              <a:srgbClr val="EBA70E"/>
            </a:solidFill>
            <a:ln>
              <a:solidFill>
                <a:srgbClr val="EBA70E"/>
              </a:solidFill>
            </a:ln>
            <a:effectLst/>
          </c:spPr>
          <c:invertIfNegative val="0"/>
          <c:dLbls>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'[BRFSS Data.xlsx]COPD by x'!$L$12:$L$13</c:f>
              <c:strCache>
                <c:ptCount val="2"/>
                <c:pt idx="1">
                  <c:v>Percentage </c:v>
                </c:pt>
              </c:strCache>
            </c:strRef>
          </c:cat>
          <c:val>
            <c:numRef>
              <c:f>'[BRFSS Data.xlsx]COPD by x'!$L$17</c:f>
              <c:numCache>
                <c:formatCode>0.0</c:formatCode>
                <c:ptCount val="1"/>
                <c:pt idx="0">
                  <c:v>2.78</c:v>
                </c:pt>
              </c:numCache>
            </c:numRef>
          </c:val>
          <c:extLst>
            <c:ext xmlns:c16="http://schemas.microsoft.com/office/drawing/2014/chart" uri="{C3380CC4-5D6E-409C-BE32-E72D297353CC}">
              <c16:uniqueId val="{00000003-13A1-49AF-9077-0D61DE1D5E08}"/>
            </c:ext>
          </c:extLst>
        </c:ser>
        <c:dLbls>
          <c:dLblPos val="ctr"/>
          <c:showLegendKey val="0"/>
          <c:showVal val="1"/>
          <c:showCatName val="0"/>
          <c:showSerName val="0"/>
          <c:showPercent val="0"/>
          <c:showBubbleSize val="0"/>
        </c:dLbls>
        <c:gapWidth val="100"/>
        <c:overlap val="-24"/>
        <c:axId val="1821319743"/>
        <c:axId val="1821320223"/>
      </c:barChart>
      <c:catAx>
        <c:axId val="1821319743"/>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821320223"/>
        <c:crosses val="autoZero"/>
        <c:auto val="1"/>
        <c:lblAlgn val="ctr"/>
        <c:lblOffset val="100"/>
        <c:noMultiLvlLbl val="0"/>
      </c:catAx>
      <c:valAx>
        <c:axId val="1821320223"/>
        <c:scaling>
          <c:orientation val="minMax"/>
        </c:scaling>
        <c:delete val="0"/>
        <c:axPos val="l"/>
        <c:majorGridlines>
          <c:spPr>
            <a:ln w="9525" cap="flat" cmpd="sng" algn="ctr">
              <a:solidFill>
                <a:schemeClr val="tx2">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r>
                  <a:rPr lang="en-US" b="0"/>
                  <a:t>COPD Prevalence</a:t>
                </a:r>
                <a:r>
                  <a:rPr lang="en-US" b="0" baseline="0"/>
                  <a:t> Based on Smoking Status </a:t>
                </a:r>
                <a:endParaRPr lang="en-US" b="0"/>
              </a:p>
            </c:rich>
          </c:tx>
          <c:layout>
            <c:manualLayout>
              <c:xMode val="edge"/>
              <c:yMode val="edge"/>
              <c:x val="0"/>
              <c:y val="0.19207573709287459"/>
            </c:manualLayout>
          </c:layout>
          <c:overlay val="0"/>
          <c:spPr>
            <a:noFill/>
            <a:ln>
              <a:noFill/>
            </a:ln>
            <a:effectLst/>
          </c:spPr>
          <c:txPr>
            <a:bodyPr rot="-5400000" spcFirstLastPara="1" vertOverflow="ellipsis" vert="horz" wrap="square" anchor="ctr" anchorCtr="1"/>
            <a:lstStyle/>
            <a:p>
              <a:pPr>
                <a:defRPr sz="900" b="1" i="0" u="none" strike="noStrike" kern="1200" baseline="0">
                  <a:solidFill>
                    <a:sysClr val="windowText" lastClr="000000"/>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18213197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solidFill>
            <a:sysClr val="windowText" lastClr="000000"/>
          </a:solidFill>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50" b="0" i="0" u="none" strike="noStrike" kern="1200" spc="0" baseline="0">
                <a:solidFill>
                  <a:schemeClr val="tx1"/>
                </a:solidFill>
              </a:rPr>
              <a:t>Emergency Department Visits (Rates per 10,000 Ohio Residents), 2020</a:t>
            </a:r>
          </a:p>
        </c:rich>
      </c:tx>
      <c:layout>
        <c:manualLayout>
          <c:xMode val="edge"/>
          <c:yMode val="edge"/>
          <c:x val="0.15763510717970008"/>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'[Burdens Data Visualizations.xlsx]Adult-Child ED-Inpatient Hos'!$C$41</c:f>
              <c:strCache>
                <c:ptCount val="1"/>
                <c:pt idx="0">
                  <c:v>Adult</c:v>
                </c:pt>
              </c:strCache>
            </c:strRef>
          </c:tx>
          <c:spPr>
            <a:solidFill>
              <a:srgbClr val="69C2C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'[Burdens Data Visualizations.xlsx]Adult-Child ED-Inpatient Hos'!$B$42:$B$46</c:f>
              <c:strCache>
                <c:ptCount val="5"/>
                <c:pt idx="0">
                  <c:v>Non-Hispanic </c:v>
                </c:pt>
                <c:pt idx="1">
                  <c:v>Hispanic</c:v>
                </c:pt>
                <c:pt idx="2">
                  <c:v>White, Non-Hispanic</c:v>
                </c:pt>
                <c:pt idx="3">
                  <c:v>Black, Non-Hispanic</c:v>
                </c:pt>
                <c:pt idx="4">
                  <c:v>Other, Non-Hispanic </c:v>
                </c:pt>
              </c:strCache>
            </c:strRef>
          </c:cat>
          <c:val>
            <c:numRef>
              <c:f>'[Burdens Data Visualizations.xlsx]Adult-Child ED-Inpatient Hos'!$C$42:$C$46</c:f>
              <c:numCache>
                <c:formatCode>0.0</c:formatCode>
                <c:ptCount val="5"/>
                <c:pt idx="0">
                  <c:v>27.81</c:v>
                </c:pt>
                <c:pt idx="1">
                  <c:v>44.69</c:v>
                </c:pt>
                <c:pt idx="2">
                  <c:v>17.66</c:v>
                </c:pt>
                <c:pt idx="3">
                  <c:v>98.66</c:v>
                </c:pt>
                <c:pt idx="4">
                  <c:v>7.12</c:v>
                </c:pt>
              </c:numCache>
            </c:numRef>
          </c:val>
          <c:extLst>
            <c:ext xmlns:c16="http://schemas.microsoft.com/office/drawing/2014/chart" uri="{C3380CC4-5D6E-409C-BE32-E72D297353CC}">
              <c16:uniqueId val="{00000000-6897-4D1D-A286-EB35E1048D9D}"/>
            </c:ext>
          </c:extLst>
        </c:ser>
        <c:ser>
          <c:idx val="1"/>
          <c:order val="1"/>
          <c:tx>
            <c:strRef>
              <c:f>'[Burdens Data Visualizations.xlsx]Adult-Child ED-Inpatient Hos'!$D$41</c:f>
              <c:strCache>
                <c:ptCount val="1"/>
                <c:pt idx="0">
                  <c:v>Child</c:v>
                </c:pt>
              </c:strCache>
            </c:strRef>
          </c:tx>
          <c:spPr>
            <a:solidFill>
              <a:srgbClr val="F3DF8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'[Burdens Data Visualizations.xlsx]Adult-Child ED-Inpatient Hos'!$B$42:$B$46</c:f>
              <c:strCache>
                <c:ptCount val="5"/>
                <c:pt idx="0">
                  <c:v>Non-Hispanic </c:v>
                </c:pt>
                <c:pt idx="1">
                  <c:v>Hispanic</c:v>
                </c:pt>
                <c:pt idx="2">
                  <c:v>White, Non-Hispanic</c:v>
                </c:pt>
                <c:pt idx="3">
                  <c:v>Black, Non-Hispanic</c:v>
                </c:pt>
                <c:pt idx="4">
                  <c:v>Other, Non-Hispanic </c:v>
                </c:pt>
              </c:strCache>
            </c:strRef>
          </c:cat>
          <c:val>
            <c:numRef>
              <c:f>'[Burdens Data Visualizations.xlsx]Adult-Child ED-Inpatient Hos'!$D$42:$D$46</c:f>
              <c:numCache>
                <c:formatCode>0.0</c:formatCode>
                <c:ptCount val="5"/>
                <c:pt idx="0">
                  <c:v>33.49</c:v>
                </c:pt>
                <c:pt idx="1">
                  <c:v>32.43</c:v>
                </c:pt>
                <c:pt idx="2">
                  <c:v>19.03</c:v>
                </c:pt>
                <c:pt idx="3">
                  <c:v>101.72</c:v>
                </c:pt>
                <c:pt idx="4">
                  <c:v>8.33</c:v>
                </c:pt>
              </c:numCache>
            </c:numRef>
          </c:val>
          <c:extLst>
            <c:ext xmlns:c16="http://schemas.microsoft.com/office/drawing/2014/chart" uri="{C3380CC4-5D6E-409C-BE32-E72D297353CC}">
              <c16:uniqueId val="{00000001-6897-4D1D-A286-EB35E1048D9D}"/>
            </c:ext>
          </c:extLst>
        </c:ser>
        <c:dLbls>
          <c:dLblPos val="outEnd"/>
          <c:showLegendKey val="0"/>
          <c:showVal val="1"/>
          <c:showCatName val="0"/>
          <c:showSerName val="0"/>
          <c:showPercent val="0"/>
          <c:showBubbleSize val="0"/>
        </c:dLbls>
        <c:gapWidth val="182"/>
        <c:axId val="256715247"/>
        <c:axId val="83914847"/>
      </c:barChart>
      <c:catAx>
        <c:axId val="25671524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3914847"/>
        <c:crosses val="autoZero"/>
        <c:auto val="1"/>
        <c:lblAlgn val="ctr"/>
        <c:lblOffset val="100"/>
        <c:noMultiLvlLbl val="0"/>
      </c:catAx>
      <c:valAx>
        <c:axId val="83914847"/>
        <c:scaling>
          <c:orientation val="minMax"/>
        </c:scaling>
        <c:delete val="0"/>
        <c:axPos val="t"/>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5671524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50" b="0" i="0" u="none" strike="noStrike" kern="1200" spc="0" baseline="0">
                <a:solidFill>
                  <a:schemeClr val="tx1"/>
                </a:solidFill>
              </a:rPr>
              <a:t>Inpatient Hospitalizations (Rates per 10,000 Ohio Residents), 2020</a:t>
            </a:r>
          </a:p>
        </c:rich>
      </c:tx>
      <c:layout>
        <c:manualLayout>
          <c:xMode val="edge"/>
          <c:yMode val="edge"/>
          <c:x val="0.2116557589392235"/>
          <c:y val="5.629622274509247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tx>
            <c:strRef>
              <c:f>'[Burdens Data Visualizations.xlsx]Adult-Child ED-Inpatient Hos'!$C$51</c:f>
              <c:strCache>
                <c:ptCount val="1"/>
                <c:pt idx="0">
                  <c:v>Adult</c:v>
                </c:pt>
              </c:strCache>
            </c:strRef>
          </c:tx>
          <c:spPr>
            <a:solidFill>
              <a:srgbClr val="0E3F7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'[Burdens Data Visualizations.xlsx]Adult-Child ED-Inpatient Hos'!$B$52:$B$56</c:f>
              <c:strCache>
                <c:ptCount val="5"/>
                <c:pt idx="0">
                  <c:v>Non-Hispanic </c:v>
                </c:pt>
                <c:pt idx="1">
                  <c:v>Hispanic</c:v>
                </c:pt>
                <c:pt idx="2">
                  <c:v>White, Non-Hispanic</c:v>
                </c:pt>
                <c:pt idx="3">
                  <c:v>Black, Non-Hispanic</c:v>
                </c:pt>
                <c:pt idx="4">
                  <c:v>Other, Non-Hispanic </c:v>
                </c:pt>
              </c:strCache>
            </c:strRef>
          </c:cat>
          <c:val>
            <c:numRef>
              <c:f>'[Burdens Data Visualizations.xlsx]Adult-Child ED-Inpatient Hos'!$C$52:$C$56</c:f>
              <c:numCache>
                <c:formatCode>0.0</c:formatCode>
                <c:ptCount val="5"/>
                <c:pt idx="0">
                  <c:v>2.74</c:v>
                </c:pt>
                <c:pt idx="1">
                  <c:v>2.95</c:v>
                </c:pt>
                <c:pt idx="2">
                  <c:v>1.77</c:v>
                </c:pt>
                <c:pt idx="3">
                  <c:v>9.6</c:v>
                </c:pt>
                <c:pt idx="4">
                  <c:v>0.83</c:v>
                </c:pt>
              </c:numCache>
            </c:numRef>
          </c:val>
          <c:extLst>
            <c:ext xmlns:c16="http://schemas.microsoft.com/office/drawing/2014/chart" uri="{C3380CC4-5D6E-409C-BE32-E72D297353CC}">
              <c16:uniqueId val="{00000000-6B84-48EE-B83C-6B4FFD349D38}"/>
            </c:ext>
          </c:extLst>
        </c:ser>
        <c:ser>
          <c:idx val="1"/>
          <c:order val="1"/>
          <c:tx>
            <c:strRef>
              <c:f>'[Burdens Data Visualizations.xlsx]Adult-Child ED-Inpatient Hos'!$D$51</c:f>
              <c:strCache>
                <c:ptCount val="1"/>
                <c:pt idx="0">
                  <c:v>Child</c:v>
                </c:pt>
              </c:strCache>
            </c:strRef>
          </c:tx>
          <c:spPr>
            <a:solidFill>
              <a:srgbClr val="EBA70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'[Burdens Data Visualizations.xlsx]Adult-Child ED-Inpatient Hos'!$B$52:$B$56</c:f>
              <c:strCache>
                <c:ptCount val="5"/>
                <c:pt idx="0">
                  <c:v>Non-Hispanic </c:v>
                </c:pt>
                <c:pt idx="1">
                  <c:v>Hispanic</c:v>
                </c:pt>
                <c:pt idx="2">
                  <c:v>White, Non-Hispanic</c:v>
                </c:pt>
                <c:pt idx="3">
                  <c:v>Black, Non-Hispanic</c:v>
                </c:pt>
                <c:pt idx="4">
                  <c:v>Other, Non-Hispanic </c:v>
                </c:pt>
              </c:strCache>
            </c:strRef>
          </c:cat>
          <c:val>
            <c:numRef>
              <c:f>'[Burdens Data Visualizations.xlsx]Adult-Child ED-Inpatient Hos'!$D$52:$D$56</c:f>
              <c:numCache>
                <c:formatCode>0.0</c:formatCode>
                <c:ptCount val="5"/>
                <c:pt idx="0">
                  <c:v>4</c:v>
                </c:pt>
                <c:pt idx="1">
                  <c:v>2.71</c:v>
                </c:pt>
                <c:pt idx="2">
                  <c:v>2.14</c:v>
                </c:pt>
                <c:pt idx="3">
                  <c:v>13.1</c:v>
                </c:pt>
                <c:pt idx="4">
                  <c:v>0.86</c:v>
                </c:pt>
              </c:numCache>
            </c:numRef>
          </c:val>
          <c:extLst>
            <c:ext xmlns:c16="http://schemas.microsoft.com/office/drawing/2014/chart" uri="{C3380CC4-5D6E-409C-BE32-E72D297353CC}">
              <c16:uniqueId val="{00000001-6B84-48EE-B83C-6B4FFD349D38}"/>
            </c:ext>
          </c:extLst>
        </c:ser>
        <c:dLbls>
          <c:dLblPos val="outEnd"/>
          <c:showLegendKey val="0"/>
          <c:showVal val="1"/>
          <c:showCatName val="0"/>
          <c:showSerName val="0"/>
          <c:showPercent val="0"/>
          <c:showBubbleSize val="0"/>
        </c:dLbls>
        <c:gapWidth val="182"/>
        <c:axId val="2113180767"/>
        <c:axId val="2101955279"/>
      </c:barChart>
      <c:catAx>
        <c:axId val="2113180767"/>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1955279"/>
        <c:crosses val="autoZero"/>
        <c:auto val="1"/>
        <c:lblAlgn val="ctr"/>
        <c:lblOffset val="100"/>
        <c:noMultiLvlLbl val="0"/>
      </c:catAx>
      <c:valAx>
        <c:axId val="2101955279"/>
        <c:scaling>
          <c:orientation val="minMax"/>
        </c:scaling>
        <c:delete val="0"/>
        <c:axPos val="t"/>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131807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b="0" i="0" u="none" strike="noStrike" kern="1200" baseline="0">
                <a:solidFill>
                  <a:schemeClr val="tx1"/>
                </a:solidFill>
                <a:effectLst/>
                <a:latin typeface="Calibri" panose="020F0502020204030204" pitchFamily="34" charset="0"/>
                <a:ea typeface="+mn-ea"/>
                <a:cs typeface="Calibri" panose="020F0502020204030204" pitchFamily="34" charset="0"/>
              </a:defRPr>
            </a:pPr>
            <a:r>
              <a:rPr lang="en-US" sz="1100"/>
              <a:t>Asthma Inpatient Hospitalizations in Ohio by Age Group, 2020 (Rates</a:t>
            </a:r>
            <a:r>
              <a:rPr lang="en-US" sz="1100" baseline="0"/>
              <a:t> </a:t>
            </a:r>
            <a:r>
              <a:rPr lang="en-US" sz="1100"/>
              <a:t>per 10,000 Ohio Residents) </a:t>
            </a:r>
          </a:p>
        </c:rich>
      </c:tx>
      <c:overlay val="0"/>
      <c:spPr>
        <a:noFill/>
        <a:ln>
          <a:noFill/>
        </a:ln>
        <a:effectLst/>
      </c:spPr>
      <c:txPr>
        <a:bodyPr rot="0" spcFirstLastPara="1" vertOverflow="ellipsis" vert="horz" wrap="square" anchor="ctr" anchorCtr="1"/>
        <a:lstStyle/>
        <a:p>
          <a:pPr>
            <a:defRPr b="0" i="0" u="none" strike="noStrike" kern="1200" baseline="0">
              <a:solidFill>
                <a:schemeClr val="tx1"/>
              </a:solidFill>
              <a:effectLst/>
              <a:latin typeface="Calibri" panose="020F0502020204030204" pitchFamily="34" charset="0"/>
              <a:ea typeface="+mn-ea"/>
              <a:cs typeface="Calibri" panose="020F0502020204030204" pitchFamily="34" charset="0"/>
            </a:defRPr>
          </a:pPr>
          <a:endParaRPr lang="en-US"/>
        </a:p>
      </c:txPr>
    </c:title>
    <c:autoTitleDeleted val="0"/>
    <c:plotArea>
      <c:layout>
        <c:manualLayout>
          <c:layoutTarget val="inner"/>
          <c:xMode val="edge"/>
          <c:yMode val="edge"/>
          <c:x val="8.9340995252959104E-2"/>
          <c:y val="0.11567001553367678"/>
          <c:w val="0.87646904483274979"/>
          <c:h val="0.77402005256458062"/>
        </c:manualLayout>
      </c:layout>
      <c:barChart>
        <c:barDir val="col"/>
        <c:grouping val="clustered"/>
        <c:varyColors val="0"/>
        <c:ser>
          <c:idx val="0"/>
          <c:order val="0"/>
          <c:tx>
            <c:strRef>
              <c:f>'[Burdens Data Visualizations.xlsx]ED &amp; Inpatient HOS-Age Groups '!$C$17</c:f>
              <c:strCache>
                <c:ptCount val="1"/>
                <c:pt idx="0">
                  <c:v>Inpatient Hospitalization Rate</c:v>
                </c:pt>
              </c:strCache>
            </c:strRef>
          </c:tx>
          <c:spPr>
            <a:solidFill>
              <a:srgbClr val="C12637"/>
            </a:solidFill>
            <a:ln>
              <a:solidFill>
                <a:srgbClr val="C12637"/>
              </a:solidFill>
            </a:ln>
            <a:effectLst>
              <a:outerShdw blurRad="76200" dir="18900000" sy="23000" kx="-1200000" algn="bl" rotWithShape="0">
                <a:prstClr val="black">
                  <a:alpha val="20000"/>
                </a:prstClr>
              </a:outerShdw>
            </a:effectLst>
          </c:spPr>
          <c:invertIfNegative val="0"/>
          <c:dPt>
            <c:idx val="0"/>
            <c:invertIfNegative val="0"/>
            <c:bubble3D val="0"/>
            <c:spPr>
              <a:solidFill>
                <a:srgbClr val="C12637"/>
              </a:solidFill>
              <a:ln>
                <a:solidFill>
                  <a:srgbClr val="C12637"/>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0-E1D8-4E66-B3DB-45AF6EE88ECD}"/>
              </c:ext>
            </c:extLst>
          </c:dPt>
          <c:dPt>
            <c:idx val="1"/>
            <c:invertIfNegative val="0"/>
            <c:bubble3D val="0"/>
            <c:spPr>
              <a:solidFill>
                <a:srgbClr val="C12637"/>
              </a:solidFill>
              <a:ln>
                <a:solidFill>
                  <a:srgbClr val="C12637"/>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1-E1D8-4E66-B3DB-45AF6EE88ECD}"/>
              </c:ext>
            </c:extLst>
          </c:dPt>
          <c:dPt>
            <c:idx val="2"/>
            <c:invertIfNegative val="0"/>
            <c:bubble3D val="0"/>
            <c:spPr>
              <a:solidFill>
                <a:srgbClr val="0098D3"/>
              </a:solidFill>
              <a:ln>
                <a:solidFill>
                  <a:srgbClr val="0098D3"/>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5-DEDC-4311-838B-7CC71B0B4508}"/>
              </c:ext>
            </c:extLst>
          </c:dPt>
          <c:dPt>
            <c:idx val="3"/>
            <c:invertIfNegative val="0"/>
            <c:bubble3D val="0"/>
            <c:spPr>
              <a:solidFill>
                <a:srgbClr val="0098D3"/>
              </a:solidFill>
              <a:ln>
                <a:solidFill>
                  <a:srgbClr val="0098D3"/>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4-DEDC-4311-838B-7CC71B0B4508}"/>
              </c:ext>
            </c:extLst>
          </c:dPt>
          <c:dPt>
            <c:idx val="4"/>
            <c:invertIfNegative val="0"/>
            <c:bubble3D val="0"/>
            <c:spPr>
              <a:solidFill>
                <a:srgbClr val="0098D3"/>
              </a:solidFill>
              <a:ln>
                <a:solidFill>
                  <a:srgbClr val="0098D3"/>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6-DEDC-4311-838B-7CC71B0B4508}"/>
              </c:ext>
            </c:extLst>
          </c:dPt>
          <c:dLbls>
            <c:spPr>
              <a:solidFill>
                <a:sysClr val="window" lastClr="FFFFFF"/>
              </a:solidFill>
              <a:ln>
                <a:noFill/>
              </a:ln>
              <a:effectLst/>
            </c:spPr>
            <c:txPr>
              <a:bodyPr rot="0" spcFirstLastPara="1" vertOverflow="ellipsis" vert="horz" wrap="square" anchor="ctr" anchorCtr="1"/>
              <a:lstStyle/>
              <a:p>
                <a:pPr>
                  <a:defRPr sz="10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'[Burdens Data Visualizations.xlsx]ED &amp; Inpatient HOS-Age Groups '!$B$18:$B$22</c:f>
              <c:strCache>
                <c:ptCount val="5"/>
                <c:pt idx="0">
                  <c:v>0-4</c:v>
                </c:pt>
                <c:pt idx="1">
                  <c:v>5-17</c:v>
                </c:pt>
                <c:pt idx="2">
                  <c:v>18-34</c:v>
                </c:pt>
                <c:pt idx="3">
                  <c:v>35-64</c:v>
                </c:pt>
                <c:pt idx="4">
                  <c:v>65+</c:v>
                </c:pt>
              </c:strCache>
            </c:strRef>
          </c:cat>
          <c:val>
            <c:numRef>
              <c:f>'[Burdens Data Visualizations.xlsx]ED &amp; Inpatient HOS-Age Groups '!$C$18:$C$22</c:f>
              <c:numCache>
                <c:formatCode>0.0</c:formatCode>
                <c:ptCount val="5"/>
                <c:pt idx="0">
                  <c:v>5.47</c:v>
                </c:pt>
                <c:pt idx="1">
                  <c:v>3.46</c:v>
                </c:pt>
                <c:pt idx="2">
                  <c:v>2.27</c:v>
                </c:pt>
                <c:pt idx="3">
                  <c:v>3.16</c:v>
                </c:pt>
                <c:pt idx="4">
                  <c:v>2.65</c:v>
                </c:pt>
              </c:numCache>
            </c:numRef>
          </c:val>
          <c:extLst>
            <c:ext xmlns:c16="http://schemas.microsoft.com/office/drawing/2014/chart" uri="{C3380CC4-5D6E-409C-BE32-E72D297353CC}">
              <c16:uniqueId val="{00000000-42C5-4382-8576-F5B5BBD56291}"/>
            </c:ext>
          </c:extLst>
        </c:ser>
        <c:dLbls>
          <c:dLblPos val="inEnd"/>
          <c:showLegendKey val="0"/>
          <c:showVal val="1"/>
          <c:showCatName val="0"/>
          <c:showSerName val="0"/>
          <c:showPercent val="0"/>
          <c:showBubbleSize val="0"/>
        </c:dLbls>
        <c:gapWidth val="41"/>
        <c:axId val="1617319135"/>
        <c:axId val="1617312415"/>
      </c:barChart>
      <c:catAx>
        <c:axId val="161731913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effectLst/>
                <a:latin typeface="Calibri" panose="020F0502020204030204" pitchFamily="34" charset="0"/>
                <a:ea typeface="+mn-ea"/>
                <a:cs typeface="Calibri" panose="020F0502020204030204" pitchFamily="34" charset="0"/>
              </a:defRPr>
            </a:pPr>
            <a:endParaRPr lang="en-US"/>
          </a:p>
        </c:txPr>
        <c:crossAx val="1617312415"/>
        <c:crosses val="autoZero"/>
        <c:auto val="1"/>
        <c:lblAlgn val="ctr"/>
        <c:lblOffset val="100"/>
        <c:noMultiLvlLbl val="0"/>
      </c:catAx>
      <c:valAx>
        <c:axId val="1617312415"/>
        <c:scaling>
          <c:orientation val="minMax"/>
        </c:scaling>
        <c:delete val="1"/>
        <c:axPos val="l"/>
        <c:title>
          <c:tx>
            <c:rich>
              <a:bodyPr rot="-5400000" spcFirstLastPara="1" vertOverflow="ellipsis" vert="horz" wrap="square" anchor="ctr" anchorCtr="1"/>
              <a:lstStyle/>
              <a:p>
                <a:pPr>
                  <a:defRPr sz="900" b="1" i="0" u="none" strike="noStrike" kern="1200" baseline="0">
                    <a:solidFill>
                      <a:schemeClr val="tx1"/>
                    </a:solidFill>
                    <a:latin typeface="Calibri" panose="020F0502020204030204" pitchFamily="34" charset="0"/>
                    <a:ea typeface="+mn-ea"/>
                    <a:cs typeface="Calibri" panose="020F0502020204030204" pitchFamily="34" charset="0"/>
                  </a:defRPr>
                </a:pPr>
                <a:r>
                  <a:rPr lang="en-US" b="0"/>
                  <a:t>Asthma-Related Hospitalization Rate</a:t>
                </a:r>
              </a:p>
              <a:p>
                <a:pPr>
                  <a:defRPr/>
                </a:pPr>
                <a:r>
                  <a:rPr lang="en-US" b="0"/>
                  <a:t>(Visits per 10,000 Residents)</a:t>
                </a:r>
              </a:p>
            </c:rich>
          </c:tx>
          <c:layout>
            <c:manualLayout>
              <c:xMode val="edge"/>
              <c:yMode val="edge"/>
              <c:x val="2.7569408621378392E-3"/>
              <c:y val="0.27370231826664893"/>
            </c:manualLayout>
          </c:layout>
          <c:overlay val="0"/>
          <c:spPr>
            <a:noFill/>
            <a:ln>
              <a:noFill/>
            </a:ln>
            <a:effectLst/>
          </c:spPr>
          <c:txPr>
            <a:bodyPr rot="-5400000" spcFirstLastPara="1" vertOverflow="ellipsis" vert="horz" wrap="square" anchor="ctr" anchorCtr="1"/>
            <a:lstStyle/>
            <a:p>
              <a:pPr>
                <a:defRPr sz="9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title>
        <c:numFmt formatCode="0.0" sourceLinked="1"/>
        <c:majorTickMark val="none"/>
        <c:minorTickMark val="none"/>
        <c:tickLblPos val="nextTo"/>
        <c:crossAx val="161731913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solidFill>
            <a:schemeClr val="tx1"/>
          </a:solidFill>
          <a:latin typeface="Calibri" panose="020F0502020204030204" pitchFamily="34" charset="0"/>
          <a:cs typeface="Calibri" panose="020F0502020204030204" pitchFamily="34" charset="0"/>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dLbls>
          <c:dLblPos val="inEnd"/>
          <c:showLegendKey val="0"/>
          <c:showVal val="1"/>
          <c:showCatName val="0"/>
          <c:showSerName val="0"/>
          <c:showPercent val="0"/>
          <c:showBubbleSize val="0"/>
        </c:dLbls>
        <c:gapWidth val="41"/>
        <c:axId val="886303472"/>
        <c:axId val="886300592"/>
      </c:barChart>
      <c:catAx>
        <c:axId val="8863034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solidFill>
                <a:effectLst/>
                <a:latin typeface="Calibri" panose="020F0502020204030204" pitchFamily="34" charset="0"/>
                <a:ea typeface="+mn-ea"/>
                <a:cs typeface="Calibri" panose="020F0502020204030204" pitchFamily="34" charset="0"/>
              </a:defRPr>
            </a:pPr>
            <a:endParaRPr lang="en-US"/>
          </a:p>
        </c:txPr>
        <c:crossAx val="886300592"/>
        <c:crosses val="autoZero"/>
        <c:auto val="1"/>
        <c:lblAlgn val="ctr"/>
        <c:lblOffset val="100"/>
        <c:noMultiLvlLbl val="0"/>
      </c:catAx>
      <c:valAx>
        <c:axId val="886300592"/>
        <c:scaling>
          <c:orientation val="minMax"/>
        </c:scaling>
        <c:delete val="1"/>
        <c:axPos val="l"/>
        <c:title>
          <c:tx>
            <c:rich>
              <a:bodyPr rot="-5400000" spcFirstLastPara="1" vertOverflow="ellipsis" vert="horz" wrap="square" anchor="ctr" anchorCtr="1"/>
              <a:lstStyle/>
              <a:p>
                <a:pPr>
                  <a:defRPr sz="900" b="1" i="0" u="none" strike="noStrike" kern="1200" baseline="0">
                    <a:solidFill>
                      <a:schemeClr val="tx1"/>
                    </a:solidFill>
                    <a:latin typeface="+mn-lt"/>
                    <a:ea typeface="+mn-ea"/>
                    <a:cs typeface="+mn-cs"/>
                  </a:defRPr>
                </a:pPr>
                <a:r>
                  <a:rPr lang="en-US" b="0">
                    <a:solidFill>
                      <a:schemeClr val="tx1"/>
                    </a:solidFill>
                  </a:rPr>
                  <a:t>Asthma-Related</a:t>
                </a:r>
                <a:r>
                  <a:rPr lang="en-US" b="0" baseline="0">
                    <a:solidFill>
                      <a:schemeClr val="tx1"/>
                    </a:solidFill>
                  </a:rPr>
                  <a:t> </a:t>
                </a:r>
                <a:r>
                  <a:rPr lang="en-US" sz="900" b="0" i="0" baseline="0">
                    <a:solidFill>
                      <a:schemeClr val="tx1"/>
                    </a:solidFill>
                    <a:effectLst/>
                  </a:rPr>
                  <a:t>ED/Hospitalization Rate</a:t>
                </a:r>
              </a:p>
              <a:p>
                <a:pPr>
                  <a:defRPr>
                    <a:solidFill>
                      <a:schemeClr val="tx1"/>
                    </a:solidFill>
                  </a:defRPr>
                </a:pPr>
                <a:r>
                  <a:rPr lang="en-US" sz="900" b="0" i="0" baseline="0">
                    <a:solidFill>
                      <a:schemeClr val="tx1"/>
                    </a:solidFill>
                    <a:effectLst/>
                  </a:rPr>
                  <a:t>(Visits per 10,000 Residents)</a:t>
                </a:r>
                <a:endParaRPr lang="en-US" sz="200">
                  <a:solidFill>
                    <a:schemeClr val="tx1"/>
                  </a:solidFill>
                </a:endParaRPr>
              </a:p>
            </c:rich>
          </c:tx>
          <c:layout>
            <c:manualLayout>
              <c:xMode val="edge"/>
              <c:yMode val="edge"/>
              <c:x val="0"/>
              <c:y val="0.25034435798809535"/>
            </c:manualLayout>
          </c:layout>
          <c:overlay val="0"/>
          <c:spPr>
            <a:noFill/>
            <a:ln>
              <a:noFill/>
            </a:ln>
            <a:effectLst/>
          </c:spPr>
          <c:txPr>
            <a:bodyPr rot="-54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title>
        <c:numFmt formatCode="0.00" sourceLinked="1"/>
        <c:majorTickMark val="none"/>
        <c:minorTickMark val="none"/>
        <c:tickLblPos val="nextTo"/>
        <c:crossAx val="886303472"/>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b="0" i="0" u="none" strike="noStrike" kern="1200" baseline="0">
                <a:solidFill>
                  <a:schemeClr val="tx1"/>
                </a:solidFill>
                <a:effectLst/>
                <a:latin typeface="+mn-lt"/>
                <a:ea typeface="+mn-ea"/>
                <a:cs typeface="+mn-cs"/>
              </a:defRPr>
            </a:pPr>
            <a:r>
              <a:rPr lang="en-US" sz="1100">
                <a:solidFill>
                  <a:schemeClr val="tx1"/>
                </a:solidFill>
                <a:latin typeface="Calibri" panose="020F0502020204030204" pitchFamily="34" charset="0"/>
                <a:cs typeface="Calibri" panose="020F0502020204030204" pitchFamily="34" charset="0"/>
              </a:rPr>
              <a:t>Asthma Emergency Department Visits in Ohio by Age Group, 2020 (Rates per 10,000 Ohio Residents)</a:t>
            </a:r>
          </a:p>
        </c:rich>
      </c:tx>
      <c:overlay val="0"/>
      <c:spPr>
        <a:noFill/>
        <a:ln>
          <a:noFill/>
        </a:ln>
        <a:effectLst/>
      </c:spPr>
      <c:txPr>
        <a:bodyPr rot="0" spcFirstLastPara="1" vertOverflow="ellipsis" vert="horz" wrap="square" anchor="ctr" anchorCtr="1"/>
        <a:lstStyle/>
        <a:p>
          <a:pPr>
            <a:defRPr b="0" i="0" u="none" strike="noStrike" kern="1200" baseline="0">
              <a:solidFill>
                <a:schemeClr val="tx1"/>
              </a:solidFill>
              <a:effectLst/>
              <a:latin typeface="+mn-lt"/>
              <a:ea typeface="+mn-ea"/>
              <a:cs typeface="+mn-cs"/>
            </a:defRPr>
          </a:pPr>
          <a:endParaRPr lang="en-US"/>
        </a:p>
      </c:txPr>
    </c:title>
    <c:autoTitleDeleted val="0"/>
    <c:plotArea>
      <c:layout/>
      <c:barChart>
        <c:barDir val="col"/>
        <c:grouping val="clustered"/>
        <c:varyColors val="0"/>
        <c:ser>
          <c:idx val="0"/>
          <c:order val="0"/>
          <c:spPr>
            <a:solidFill>
              <a:schemeClr val="bg2">
                <a:lumMod val="50000"/>
              </a:schemeClr>
            </a:solidFill>
            <a:ln>
              <a:noFill/>
            </a:ln>
            <a:effectLst>
              <a:outerShdw blurRad="76200" dir="18900000" sy="23000" kx="-1200000" algn="bl" rotWithShape="0">
                <a:prstClr val="black">
                  <a:alpha val="20000"/>
                </a:prstClr>
              </a:outerShdw>
            </a:effectLst>
          </c:spPr>
          <c:invertIfNegative val="0"/>
          <c:dPt>
            <c:idx val="0"/>
            <c:invertIfNegative val="0"/>
            <c:bubble3D val="0"/>
            <c:spPr>
              <a:solidFill>
                <a:srgbClr val="8A5E32"/>
              </a:solidFill>
              <a:ln>
                <a:solidFill>
                  <a:srgbClr val="8A5E32"/>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0-E227-4055-B99B-DE616B6CD4CA}"/>
              </c:ext>
            </c:extLst>
          </c:dPt>
          <c:dPt>
            <c:idx val="1"/>
            <c:invertIfNegative val="0"/>
            <c:bubble3D val="0"/>
            <c:spPr>
              <a:solidFill>
                <a:srgbClr val="8A5E32"/>
              </a:solidFill>
              <a:ln>
                <a:solidFill>
                  <a:srgbClr val="8A5E32"/>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1-E227-4055-B99B-DE616B6CD4CA}"/>
              </c:ext>
            </c:extLst>
          </c:dPt>
          <c:dPt>
            <c:idx val="2"/>
            <c:invertIfNegative val="0"/>
            <c:bubble3D val="0"/>
            <c:spPr>
              <a:solidFill>
                <a:srgbClr val="729364"/>
              </a:solidFill>
              <a:ln>
                <a:solidFill>
                  <a:srgbClr val="729364"/>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4-5392-45B8-BFE3-51C6A20E4765}"/>
              </c:ext>
            </c:extLst>
          </c:dPt>
          <c:dPt>
            <c:idx val="3"/>
            <c:invertIfNegative val="0"/>
            <c:bubble3D val="0"/>
            <c:spPr>
              <a:solidFill>
                <a:srgbClr val="729364"/>
              </a:solidFill>
              <a:ln>
                <a:solidFill>
                  <a:srgbClr val="729364"/>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5-5392-45B8-BFE3-51C6A20E4765}"/>
              </c:ext>
            </c:extLst>
          </c:dPt>
          <c:dPt>
            <c:idx val="4"/>
            <c:invertIfNegative val="0"/>
            <c:bubble3D val="0"/>
            <c:spPr>
              <a:solidFill>
                <a:srgbClr val="729364"/>
              </a:solidFill>
              <a:ln>
                <a:solidFill>
                  <a:srgbClr val="729364"/>
                </a:solidFill>
              </a:ln>
              <a:effectLst>
                <a:outerShdw blurRad="76200" dir="18900000" sy="23000" kx="-1200000" algn="bl" rotWithShape="0">
                  <a:prstClr val="black">
                    <a:alpha val="20000"/>
                  </a:prstClr>
                </a:outerShdw>
              </a:effectLst>
            </c:spPr>
            <c:extLst>
              <c:ext xmlns:c16="http://schemas.microsoft.com/office/drawing/2014/chart" uri="{C3380CC4-5D6E-409C-BE32-E72D297353CC}">
                <c16:uniqueId val="{00000006-5392-45B8-BFE3-51C6A20E4765}"/>
              </c:ext>
            </c:extLst>
          </c:dPt>
          <c:dLbls>
            <c:spPr>
              <a:solidFill>
                <a:sysClr val="window" lastClr="FFFFFF"/>
              </a:solid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'[Burdens Data Visualizations.xlsx]ED &amp; Inpatient HOS-Age Groups '!$B$26:$B$30</c:f>
              <c:strCache>
                <c:ptCount val="5"/>
                <c:pt idx="0">
                  <c:v>0-4</c:v>
                </c:pt>
                <c:pt idx="1">
                  <c:v>5-17</c:v>
                </c:pt>
                <c:pt idx="2">
                  <c:v>18-34</c:v>
                </c:pt>
                <c:pt idx="3">
                  <c:v>35-64</c:v>
                </c:pt>
                <c:pt idx="4">
                  <c:v>65+</c:v>
                </c:pt>
              </c:strCache>
            </c:strRef>
          </c:cat>
          <c:val>
            <c:numRef>
              <c:f>'[Burdens Data Visualizations.xlsx]ED &amp; Inpatient HOS-Age Groups '!$C$26:$C$30</c:f>
              <c:numCache>
                <c:formatCode>0.0</c:formatCode>
                <c:ptCount val="5"/>
                <c:pt idx="0">
                  <c:v>38.08</c:v>
                </c:pt>
                <c:pt idx="1">
                  <c:v>32.64</c:v>
                </c:pt>
                <c:pt idx="2">
                  <c:v>47.44</c:v>
                </c:pt>
                <c:pt idx="3">
                  <c:v>27.78</c:v>
                </c:pt>
                <c:pt idx="4">
                  <c:v>8</c:v>
                </c:pt>
              </c:numCache>
            </c:numRef>
          </c:val>
          <c:extLst>
            <c:ext xmlns:c16="http://schemas.microsoft.com/office/drawing/2014/chart" uri="{C3380CC4-5D6E-409C-BE32-E72D297353CC}">
              <c16:uniqueId val="{00000000-9224-4D84-BCEF-417CD3DD7A54}"/>
            </c:ext>
          </c:extLst>
        </c:ser>
        <c:dLbls>
          <c:dLblPos val="inEnd"/>
          <c:showLegendKey val="0"/>
          <c:showVal val="1"/>
          <c:showCatName val="0"/>
          <c:showSerName val="0"/>
          <c:showPercent val="0"/>
          <c:showBubbleSize val="0"/>
        </c:dLbls>
        <c:gapWidth val="41"/>
        <c:axId val="2096143615"/>
        <c:axId val="2096146975"/>
      </c:barChart>
      <c:catAx>
        <c:axId val="2096143615"/>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effectLst/>
                <a:latin typeface="+mn-lt"/>
                <a:ea typeface="+mn-ea"/>
                <a:cs typeface="+mn-cs"/>
              </a:defRPr>
            </a:pPr>
            <a:endParaRPr lang="en-US"/>
          </a:p>
        </c:txPr>
        <c:crossAx val="2096146975"/>
        <c:crosses val="autoZero"/>
        <c:auto val="1"/>
        <c:lblAlgn val="ctr"/>
        <c:lblOffset val="100"/>
        <c:noMultiLvlLbl val="0"/>
      </c:catAx>
      <c:valAx>
        <c:axId val="2096146975"/>
        <c:scaling>
          <c:orientation val="minMax"/>
        </c:scaling>
        <c:delete val="1"/>
        <c:axPos val="l"/>
        <c:title>
          <c:tx>
            <c:rich>
              <a:bodyPr rot="-5400000" spcFirstLastPara="1" vertOverflow="ellipsis" vert="horz" wrap="square" anchor="ctr" anchorCtr="1"/>
              <a:lstStyle/>
              <a:p>
                <a:pPr>
                  <a:defRPr sz="900" b="1" i="0" u="none" strike="noStrike" kern="1200" baseline="0">
                    <a:solidFill>
                      <a:schemeClr val="tx1"/>
                    </a:solidFill>
                    <a:latin typeface="+mn-lt"/>
                    <a:ea typeface="+mn-ea"/>
                    <a:cs typeface="+mn-cs"/>
                  </a:defRPr>
                </a:pPr>
                <a:r>
                  <a:rPr lang="en-US" sz="800" b="0" i="0" u="none" strike="noStrike" kern="1200" baseline="0">
                    <a:solidFill>
                      <a:schemeClr val="tx1"/>
                    </a:solidFill>
                  </a:rPr>
                  <a:t>Asthma-Related </a:t>
                </a:r>
                <a:r>
                  <a:rPr lang="en-US" sz="800" b="0" i="0" u="none" strike="noStrike" kern="1200" baseline="0">
                    <a:solidFill>
                      <a:schemeClr val="tx1"/>
                    </a:solidFill>
                    <a:effectLst/>
                  </a:rPr>
                  <a:t>Emergency Department Visitation Rate</a:t>
                </a:r>
              </a:p>
              <a:p>
                <a:pPr>
                  <a:defRPr>
                    <a:solidFill>
                      <a:schemeClr val="tx1"/>
                    </a:solidFill>
                  </a:defRPr>
                </a:pPr>
                <a:r>
                  <a:rPr lang="en-US" sz="800" b="0" i="0" u="none" strike="noStrike" kern="1200" baseline="0">
                    <a:solidFill>
                      <a:schemeClr val="tx1"/>
                    </a:solidFill>
                    <a:effectLst/>
                  </a:rPr>
                  <a:t>(Visits per 10,000 Residents)</a:t>
                </a:r>
                <a:endParaRPr lang="en-US">
                  <a:solidFill>
                    <a:schemeClr val="tx1"/>
                  </a:solidFill>
                </a:endParaRPr>
              </a:p>
            </c:rich>
          </c:tx>
          <c:layout>
            <c:manualLayout>
              <c:xMode val="edge"/>
              <c:yMode val="edge"/>
              <c:x val="1.0677367252170401E-2"/>
              <c:y val="0.25903688209003622"/>
            </c:manualLayout>
          </c:layout>
          <c:overlay val="0"/>
          <c:spPr>
            <a:noFill/>
            <a:ln>
              <a:noFill/>
            </a:ln>
            <a:effectLst/>
          </c:spPr>
          <c:txPr>
            <a:bodyPr rot="-540000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title>
        <c:numFmt formatCode="0.0" sourceLinked="1"/>
        <c:majorTickMark val="none"/>
        <c:minorTickMark val="none"/>
        <c:tickLblPos val="nextTo"/>
        <c:crossAx val="2096143615"/>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00" b="0" i="0" u="none" strike="noStrike" kern="1200" spc="0" baseline="0">
                <a:solidFill>
                  <a:schemeClr val="tx1"/>
                </a:solidFill>
                <a:latin typeface="Calibri" panose="020F0502020204030204" pitchFamily="34" charset="0"/>
                <a:cs typeface="Calibri" panose="020F0502020204030204" pitchFamily="34" charset="0"/>
              </a:rPr>
              <a:t>Rates (per 10,000) for Asthma Inpatient Hospitalization Among Adults Enrolled in Ohio Medicaid Compared to Overall Ohio Adults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'[Burdens Data Visualizations.xlsx]Medicaid'!$T$35</c:f>
              <c:strCache>
                <c:ptCount val="1"/>
                <c:pt idx="0">
                  <c:v>Ohio Adults Enrolled in Medicaid</c:v>
                </c:pt>
              </c:strCache>
            </c:strRef>
          </c:tx>
          <c:spPr>
            <a:ln w="28575" cap="rnd">
              <a:solidFill>
                <a:srgbClr val="C12637"/>
              </a:solidFill>
              <a:round/>
            </a:ln>
            <a:effectLst/>
          </c:spPr>
          <c:marker>
            <c:symbol val="circle"/>
            <c:size val="7"/>
            <c:spPr>
              <a:solidFill>
                <a:srgbClr val="C12637"/>
              </a:solidFill>
              <a:ln w="9525">
                <a:solidFill>
                  <a:srgbClr val="C12637"/>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Visualizations.xlsx]Medicaid'!$S$36:$S$40</c:f>
              <c:numCache>
                <c:formatCode>General</c:formatCode>
                <c:ptCount val="5"/>
                <c:pt idx="0">
                  <c:v>2016</c:v>
                </c:pt>
                <c:pt idx="1">
                  <c:v>2017</c:v>
                </c:pt>
                <c:pt idx="2">
                  <c:v>2018</c:v>
                </c:pt>
                <c:pt idx="3">
                  <c:v>2019</c:v>
                </c:pt>
                <c:pt idx="4">
                  <c:v>2020</c:v>
                </c:pt>
              </c:numCache>
            </c:numRef>
          </c:cat>
          <c:val>
            <c:numRef>
              <c:f>'[Burdens Data Visualizations.xlsx]Medicaid'!$T$36:$T$40</c:f>
              <c:numCache>
                <c:formatCode>0.0</c:formatCode>
                <c:ptCount val="5"/>
                <c:pt idx="0">
                  <c:v>6.4247540738434683</c:v>
                </c:pt>
                <c:pt idx="1">
                  <c:v>6.5385953360403803</c:v>
                </c:pt>
                <c:pt idx="2">
                  <c:v>6.9632741729452103</c:v>
                </c:pt>
                <c:pt idx="3">
                  <c:v>7.1262552561015422</c:v>
                </c:pt>
                <c:pt idx="4">
                  <c:v>5.4888082535740876</c:v>
                </c:pt>
              </c:numCache>
            </c:numRef>
          </c:val>
          <c:smooth val="0"/>
          <c:extLst>
            <c:ext xmlns:c16="http://schemas.microsoft.com/office/drawing/2014/chart" uri="{C3380CC4-5D6E-409C-BE32-E72D297353CC}">
              <c16:uniqueId val="{00000000-B830-4289-B621-8D0037CD8295}"/>
            </c:ext>
          </c:extLst>
        </c:ser>
        <c:ser>
          <c:idx val="1"/>
          <c:order val="1"/>
          <c:tx>
            <c:strRef>
              <c:f>'[Burdens Data Visualizations.xlsx]Medicaid'!$U$35</c:f>
              <c:strCache>
                <c:ptCount val="1"/>
                <c:pt idx="0">
                  <c:v>Ohio Adults</c:v>
                </c:pt>
              </c:strCache>
            </c:strRef>
          </c:tx>
          <c:spPr>
            <a:ln w="28575" cap="rnd">
              <a:solidFill>
                <a:srgbClr val="000000"/>
              </a:solidFill>
              <a:round/>
            </a:ln>
            <a:effectLst/>
          </c:spPr>
          <c:marker>
            <c:symbol val="circle"/>
            <c:size val="7"/>
            <c:spPr>
              <a:solidFill>
                <a:srgbClr val="000000">
                  <a:alpha val="99000"/>
                </a:srgbClr>
              </a:solidFill>
              <a:ln w="9525">
                <a:solidFill>
                  <a:srgbClr val="00000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Visualizations.xlsx]Medicaid'!$S$36:$S$40</c:f>
              <c:numCache>
                <c:formatCode>General</c:formatCode>
                <c:ptCount val="5"/>
                <c:pt idx="0">
                  <c:v>2016</c:v>
                </c:pt>
                <c:pt idx="1">
                  <c:v>2017</c:v>
                </c:pt>
                <c:pt idx="2">
                  <c:v>2018</c:v>
                </c:pt>
                <c:pt idx="3">
                  <c:v>2019</c:v>
                </c:pt>
                <c:pt idx="4">
                  <c:v>2020</c:v>
                </c:pt>
              </c:numCache>
            </c:numRef>
          </c:cat>
          <c:val>
            <c:numRef>
              <c:f>'[Burdens Data Visualizations.xlsx]Medicaid'!$U$36:$U$40</c:f>
              <c:numCache>
                <c:formatCode>0.0</c:formatCode>
                <c:ptCount val="5"/>
                <c:pt idx="0">
                  <c:v>4.0528448398948926</c:v>
                </c:pt>
                <c:pt idx="1">
                  <c:v>3.8634940008738408</c:v>
                </c:pt>
                <c:pt idx="2">
                  <c:v>3.9052060755672784</c:v>
                </c:pt>
                <c:pt idx="3">
                  <c:v>4.1491572668836252</c:v>
                </c:pt>
                <c:pt idx="4">
                  <c:v>2.7943710608342545</c:v>
                </c:pt>
              </c:numCache>
            </c:numRef>
          </c:val>
          <c:smooth val="0"/>
          <c:extLst>
            <c:ext xmlns:c16="http://schemas.microsoft.com/office/drawing/2014/chart" uri="{C3380CC4-5D6E-409C-BE32-E72D297353CC}">
              <c16:uniqueId val="{00000001-B830-4289-B621-8D0037CD8295}"/>
            </c:ext>
          </c:extLst>
        </c:ser>
        <c:dLbls>
          <c:dLblPos val="t"/>
          <c:showLegendKey val="0"/>
          <c:showVal val="1"/>
          <c:showCatName val="0"/>
          <c:showSerName val="0"/>
          <c:showPercent val="0"/>
          <c:showBubbleSize val="0"/>
        </c:dLbls>
        <c:marker val="1"/>
        <c:smooth val="0"/>
        <c:axId val="75708783"/>
        <c:axId val="2095965951"/>
      </c:lineChart>
      <c:catAx>
        <c:axId val="757087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5965951"/>
        <c:crosses val="autoZero"/>
        <c:auto val="1"/>
        <c:lblAlgn val="ctr"/>
        <c:lblOffset val="100"/>
        <c:noMultiLvlLbl val="0"/>
      </c:catAx>
      <c:valAx>
        <c:axId val="20959659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b="0" i="0" u="none" strike="noStrike" kern="1200" baseline="0">
                    <a:solidFill>
                      <a:sysClr val="windowText" lastClr="000000"/>
                    </a:solidFill>
                  </a:rPr>
                  <a:t>Rate per 10,000 Ohio Residents</a:t>
                </a:r>
              </a:p>
            </c:rich>
          </c:tx>
          <c:layout>
            <c:manualLayout>
              <c:xMode val="edge"/>
              <c:yMode val="edge"/>
              <c:x val="5.5555555555555558E-3"/>
              <c:y val="0.1454166666666666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57087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00" b="0" i="0" u="none" strike="noStrike" kern="1200" spc="0" baseline="0">
                <a:solidFill>
                  <a:schemeClr val="tx1"/>
                </a:solidFill>
                <a:latin typeface="Calibri" panose="020F0502020204030204" pitchFamily="34" charset="0"/>
                <a:cs typeface="Calibri" panose="020F0502020204030204" pitchFamily="34" charset="0"/>
              </a:rPr>
              <a:t>Rates (per 10,000) for Asthma Emergency Department Visit Among Adults Enrolled in Ohio Medicaid Compared to Overall Ohio Adults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'[Burdens Data Visualizations.xlsx]Medicaid'!$T$44</c:f>
              <c:strCache>
                <c:ptCount val="1"/>
                <c:pt idx="0">
                  <c:v>Ohio Adults Enrolled in Medicaid</c:v>
                </c:pt>
              </c:strCache>
            </c:strRef>
          </c:tx>
          <c:spPr>
            <a:ln w="28575" cap="rnd">
              <a:solidFill>
                <a:srgbClr val="0098D3"/>
              </a:solidFill>
              <a:round/>
            </a:ln>
            <a:effectLst/>
          </c:spPr>
          <c:marker>
            <c:symbol val="circle"/>
            <c:size val="7"/>
            <c:spPr>
              <a:solidFill>
                <a:srgbClr val="0098D3"/>
              </a:solidFill>
              <a:ln w="9525">
                <a:solidFill>
                  <a:srgbClr val="0098D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Visualizations.xlsx]Medicaid'!$S$45:$S$49</c:f>
              <c:numCache>
                <c:formatCode>General</c:formatCode>
                <c:ptCount val="5"/>
                <c:pt idx="0">
                  <c:v>2016</c:v>
                </c:pt>
                <c:pt idx="1">
                  <c:v>2017</c:v>
                </c:pt>
                <c:pt idx="2">
                  <c:v>2018</c:v>
                </c:pt>
                <c:pt idx="3">
                  <c:v>2019</c:v>
                </c:pt>
                <c:pt idx="4">
                  <c:v>2020</c:v>
                </c:pt>
              </c:numCache>
            </c:numRef>
          </c:cat>
          <c:val>
            <c:numRef>
              <c:f>'[Burdens Data Visualizations.xlsx]Medicaid'!$T$45:$T$49</c:f>
              <c:numCache>
                <c:formatCode>0.0</c:formatCode>
                <c:ptCount val="5"/>
                <c:pt idx="0">
                  <c:v>88.74604875081009</c:v>
                </c:pt>
                <c:pt idx="1">
                  <c:v>88.950437958180572</c:v>
                </c:pt>
                <c:pt idx="2">
                  <c:v>86.384966551320289</c:v>
                </c:pt>
                <c:pt idx="3">
                  <c:v>87.886761181161461</c:v>
                </c:pt>
                <c:pt idx="4">
                  <c:v>69.93804065037952</c:v>
                </c:pt>
              </c:numCache>
            </c:numRef>
          </c:val>
          <c:smooth val="0"/>
          <c:extLst>
            <c:ext xmlns:c16="http://schemas.microsoft.com/office/drawing/2014/chart" uri="{C3380CC4-5D6E-409C-BE32-E72D297353CC}">
              <c16:uniqueId val="{00000000-040E-428C-9D10-455CFDB2A16E}"/>
            </c:ext>
          </c:extLst>
        </c:ser>
        <c:ser>
          <c:idx val="1"/>
          <c:order val="1"/>
          <c:tx>
            <c:strRef>
              <c:f>'[Burdens Data Visualizations.xlsx]Medicaid'!$U$44</c:f>
              <c:strCache>
                <c:ptCount val="1"/>
                <c:pt idx="0">
                  <c:v>Ohio Adults</c:v>
                </c:pt>
              </c:strCache>
            </c:strRef>
          </c:tx>
          <c:spPr>
            <a:ln w="28575" cap="rnd">
              <a:solidFill>
                <a:srgbClr val="000000"/>
              </a:solidFill>
              <a:round/>
            </a:ln>
            <a:effectLst/>
          </c:spPr>
          <c:marker>
            <c:symbol val="circle"/>
            <c:size val="7"/>
            <c:spPr>
              <a:solidFill>
                <a:srgbClr val="000000"/>
              </a:solidFill>
              <a:ln w="9525">
                <a:solidFill>
                  <a:srgbClr val="00000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Visualizations.xlsx]Medicaid'!$S$45:$S$49</c:f>
              <c:numCache>
                <c:formatCode>General</c:formatCode>
                <c:ptCount val="5"/>
                <c:pt idx="0">
                  <c:v>2016</c:v>
                </c:pt>
                <c:pt idx="1">
                  <c:v>2017</c:v>
                </c:pt>
                <c:pt idx="2">
                  <c:v>2018</c:v>
                </c:pt>
                <c:pt idx="3">
                  <c:v>2019</c:v>
                </c:pt>
                <c:pt idx="4">
                  <c:v>2020</c:v>
                </c:pt>
              </c:numCache>
            </c:numRef>
          </c:cat>
          <c:val>
            <c:numRef>
              <c:f>'[Burdens Data Visualizations.xlsx]Medicaid'!$U$45:$U$49</c:f>
              <c:numCache>
                <c:formatCode>0.0</c:formatCode>
                <c:ptCount val="5"/>
                <c:pt idx="0">
                  <c:v>40.739072173451113</c:v>
                </c:pt>
                <c:pt idx="1">
                  <c:v>40.211696062824679</c:v>
                </c:pt>
                <c:pt idx="2">
                  <c:v>39.552869313841647</c:v>
                </c:pt>
                <c:pt idx="3">
                  <c:v>38.735707239324974</c:v>
                </c:pt>
                <c:pt idx="4">
                  <c:v>28.928996460717919</c:v>
                </c:pt>
              </c:numCache>
            </c:numRef>
          </c:val>
          <c:smooth val="0"/>
          <c:extLst>
            <c:ext xmlns:c16="http://schemas.microsoft.com/office/drawing/2014/chart" uri="{C3380CC4-5D6E-409C-BE32-E72D297353CC}">
              <c16:uniqueId val="{00000001-040E-428C-9D10-455CFDB2A16E}"/>
            </c:ext>
          </c:extLst>
        </c:ser>
        <c:dLbls>
          <c:dLblPos val="t"/>
          <c:showLegendKey val="0"/>
          <c:showVal val="1"/>
          <c:showCatName val="0"/>
          <c:showSerName val="0"/>
          <c:showPercent val="0"/>
          <c:showBubbleSize val="0"/>
        </c:dLbls>
        <c:marker val="1"/>
        <c:smooth val="0"/>
        <c:axId val="84634079"/>
        <c:axId val="2107965087"/>
      </c:lineChart>
      <c:catAx>
        <c:axId val="846340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07965087"/>
        <c:crosses val="autoZero"/>
        <c:auto val="1"/>
        <c:lblAlgn val="ctr"/>
        <c:lblOffset val="100"/>
        <c:noMultiLvlLbl val="0"/>
      </c:catAx>
      <c:valAx>
        <c:axId val="210796508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b="0" i="0" u="none" strike="noStrike" kern="1200" baseline="0">
                    <a:solidFill>
                      <a:sysClr val="windowText" lastClr="000000"/>
                    </a:solidFill>
                  </a:rPr>
                  <a:t>Rate per 10,000 Ohio Residents</a:t>
                </a:r>
              </a:p>
            </c:rich>
          </c:tx>
          <c:layout>
            <c:manualLayout>
              <c:xMode val="edge"/>
              <c:yMode val="edge"/>
              <c:x val="1.8729096989966554E-2"/>
              <c:y val="0.2050429209313886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6340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00" b="0" i="0" u="none" strike="noStrike" kern="1200" spc="0" baseline="0">
                <a:solidFill>
                  <a:schemeClr val="tx1"/>
                </a:solidFill>
                <a:latin typeface="Calibri" panose="020F0502020204030204" pitchFamily="34" charset="0"/>
                <a:cs typeface="Calibri" panose="020F0502020204030204" pitchFamily="34" charset="0"/>
              </a:rPr>
              <a:t>Rates (per 10,000) for Asthma Inpatient Hospitalization Among Children Enrolled in Ohio Medicaid Compared to Overall Ohio Children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'[Burdens Data Visualizations.xlsx]Medicaid'!$X$35</c:f>
              <c:strCache>
                <c:ptCount val="1"/>
                <c:pt idx="0">
                  <c:v>Ohio Children Enrolled in Medicaid </c:v>
                </c:pt>
              </c:strCache>
            </c:strRef>
          </c:tx>
          <c:spPr>
            <a:ln w="28575" cap="rnd">
              <a:solidFill>
                <a:srgbClr val="C12637"/>
              </a:solidFill>
              <a:round/>
            </a:ln>
            <a:effectLst/>
          </c:spPr>
          <c:marker>
            <c:symbol val="circle"/>
            <c:size val="7"/>
            <c:spPr>
              <a:solidFill>
                <a:srgbClr val="C12637"/>
              </a:solidFill>
              <a:ln w="9525">
                <a:solidFill>
                  <a:srgbClr val="C12637"/>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Visualizations.xlsx]Medicaid'!$W$36:$W$40</c:f>
              <c:numCache>
                <c:formatCode>General</c:formatCode>
                <c:ptCount val="5"/>
                <c:pt idx="0">
                  <c:v>2016</c:v>
                </c:pt>
                <c:pt idx="1">
                  <c:v>2017</c:v>
                </c:pt>
                <c:pt idx="2">
                  <c:v>2018</c:v>
                </c:pt>
                <c:pt idx="3">
                  <c:v>2019</c:v>
                </c:pt>
                <c:pt idx="4">
                  <c:v>2020</c:v>
                </c:pt>
              </c:numCache>
            </c:numRef>
          </c:cat>
          <c:val>
            <c:numRef>
              <c:f>'[Burdens Data Visualizations.xlsx]Medicaid'!$X$36:$X$40</c:f>
              <c:numCache>
                <c:formatCode>0.0</c:formatCode>
                <c:ptCount val="5"/>
                <c:pt idx="0">
                  <c:v>15.200356233620772</c:v>
                </c:pt>
                <c:pt idx="1">
                  <c:v>12.306325061549661</c:v>
                </c:pt>
                <c:pt idx="2">
                  <c:v>14.612988289682567</c:v>
                </c:pt>
                <c:pt idx="3">
                  <c:v>12.043576258452292</c:v>
                </c:pt>
                <c:pt idx="4">
                  <c:v>6.1495710635844176</c:v>
                </c:pt>
              </c:numCache>
            </c:numRef>
          </c:val>
          <c:smooth val="0"/>
          <c:extLst>
            <c:ext xmlns:c16="http://schemas.microsoft.com/office/drawing/2014/chart" uri="{C3380CC4-5D6E-409C-BE32-E72D297353CC}">
              <c16:uniqueId val="{00000000-1538-40BB-8ACD-A2512086154F}"/>
            </c:ext>
          </c:extLst>
        </c:ser>
        <c:ser>
          <c:idx val="1"/>
          <c:order val="1"/>
          <c:tx>
            <c:strRef>
              <c:f>'[Burdens Data Visualizations.xlsx]Medicaid'!$Y$35</c:f>
              <c:strCache>
                <c:ptCount val="1"/>
                <c:pt idx="0">
                  <c:v>Ohio Children</c:v>
                </c:pt>
              </c:strCache>
            </c:strRef>
          </c:tx>
          <c:spPr>
            <a:ln w="28575" cap="rnd">
              <a:solidFill>
                <a:srgbClr val="B0B3AF"/>
              </a:solidFill>
              <a:round/>
            </a:ln>
            <a:effectLst/>
          </c:spPr>
          <c:marker>
            <c:symbol val="circle"/>
            <c:size val="7"/>
            <c:spPr>
              <a:solidFill>
                <a:srgbClr val="B0B3AF"/>
              </a:solidFill>
              <a:ln w="9525">
                <a:solidFill>
                  <a:srgbClr val="B0B3AF"/>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Visualizations.xlsx]Medicaid'!$W$36:$W$40</c:f>
              <c:numCache>
                <c:formatCode>General</c:formatCode>
                <c:ptCount val="5"/>
                <c:pt idx="0">
                  <c:v>2016</c:v>
                </c:pt>
                <c:pt idx="1">
                  <c:v>2017</c:v>
                </c:pt>
                <c:pt idx="2">
                  <c:v>2018</c:v>
                </c:pt>
                <c:pt idx="3">
                  <c:v>2019</c:v>
                </c:pt>
                <c:pt idx="4">
                  <c:v>2020</c:v>
                </c:pt>
              </c:numCache>
            </c:numRef>
          </c:cat>
          <c:val>
            <c:numRef>
              <c:f>'[Burdens Data Visualizations.xlsx]Medicaid'!$Y$36:$Y$40</c:f>
              <c:numCache>
                <c:formatCode>0.0</c:formatCode>
                <c:ptCount val="5"/>
                <c:pt idx="0">
                  <c:v>11.55680511416306</c:v>
                </c:pt>
                <c:pt idx="1">
                  <c:v>8.9339885180425558</c:v>
                </c:pt>
                <c:pt idx="2">
                  <c:v>10.494748002761614</c:v>
                </c:pt>
                <c:pt idx="3">
                  <c:v>8.6387131339043144</c:v>
                </c:pt>
                <c:pt idx="4">
                  <c:v>3.9874564597937185</c:v>
                </c:pt>
              </c:numCache>
            </c:numRef>
          </c:val>
          <c:smooth val="0"/>
          <c:extLst>
            <c:ext xmlns:c16="http://schemas.microsoft.com/office/drawing/2014/chart" uri="{C3380CC4-5D6E-409C-BE32-E72D297353CC}">
              <c16:uniqueId val="{00000001-1538-40BB-8ACD-A2512086154F}"/>
            </c:ext>
          </c:extLst>
        </c:ser>
        <c:dLbls>
          <c:dLblPos val="t"/>
          <c:showLegendKey val="0"/>
          <c:showVal val="1"/>
          <c:showCatName val="0"/>
          <c:showSerName val="0"/>
          <c:showPercent val="0"/>
          <c:showBubbleSize val="0"/>
        </c:dLbls>
        <c:marker val="1"/>
        <c:smooth val="0"/>
        <c:axId val="2095921679"/>
        <c:axId val="2111291551"/>
      </c:lineChart>
      <c:catAx>
        <c:axId val="20959216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11291551"/>
        <c:crosses val="autoZero"/>
        <c:auto val="1"/>
        <c:lblAlgn val="ctr"/>
        <c:lblOffset val="100"/>
        <c:noMultiLvlLbl val="0"/>
      </c:catAx>
      <c:valAx>
        <c:axId val="21112915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b="0" i="0" u="none" strike="noStrike" kern="1200" baseline="0">
                    <a:solidFill>
                      <a:sysClr val="windowText" lastClr="000000"/>
                    </a:solidFill>
                  </a:rPr>
                  <a:t>Rate per 10,000 Ohio Residents</a:t>
                </a:r>
              </a:p>
            </c:rich>
          </c:tx>
          <c:layout>
            <c:manualLayout>
              <c:xMode val="edge"/>
              <c:yMode val="edge"/>
              <c:x val="8.3333333333333332E-3"/>
              <c:y val="0.1833023476232137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0959216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900" b="0" i="0" u="none" strike="noStrike" kern="1200" spc="0" baseline="0">
                <a:solidFill>
                  <a:schemeClr val="tx1"/>
                </a:solidFill>
                <a:latin typeface="Calibri" panose="020F0502020204030204" pitchFamily="34" charset="0"/>
                <a:cs typeface="Calibri" panose="020F0502020204030204" pitchFamily="34" charset="0"/>
              </a:rPr>
              <a:t>Rates (per 10,000) for Asthma Emergency Department Visit Among Children Enrolled in Ohio Medicaid Compared to Overall Ohio Children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'[Burdens Data Visualizations.xlsx]Medicaid'!$X$44</c:f>
              <c:strCache>
                <c:ptCount val="1"/>
                <c:pt idx="0">
                  <c:v>Ohio Children Enrolled in Medicaid </c:v>
                </c:pt>
              </c:strCache>
            </c:strRef>
          </c:tx>
          <c:spPr>
            <a:ln w="28575" cap="rnd">
              <a:solidFill>
                <a:srgbClr val="0098D3"/>
              </a:solidFill>
              <a:round/>
            </a:ln>
            <a:effectLst/>
          </c:spPr>
          <c:marker>
            <c:symbol val="circle"/>
            <c:size val="7"/>
            <c:spPr>
              <a:solidFill>
                <a:srgbClr val="0098D3"/>
              </a:solidFill>
              <a:ln w="9525">
                <a:solidFill>
                  <a:srgbClr val="0098D3"/>
                </a:solidFill>
              </a:ln>
              <a:effectLst/>
            </c:spPr>
          </c:marker>
          <c:dLbls>
            <c:dLbl>
              <c:idx val="4"/>
              <c:layout>
                <c:manualLayout>
                  <c:x val="-3.0156332020997375E-2"/>
                  <c:y val="-3.90905414715910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DA4-4DA0-89C3-8B63173B498E}"/>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'[Burdens Data Visualizations.xlsx]Medicaid'!$W$45:$W$49</c:f>
              <c:numCache>
                <c:formatCode>General</c:formatCode>
                <c:ptCount val="5"/>
                <c:pt idx="0">
                  <c:v>2016</c:v>
                </c:pt>
                <c:pt idx="1">
                  <c:v>2017</c:v>
                </c:pt>
                <c:pt idx="2">
                  <c:v>2018</c:v>
                </c:pt>
                <c:pt idx="3">
                  <c:v>2019</c:v>
                </c:pt>
                <c:pt idx="4">
                  <c:v>2020</c:v>
                </c:pt>
              </c:numCache>
            </c:numRef>
          </c:cat>
          <c:val>
            <c:numRef>
              <c:f>'[Burdens Data Visualizations.xlsx]Medicaid'!$X$45:$X$49</c:f>
              <c:numCache>
                <c:formatCode>0.0</c:formatCode>
                <c:ptCount val="5"/>
                <c:pt idx="0">
                  <c:v>102.87037110306532</c:v>
                </c:pt>
                <c:pt idx="1">
                  <c:v>107.69837817639883</c:v>
                </c:pt>
                <c:pt idx="2">
                  <c:v>113.937026876828</c:v>
                </c:pt>
                <c:pt idx="3">
                  <c:v>106.8069120961683</c:v>
                </c:pt>
                <c:pt idx="4">
                  <c:v>52.846438616239155</c:v>
                </c:pt>
              </c:numCache>
            </c:numRef>
          </c:val>
          <c:smooth val="0"/>
          <c:extLst>
            <c:ext xmlns:c16="http://schemas.microsoft.com/office/drawing/2014/chart" uri="{C3380CC4-5D6E-409C-BE32-E72D297353CC}">
              <c16:uniqueId val="{00000000-ADA4-4DA0-89C3-8B63173B498E}"/>
            </c:ext>
          </c:extLst>
        </c:ser>
        <c:ser>
          <c:idx val="1"/>
          <c:order val="1"/>
          <c:tx>
            <c:strRef>
              <c:f>'[Burdens Data Visualizations.xlsx]Medicaid'!$Y$44</c:f>
              <c:strCache>
                <c:ptCount val="1"/>
                <c:pt idx="0">
                  <c:v>Ohio Children</c:v>
                </c:pt>
              </c:strCache>
            </c:strRef>
          </c:tx>
          <c:spPr>
            <a:ln w="28575" cap="rnd">
              <a:solidFill>
                <a:srgbClr val="B0B3AF"/>
              </a:solidFill>
              <a:round/>
            </a:ln>
            <a:effectLst/>
          </c:spPr>
          <c:marker>
            <c:symbol val="circle"/>
            <c:size val="7"/>
            <c:spPr>
              <a:solidFill>
                <a:srgbClr val="B0B3AF"/>
              </a:solidFill>
              <a:ln w="9525">
                <a:solidFill>
                  <a:srgbClr val="B0B3AF"/>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'[Burdens Data Visualizations.xlsx]Medicaid'!$W$45:$W$49</c:f>
              <c:numCache>
                <c:formatCode>General</c:formatCode>
                <c:ptCount val="5"/>
                <c:pt idx="0">
                  <c:v>2016</c:v>
                </c:pt>
                <c:pt idx="1">
                  <c:v>2017</c:v>
                </c:pt>
                <c:pt idx="2">
                  <c:v>2018</c:v>
                </c:pt>
                <c:pt idx="3">
                  <c:v>2019</c:v>
                </c:pt>
                <c:pt idx="4">
                  <c:v>2020</c:v>
                </c:pt>
              </c:numCache>
            </c:numRef>
          </c:cat>
          <c:val>
            <c:numRef>
              <c:f>'[Burdens Data Visualizations.xlsx]Medicaid'!$Y$45:$Y$49</c:f>
              <c:numCache>
                <c:formatCode>0.0</c:formatCode>
                <c:ptCount val="5"/>
                <c:pt idx="0">
                  <c:v>77.343164189862989</c:v>
                </c:pt>
                <c:pt idx="1">
                  <c:v>77.496888818026804</c:v>
                </c:pt>
                <c:pt idx="2">
                  <c:v>80.922058388401226</c:v>
                </c:pt>
                <c:pt idx="3">
                  <c:v>74.831399824049171</c:v>
                </c:pt>
                <c:pt idx="4">
                  <c:v>34.059047870043194</c:v>
                </c:pt>
              </c:numCache>
            </c:numRef>
          </c:val>
          <c:smooth val="0"/>
          <c:extLst>
            <c:ext xmlns:c16="http://schemas.microsoft.com/office/drawing/2014/chart" uri="{C3380CC4-5D6E-409C-BE32-E72D297353CC}">
              <c16:uniqueId val="{00000001-ADA4-4DA0-89C3-8B63173B498E}"/>
            </c:ext>
          </c:extLst>
        </c:ser>
        <c:dLbls>
          <c:dLblPos val="t"/>
          <c:showLegendKey val="0"/>
          <c:showVal val="1"/>
          <c:showCatName val="0"/>
          <c:showSerName val="0"/>
          <c:showPercent val="0"/>
          <c:showBubbleSize val="0"/>
        </c:dLbls>
        <c:marker val="1"/>
        <c:smooth val="0"/>
        <c:axId val="191423663"/>
        <c:axId val="268011551"/>
      </c:lineChart>
      <c:catAx>
        <c:axId val="191423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68011551"/>
        <c:crosses val="autoZero"/>
        <c:auto val="1"/>
        <c:lblAlgn val="ctr"/>
        <c:lblOffset val="100"/>
        <c:noMultiLvlLbl val="0"/>
      </c:catAx>
      <c:valAx>
        <c:axId val="2680115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b="0" i="0" u="none" strike="noStrike" kern="1200" baseline="0">
                    <a:solidFill>
                      <a:sysClr val="windowText" lastClr="000000"/>
                    </a:solidFill>
                  </a:rPr>
                  <a:t>Rate per 10,000 Ohio Residents</a:t>
                </a:r>
              </a:p>
            </c:rich>
          </c:tx>
          <c:layout>
            <c:manualLayout>
              <c:xMode val="edge"/>
              <c:yMode val="edge"/>
              <c:x val="1.3888888888888888E-2"/>
              <c:y val="0.1731944444444444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914236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'[Burdens Data Visualizations.xlsx]Adult vs. Child Asthma'!$C$4</c:f>
              <c:strCache>
                <c:ptCount val="1"/>
                <c:pt idx="0">
                  <c:v>US</c:v>
                </c:pt>
              </c:strCache>
            </c:strRef>
          </c:tx>
          <c:spPr>
            <a:ln w="22225" cap="rnd">
              <a:solidFill>
                <a:srgbClr val="0E3F75"/>
              </a:solidFill>
              <a:round/>
            </a:ln>
            <a:effectLst/>
          </c:spPr>
          <c:marker>
            <c:symbol val="diamond"/>
            <c:size val="6"/>
            <c:spPr>
              <a:solidFill>
                <a:srgbClr val="0E3F75"/>
              </a:solidFill>
              <a:ln w="9525">
                <a:solidFill>
                  <a:srgbClr val="0E3F75"/>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'[Burdens Data Visualizations.xlsx]Adult vs. Child Asthma'!$B$5:$B$13</c:f>
              <c:numCache>
                <c:formatCode>General</c:formatCode>
                <c:ptCount val="9"/>
                <c:pt idx="0">
                  <c:v>2012</c:v>
                </c:pt>
                <c:pt idx="1">
                  <c:v>2013</c:v>
                </c:pt>
                <c:pt idx="2">
                  <c:v>2014</c:v>
                </c:pt>
                <c:pt idx="3">
                  <c:v>2015</c:v>
                </c:pt>
                <c:pt idx="4">
                  <c:v>2016</c:v>
                </c:pt>
                <c:pt idx="5">
                  <c:v>2017</c:v>
                </c:pt>
                <c:pt idx="6">
                  <c:v>2018</c:v>
                </c:pt>
                <c:pt idx="7">
                  <c:v>2019</c:v>
                </c:pt>
                <c:pt idx="8">
                  <c:v>2020</c:v>
                </c:pt>
              </c:numCache>
            </c:numRef>
          </c:cat>
          <c:val>
            <c:numRef>
              <c:f>'[Burdens Data Visualizations.xlsx]Adult vs. Child Asthma'!$C$5:$C$13</c:f>
              <c:numCache>
                <c:formatCode>0.0</c:formatCode>
                <c:ptCount val="9"/>
                <c:pt idx="0">
                  <c:v>8.9</c:v>
                </c:pt>
                <c:pt idx="1">
                  <c:v>9</c:v>
                </c:pt>
                <c:pt idx="2">
                  <c:v>8.9</c:v>
                </c:pt>
                <c:pt idx="3">
                  <c:v>8.8000000000000007</c:v>
                </c:pt>
                <c:pt idx="4">
                  <c:v>8.9</c:v>
                </c:pt>
                <c:pt idx="5">
                  <c:v>9.1</c:v>
                </c:pt>
                <c:pt idx="6">
                  <c:v>9.1999999999999993</c:v>
                </c:pt>
                <c:pt idx="7">
                  <c:v>9</c:v>
                </c:pt>
                <c:pt idx="8">
                  <c:v>8.4</c:v>
                </c:pt>
              </c:numCache>
            </c:numRef>
          </c:val>
          <c:smooth val="0"/>
          <c:extLst>
            <c:ext xmlns:c16="http://schemas.microsoft.com/office/drawing/2014/chart" uri="{C3380CC4-5D6E-409C-BE32-E72D297353CC}">
              <c16:uniqueId val="{00000000-FC57-46E0-AAB1-81F503E190DC}"/>
            </c:ext>
          </c:extLst>
        </c:ser>
        <c:ser>
          <c:idx val="1"/>
          <c:order val="1"/>
          <c:tx>
            <c:strRef>
              <c:f>'[Burdens Data Visualizations.xlsx]Adult vs. Child Asthma'!$D$4</c:f>
              <c:strCache>
                <c:ptCount val="1"/>
                <c:pt idx="0">
                  <c:v>Ohio</c:v>
                </c:pt>
              </c:strCache>
            </c:strRef>
          </c:tx>
          <c:spPr>
            <a:ln w="22225" cap="rnd">
              <a:solidFill>
                <a:srgbClr val="C12637"/>
              </a:solidFill>
              <a:round/>
            </a:ln>
            <a:effectLst/>
          </c:spPr>
          <c:marker>
            <c:symbol val="square"/>
            <c:size val="6"/>
            <c:spPr>
              <a:solidFill>
                <a:srgbClr val="C12637"/>
              </a:solidFill>
              <a:ln w="9525">
                <a:solidFill>
                  <a:srgbClr val="C12637"/>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'[Burdens Data Visualizations.xlsx]Adult vs. Child Asthma'!$B$5:$B$13</c:f>
              <c:numCache>
                <c:formatCode>General</c:formatCode>
                <c:ptCount val="9"/>
                <c:pt idx="0">
                  <c:v>2012</c:v>
                </c:pt>
                <c:pt idx="1">
                  <c:v>2013</c:v>
                </c:pt>
                <c:pt idx="2">
                  <c:v>2014</c:v>
                </c:pt>
                <c:pt idx="3">
                  <c:v>2015</c:v>
                </c:pt>
                <c:pt idx="4">
                  <c:v>2016</c:v>
                </c:pt>
                <c:pt idx="5">
                  <c:v>2017</c:v>
                </c:pt>
                <c:pt idx="6">
                  <c:v>2018</c:v>
                </c:pt>
                <c:pt idx="7">
                  <c:v>2019</c:v>
                </c:pt>
                <c:pt idx="8">
                  <c:v>2020</c:v>
                </c:pt>
              </c:numCache>
            </c:numRef>
          </c:cat>
          <c:val>
            <c:numRef>
              <c:f>'[Burdens Data Visualizations.xlsx]Adult vs. Child Asthma'!$D$5:$D$13</c:f>
              <c:numCache>
                <c:formatCode>0.0</c:formatCode>
                <c:ptCount val="9"/>
                <c:pt idx="0">
                  <c:v>10.47</c:v>
                </c:pt>
                <c:pt idx="1">
                  <c:v>9.7200000000000006</c:v>
                </c:pt>
                <c:pt idx="2">
                  <c:v>10.78</c:v>
                </c:pt>
                <c:pt idx="3">
                  <c:v>10.02</c:v>
                </c:pt>
                <c:pt idx="4">
                  <c:v>9.7200000000000006</c:v>
                </c:pt>
                <c:pt idx="5">
                  <c:v>9.8800000000000008</c:v>
                </c:pt>
                <c:pt idx="6">
                  <c:v>9.4499999999999993</c:v>
                </c:pt>
                <c:pt idx="7">
                  <c:v>11.13</c:v>
                </c:pt>
                <c:pt idx="8">
                  <c:v>9.89</c:v>
                </c:pt>
              </c:numCache>
            </c:numRef>
          </c:val>
          <c:smooth val="0"/>
          <c:extLst>
            <c:ext xmlns:c16="http://schemas.microsoft.com/office/drawing/2014/chart" uri="{C3380CC4-5D6E-409C-BE32-E72D297353CC}">
              <c16:uniqueId val="{00000001-FC57-46E0-AAB1-81F503E190DC}"/>
            </c:ext>
          </c:extLst>
        </c:ser>
        <c:dLbls>
          <c:dLblPos val="b"/>
          <c:showLegendKey val="0"/>
          <c:showVal val="1"/>
          <c:showCatName val="0"/>
          <c:showSerName val="0"/>
          <c:showPercent val="0"/>
          <c:showBubbleSize val="0"/>
        </c:dLbls>
        <c:marker val="1"/>
        <c:smooth val="0"/>
        <c:axId val="351431103"/>
        <c:axId val="351427263"/>
      </c:lineChart>
      <c:catAx>
        <c:axId val="351431103"/>
        <c:scaling>
          <c:orientation val="minMax"/>
        </c:scaling>
        <c:delete val="0"/>
        <c:axPos val="b"/>
        <c:title>
          <c:tx>
            <c:rich>
              <a:bodyPr rot="0" spcFirstLastPara="1" vertOverflow="ellipsis" vert="horz" wrap="square" anchor="ctr" anchorCtr="1"/>
              <a:lstStyle/>
              <a:p>
                <a:pPr>
                  <a:defRPr sz="900" b="1" i="0" u="none" strike="noStrike" kern="1200" cap="all" baseline="0">
                    <a:solidFill>
                      <a:schemeClr val="tx1">
                        <a:lumMod val="65000"/>
                        <a:lumOff val="35000"/>
                      </a:schemeClr>
                    </a:solidFill>
                    <a:latin typeface="+mn-lt"/>
                    <a:ea typeface="+mn-ea"/>
                    <a:cs typeface="+mn-cs"/>
                  </a:defRPr>
                </a:pPr>
                <a:r>
                  <a:rPr lang="en-US" b="0" cap="none">
                    <a:solidFill>
                      <a:schemeClr val="tx1">
                        <a:lumMod val="95000"/>
                        <a:lumOff val="5000"/>
                      </a:schemeClr>
                    </a:solidFill>
                  </a:rPr>
                  <a:t>Year</a:t>
                </a:r>
                <a:endParaRPr lang="en-US" b="0">
                  <a:solidFill>
                    <a:schemeClr val="tx1">
                      <a:lumMod val="95000"/>
                      <a:lumOff val="5000"/>
                    </a:schemeClr>
                  </a:solidFill>
                </a:endParaRPr>
              </a:p>
            </c:rich>
          </c:tx>
          <c:overlay val="0"/>
          <c:spPr>
            <a:noFill/>
            <a:ln>
              <a:noFill/>
            </a:ln>
            <a:effectLst/>
          </c:spPr>
          <c:txPr>
            <a:bodyPr rot="0" spcFirstLastPara="1" vertOverflow="ellipsis" vert="horz" wrap="square" anchor="ctr" anchorCtr="1"/>
            <a:lstStyle/>
            <a:p>
              <a:pPr>
                <a:defRPr sz="900" b="1" i="0" u="none" strike="noStrike" kern="1200" cap="all"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n-lt"/>
                <a:ea typeface="+mn-ea"/>
                <a:cs typeface="+mn-cs"/>
              </a:defRPr>
            </a:pPr>
            <a:endParaRPr lang="en-US"/>
          </a:p>
        </c:txPr>
        <c:crossAx val="351427263"/>
        <c:crosses val="autoZero"/>
        <c:auto val="1"/>
        <c:lblAlgn val="ctr"/>
        <c:lblOffset val="100"/>
        <c:noMultiLvlLbl val="0"/>
      </c:catAx>
      <c:valAx>
        <c:axId val="35142726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cap="none" baseline="0">
                    <a:solidFill>
                      <a:schemeClr val="tx1">
                        <a:lumMod val="65000"/>
                        <a:lumOff val="35000"/>
                      </a:schemeClr>
                    </a:solidFill>
                    <a:latin typeface="+mn-lt"/>
                    <a:ea typeface="+mn-ea"/>
                    <a:cs typeface="+mn-cs"/>
                  </a:defRPr>
                </a:pPr>
                <a:r>
                  <a:rPr lang="en-US" sz="900" b="0" i="0" u="none" strike="noStrike" kern="1200" cap="none" baseline="0">
                    <a:solidFill>
                      <a:schemeClr val="tx1">
                        <a:lumMod val="95000"/>
                        <a:lumOff val="5000"/>
                      </a:schemeClr>
                    </a:solidFill>
                  </a:rPr>
                  <a:t>Prevalence Percentage</a:t>
                </a:r>
              </a:p>
            </c:rich>
          </c:tx>
          <c:overlay val="0"/>
          <c:spPr>
            <a:noFill/>
            <a:ln>
              <a:noFill/>
            </a:ln>
            <a:effectLst/>
          </c:spPr>
          <c:txPr>
            <a:bodyPr rot="-5400000" spcFirstLastPara="1" vertOverflow="ellipsis" vert="horz" wrap="square" anchor="ctr" anchorCtr="1"/>
            <a:lstStyle/>
            <a:p>
              <a:pPr>
                <a:defRPr sz="900" b="0" i="0" u="none" strike="noStrike" kern="1200" cap="none"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1431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95000"/>
                    <a:lumOff val="5000"/>
                  </a:schemeClr>
                </a:solidFill>
                <a:latin typeface="+mn-lt"/>
                <a:ea typeface="+mn-ea"/>
                <a:cs typeface="+mn-cs"/>
              </a:defRPr>
            </a:pPr>
            <a:r>
              <a:rPr lang="en-US" sz="900" b="0" i="0" u="none" strike="noStrike" kern="1200" spc="0" baseline="0">
                <a:solidFill>
                  <a:schemeClr val="tx1">
                    <a:lumMod val="95000"/>
                    <a:lumOff val="5000"/>
                  </a:schemeClr>
                </a:solidFill>
                <a:effectLst/>
                <a:latin typeface="Calibri" panose="020F0502020204030204" pitchFamily="34" charset="0"/>
                <a:cs typeface="Calibri" panose="020F0502020204030204" pitchFamily="34" charset="0"/>
              </a:rPr>
              <a:t>Prevalence of Self-Management Education Among Children (2018-2020) and Adults (2020) with Asthma in Ohio</a:t>
            </a:r>
            <a:endParaRPr lang="en-US" sz="900" b="0" i="0" u="none" strike="noStrike" kern="1200" spc="0" baseline="0">
              <a:solidFill>
                <a:schemeClr val="tx1">
                  <a:lumMod val="95000"/>
                  <a:lumOff val="5000"/>
                </a:schemeClr>
              </a:solidFill>
              <a:latin typeface="Calibri" panose="020F0502020204030204" pitchFamily="34"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95000"/>
                  <a:lumOff val="5000"/>
                </a:schemeClr>
              </a:solidFill>
              <a:latin typeface="+mn-lt"/>
              <a:ea typeface="+mn-ea"/>
              <a:cs typeface="+mn-cs"/>
            </a:defRPr>
          </a:pPr>
          <a:endParaRPr lang="en-US"/>
        </a:p>
      </c:txPr>
    </c:title>
    <c:autoTitleDeleted val="0"/>
    <c:plotArea>
      <c:layout/>
      <c:barChart>
        <c:barDir val="bar"/>
        <c:grouping val="clustered"/>
        <c:varyColors val="0"/>
        <c:ser>
          <c:idx val="0"/>
          <c:order val="0"/>
          <c:tx>
            <c:strRef>
              <c:f>'[Data Viz.xlsx]Adult 2020 &amp; Child 18_20'!$C$16</c:f>
              <c:strCache>
                <c:ptCount val="1"/>
                <c:pt idx="0">
                  <c:v>Adult</c:v>
                </c:pt>
              </c:strCache>
            </c:strRef>
          </c:tx>
          <c:spPr>
            <a:solidFill>
              <a:srgbClr val="C1263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18_20'!$B$17:$B$21</c:f>
              <c:strCache>
                <c:ptCount val="5"/>
                <c:pt idx="0">
                  <c:v>Received Asthma Management Plan</c:v>
                </c:pt>
                <c:pt idx="1">
                  <c:v>Received Asthma Management Course or Class</c:v>
                </c:pt>
                <c:pt idx="2">
                  <c:v>Taught what to do during Asthma Episode or Attack</c:v>
                </c:pt>
                <c:pt idx="3">
                  <c:v> Taught how to recognize early signs or symptoms of an Asthma episode</c:v>
                </c:pt>
                <c:pt idx="4">
                  <c:v> Taught how to use a Peak Flow Meter</c:v>
                </c:pt>
              </c:strCache>
            </c:strRef>
          </c:cat>
          <c:val>
            <c:numRef>
              <c:f>'[Data Viz.xlsx]Adult 2020 &amp; Child 18_20'!$C$17:$C$21</c:f>
              <c:numCache>
                <c:formatCode>0.0</c:formatCode>
                <c:ptCount val="5"/>
                <c:pt idx="0">
                  <c:v>29</c:v>
                </c:pt>
                <c:pt idx="1">
                  <c:v>10.4</c:v>
                </c:pt>
                <c:pt idx="2">
                  <c:v>75.7</c:v>
                </c:pt>
                <c:pt idx="3">
                  <c:v>66.900000000000006</c:v>
                </c:pt>
                <c:pt idx="4">
                  <c:v>38.6</c:v>
                </c:pt>
              </c:numCache>
            </c:numRef>
          </c:val>
          <c:extLst>
            <c:ext xmlns:c16="http://schemas.microsoft.com/office/drawing/2014/chart" uri="{C3380CC4-5D6E-409C-BE32-E72D297353CC}">
              <c16:uniqueId val="{00000000-63DC-4608-AEE2-7B86CC1608EF}"/>
            </c:ext>
          </c:extLst>
        </c:ser>
        <c:ser>
          <c:idx val="1"/>
          <c:order val="1"/>
          <c:tx>
            <c:strRef>
              <c:f>'[Data Viz.xlsx]Adult 2020 &amp; Child 18_20'!$D$16</c:f>
              <c:strCache>
                <c:ptCount val="1"/>
                <c:pt idx="0">
                  <c:v>Child</c:v>
                </c:pt>
              </c:strCache>
            </c:strRef>
          </c:tx>
          <c:spPr>
            <a:solidFill>
              <a:srgbClr val="69C2C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18_20'!$B$17:$B$21</c:f>
              <c:strCache>
                <c:ptCount val="5"/>
                <c:pt idx="0">
                  <c:v>Received Asthma Management Plan</c:v>
                </c:pt>
                <c:pt idx="1">
                  <c:v>Received Asthma Management Course or Class</c:v>
                </c:pt>
                <c:pt idx="2">
                  <c:v>Taught what to do during Asthma Episode or Attack</c:v>
                </c:pt>
                <c:pt idx="3">
                  <c:v> Taught how to recognize early signs or symptoms of an Asthma episode</c:v>
                </c:pt>
                <c:pt idx="4">
                  <c:v> Taught how to use a Peak Flow Meter</c:v>
                </c:pt>
              </c:strCache>
            </c:strRef>
          </c:cat>
          <c:val>
            <c:numRef>
              <c:f>'[Data Viz.xlsx]Adult 2020 &amp; Child 18_20'!$D$17:$D$21</c:f>
              <c:numCache>
                <c:formatCode>0.0</c:formatCode>
                <c:ptCount val="5"/>
                <c:pt idx="0">
                  <c:v>52</c:v>
                </c:pt>
                <c:pt idx="1">
                  <c:v>12.8</c:v>
                </c:pt>
                <c:pt idx="2">
                  <c:v>87.2</c:v>
                </c:pt>
                <c:pt idx="3">
                  <c:v>77.099999999999994</c:v>
                </c:pt>
                <c:pt idx="4">
                  <c:v>39.700000000000003</c:v>
                </c:pt>
              </c:numCache>
            </c:numRef>
          </c:val>
          <c:extLst>
            <c:ext xmlns:c16="http://schemas.microsoft.com/office/drawing/2014/chart" uri="{C3380CC4-5D6E-409C-BE32-E72D297353CC}">
              <c16:uniqueId val="{00000001-63DC-4608-AEE2-7B86CC1608EF}"/>
            </c:ext>
          </c:extLst>
        </c:ser>
        <c:dLbls>
          <c:dLblPos val="outEnd"/>
          <c:showLegendKey val="0"/>
          <c:showVal val="1"/>
          <c:showCatName val="0"/>
          <c:showSerName val="0"/>
          <c:showPercent val="0"/>
          <c:showBubbleSize val="0"/>
        </c:dLbls>
        <c:gapWidth val="141"/>
        <c:axId val="549323456"/>
        <c:axId val="558174448"/>
      </c:barChart>
      <c:catAx>
        <c:axId val="5493234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crossAx val="558174448"/>
        <c:crosses val="autoZero"/>
        <c:auto val="1"/>
        <c:lblAlgn val="ctr"/>
        <c:lblOffset val="100"/>
        <c:noMultiLvlLbl val="0"/>
      </c:catAx>
      <c:valAx>
        <c:axId val="558174448"/>
        <c:scaling>
          <c:orientation val="minMax"/>
          <c:max val="10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95000"/>
                        <a:lumOff val="5000"/>
                      </a:schemeClr>
                    </a:solidFill>
                    <a:latin typeface="+mn-lt"/>
                    <a:ea typeface="+mn-ea"/>
                    <a:cs typeface="+mn-cs"/>
                  </a:defRPr>
                </a:pPr>
                <a:r>
                  <a:rPr lang="en-US" b="0">
                    <a:solidFill>
                      <a:schemeClr val="tx1">
                        <a:lumMod val="95000"/>
                        <a:lumOff val="5000"/>
                      </a:schemeClr>
                    </a:solidFill>
                    <a:latin typeface="Calibri" panose="020F0502020204030204" pitchFamily="34" charset="0"/>
                    <a:cs typeface="Calibri" panose="020F0502020204030204" pitchFamily="34" charset="0"/>
                  </a:rPr>
                  <a:t>Percentage of Individuals</a:t>
                </a:r>
              </a:p>
            </c:rich>
          </c:tx>
          <c:layout>
            <c:manualLayout>
              <c:xMode val="edge"/>
              <c:yMode val="edge"/>
              <c:x val="0.60531699035022257"/>
              <c:y val="0.86710942017194681"/>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95000"/>
                      <a:lumOff val="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9323456"/>
        <c:crosses val="autoZero"/>
        <c:crossBetween val="between"/>
        <c:majorUnit val="10"/>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200" b="0" i="0" u="none" strike="noStrike" kern="1200" spc="0" baseline="0">
                <a:solidFill>
                  <a:schemeClr val="tx1"/>
                </a:solidFill>
                <a:effectLst/>
                <a:latin typeface="Calibri" panose="020F0502020204030204" pitchFamily="34" charset="0"/>
                <a:cs typeface="Calibri" panose="020F0502020204030204" pitchFamily="34" charset="0"/>
              </a:rPr>
              <a:t>Prevalence of Asthma Attacks/Episodes Among Children (2018-2020) and Adults (2020) with Asthma in Ohio</a:t>
            </a:r>
            <a:endParaRPr lang="en-US" sz="1200" b="0" i="0" u="none" strike="noStrike" kern="1200" spc="0" baseline="0">
              <a:solidFill>
                <a:schemeClr val="tx1"/>
              </a:solidFill>
              <a:latin typeface="Calibri" panose="020F0502020204030204" pitchFamily="34"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'[Data Viz.xlsx]Adult 2020 &amp; Child 18_20'!$K$7</c:f>
              <c:strCache>
                <c:ptCount val="1"/>
                <c:pt idx="0">
                  <c:v>Experienced Attacks in Past 3 Months</c:v>
                </c:pt>
              </c:strCache>
            </c:strRef>
          </c:tx>
          <c:spPr>
            <a:solidFill>
              <a:srgbClr val="0E3F7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18_20'!$J$8:$J$9</c:f>
              <c:strCache>
                <c:ptCount val="2"/>
                <c:pt idx="0">
                  <c:v>Adult</c:v>
                </c:pt>
                <c:pt idx="1">
                  <c:v>Child</c:v>
                </c:pt>
              </c:strCache>
            </c:strRef>
          </c:cat>
          <c:val>
            <c:numRef>
              <c:f>'[Data Viz.xlsx]Adult 2020 &amp; Child 18_20'!$K$8:$K$9</c:f>
              <c:numCache>
                <c:formatCode>General</c:formatCode>
                <c:ptCount val="2"/>
                <c:pt idx="0">
                  <c:v>24.8</c:v>
                </c:pt>
                <c:pt idx="1">
                  <c:v>23.5</c:v>
                </c:pt>
              </c:numCache>
            </c:numRef>
          </c:val>
          <c:extLst>
            <c:ext xmlns:c16="http://schemas.microsoft.com/office/drawing/2014/chart" uri="{C3380CC4-5D6E-409C-BE32-E72D297353CC}">
              <c16:uniqueId val="{00000000-9F0A-4A34-9FF8-8CC3CB959D22}"/>
            </c:ext>
          </c:extLst>
        </c:ser>
        <c:ser>
          <c:idx val="1"/>
          <c:order val="1"/>
          <c:tx>
            <c:strRef>
              <c:f>'[Data Viz.xlsx]Adult 2020 &amp; Child 18_20'!$L$7</c:f>
              <c:strCache>
                <c:ptCount val="1"/>
                <c:pt idx="0">
                  <c:v>Experienced Attacks in Past 12 Months</c:v>
                </c:pt>
              </c:strCache>
            </c:strRef>
          </c:tx>
          <c:spPr>
            <a:solidFill>
              <a:srgbClr val="F3DF8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18_20'!$J$8:$J$9</c:f>
              <c:strCache>
                <c:ptCount val="2"/>
                <c:pt idx="0">
                  <c:v>Adult</c:v>
                </c:pt>
                <c:pt idx="1">
                  <c:v>Child</c:v>
                </c:pt>
              </c:strCache>
            </c:strRef>
          </c:cat>
          <c:val>
            <c:numRef>
              <c:f>'[Data Viz.xlsx]Adult 2020 &amp; Child 18_20'!$L$8:$L$9</c:f>
              <c:numCache>
                <c:formatCode>General</c:formatCode>
                <c:ptCount val="2"/>
                <c:pt idx="0" formatCode="0.0">
                  <c:v>29</c:v>
                </c:pt>
                <c:pt idx="1">
                  <c:v>40.5</c:v>
                </c:pt>
              </c:numCache>
            </c:numRef>
          </c:val>
          <c:extLst>
            <c:ext xmlns:c16="http://schemas.microsoft.com/office/drawing/2014/chart" uri="{C3380CC4-5D6E-409C-BE32-E72D297353CC}">
              <c16:uniqueId val="{00000001-9F0A-4A34-9FF8-8CC3CB959D22}"/>
            </c:ext>
          </c:extLst>
        </c:ser>
        <c:dLbls>
          <c:dLblPos val="outEnd"/>
          <c:showLegendKey val="0"/>
          <c:showVal val="1"/>
          <c:showCatName val="0"/>
          <c:showSerName val="0"/>
          <c:showPercent val="0"/>
          <c:showBubbleSize val="0"/>
        </c:dLbls>
        <c:gapWidth val="219"/>
        <c:axId val="144224111"/>
        <c:axId val="1560840719"/>
      </c:barChart>
      <c:catAx>
        <c:axId val="144224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crossAx val="1560840719"/>
        <c:crosses val="autoZero"/>
        <c:auto val="1"/>
        <c:lblAlgn val="ctr"/>
        <c:lblOffset val="100"/>
        <c:noMultiLvlLbl val="0"/>
      </c:catAx>
      <c:valAx>
        <c:axId val="15608407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a:solidFill>
                      <a:schemeClr val="tx1">
                        <a:lumMod val="95000"/>
                        <a:lumOff val="5000"/>
                      </a:schemeClr>
                    </a:solidFill>
                    <a:latin typeface="Calibri" panose="020F0502020204030204" pitchFamily="34" charset="0"/>
                    <a:cs typeface="Calibri" panose="020F0502020204030204" pitchFamily="34" charset="0"/>
                  </a:rPr>
                  <a:t>Percentage of Individuals </a:t>
                </a:r>
              </a:p>
            </c:rich>
          </c:tx>
          <c:layout>
            <c:manualLayout>
              <c:xMode val="edge"/>
              <c:yMode val="edge"/>
              <c:x val="0"/>
              <c:y val="0.3132476181241881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4224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200" b="0" i="0" u="none" strike="noStrike" kern="1200" cap="none" spc="20" baseline="0">
                <a:solidFill>
                  <a:sysClr val="windowText" lastClr="000000"/>
                </a:solidFill>
                <a:effectLst/>
                <a:latin typeface="Calibri" panose="020F0502020204030204" pitchFamily="34" charset="0"/>
                <a:cs typeface="Calibri" panose="020F0502020204030204" pitchFamily="34" charset="0"/>
              </a:rPr>
              <a:t>Daily Activity Disruption Due to Asthma Among Children (2018-2020), and Adults (2020) with Asthma in Ohio</a:t>
            </a:r>
            <a:endParaRPr lang="en-US" sz="1200" b="0" i="0" u="none" strike="noStrike" kern="1200" cap="none" spc="20" baseline="0">
              <a:solidFill>
                <a:sysClr val="windowText" lastClr="000000"/>
              </a:solidFill>
              <a:latin typeface="Calibri" panose="020F0502020204030204" pitchFamily="34"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'[Data Viz.xlsx]Adult 2020 &amp; Child 18_20'!$B$71</c:f>
              <c:strCache>
                <c:ptCount val="1"/>
                <c:pt idx="0">
                  <c:v>Adult</c:v>
                </c:pt>
              </c:strCache>
            </c:strRef>
          </c:tx>
          <c:spPr>
            <a:solidFill>
              <a:srgbClr val="C1263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18_20'!$C$70:$E$70</c:f>
              <c:strCache>
                <c:ptCount val="3"/>
                <c:pt idx="0">
                  <c:v>A little</c:v>
                </c:pt>
                <c:pt idx="1">
                  <c:v>Moderate to a lot</c:v>
                </c:pt>
                <c:pt idx="2">
                  <c:v>Not at all</c:v>
                </c:pt>
              </c:strCache>
            </c:strRef>
          </c:cat>
          <c:val>
            <c:numRef>
              <c:f>'[Data Viz.xlsx]Adult 2020 &amp; Child 18_20'!$C$71:$E$71</c:f>
              <c:numCache>
                <c:formatCode>0.0</c:formatCode>
                <c:ptCount val="3"/>
                <c:pt idx="0">
                  <c:v>29.7</c:v>
                </c:pt>
                <c:pt idx="1">
                  <c:v>12.4</c:v>
                </c:pt>
                <c:pt idx="2">
                  <c:v>57.9</c:v>
                </c:pt>
              </c:numCache>
            </c:numRef>
          </c:val>
          <c:extLst>
            <c:ext xmlns:c16="http://schemas.microsoft.com/office/drawing/2014/chart" uri="{C3380CC4-5D6E-409C-BE32-E72D297353CC}">
              <c16:uniqueId val="{00000000-8195-4360-AA2C-6AB2741CF990}"/>
            </c:ext>
          </c:extLst>
        </c:ser>
        <c:ser>
          <c:idx val="1"/>
          <c:order val="1"/>
          <c:tx>
            <c:strRef>
              <c:f>'[Data Viz.xlsx]Adult 2020 &amp; Child 18_20'!$B$72</c:f>
              <c:strCache>
                <c:ptCount val="1"/>
                <c:pt idx="0">
                  <c:v>Child</c:v>
                </c:pt>
              </c:strCache>
            </c:strRef>
          </c:tx>
          <c:spPr>
            <a:solidFill>
              <a:srgbClr val="F3DF8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18_20'!$C$70:$E$70</c:f>
              <c:strCache>
                <c:ptCount val="3"/>
                <c:pt idx="0">
                  <c:v>A little</c:v>
                </c:pt>
                <c:pt idx="1">
                  <c:v>Moderate to a lot</c:v>
                </c:pt>
                <c:pt idx="2">
                  <c:v>Not at all</c:v>
                </c:pt>
              </c:strCache>
            </c:strRef>
          </c:cat>
          <c:val>
            <c:numRef>
              <c:f>'[Data Viz.xlsx]Adult 2020 &amp; Child 18_20'!$C$72:$E$72</c:f>
              <c:numCache>
                <c:formatCode>0.0</c:formatCode>
                <c:ptCount val="3"/>
                <c:pt idx="0">
                  <c:v>23.7</c:v>
                </c:pt>
                <c:pt idx="1">
                  <c:v>5.8</c:v>
                </c:pt>
                <c:pt idx="2">
                  <c:v>70.540000000000006</c:v>
                </c:pt>
              </c:numCache>
            </c:numRef>
          </c:val>
          <c:extLst>
            <c:ext xmlns:c16="http://schemas.microsoft.com/office/drawing/2014/chart" uri="{C3380CC4-5D6E-409C-BE32-E72D297353CC}">
              <c16:uniqueId val="{00000001-8195-4360-AA2C-6AB2741CF990}"/>
            </c:ext>
          </c:extLst>
        </c:ser>
        <c:dLbls>
          <c:showLegendKey val="0"/>
          <c:showVal val="0"/>
          <c:showCatName val="0"/>
          <c:showSerName val="0"/>
          <c:showPercent val="0"/>
          <c:showBubbleSize val="0"/>
        </c:dLbls>
        <c:gapWidth val="132"/>
        <c:axId val="1232356991"/>
        <c:axId val="1234692703"/>
      </c:barChart>
      <c:catAx>
        <c:axId val="12323569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crossAx val="1234692703"/>
        <c:crosses val="autoZero"/>
        <c:auto val="1"/>
        <c:lblAlgn val="ctr"/>
        <c:lblOffset val="100"/>
        <c:noMultiLvlLbl val="0"/>
      </c:catAx>
      <c:valAx>
        <c:axId val="12346927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a:solidFill>
                      <a:schemeClr val="tx1">
                        <a:lumMod val="95000"/>
                        <a:lumOff val="5000"/>
                      </a:schemeClr>
                    </a:solidFill>
                    <a:latin typeface="Calibri" panose="020F0502020204030204" pitchFamily="34" charset="0"/>
                    <a:cs typeface="Calibri" panose="020F0502020204030204" pitchFamily="34" charset="0"/>
                  </a:rPr>
                  <a:t>Percentage of Individuals </a:t>
                </a:r>
              </a:p>
            </c:rich>
          </c:tx>
          <c:layout>
            <c:manualLayout>
              <c:xMode val="edge"/>
              <c:yMode val="edge"/>
              <c:x val="1.0683760683760684E-2"/>
              <c:y val="0.3349181584888965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32356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0" i="0" u="none" strike="noStrike" kern="1200" cap="none" spc="0" normalizeH="0" baseline="0">
                <a:solidFill>
                  <a:schemeClr val="tx1"/>
                </a:solidFill>
                <a:latin typeface="Calibri" panose="020F0502020204030204" pitchFamily="34" charset="0"/>
                <a:cs typeface="Calibri" panose="020F0502020204030204" pitchFamily="34" charset="0"/>
              </a:rPr>
              <a:t>Percentage of Ohio Adults With Current Asthma Who Experienced Worsened Asthma Symptoms Due to Current or Previous Job,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'[Data Viz.xlsx]Adult 2020 &amp; Child 18_20'!$K$30</c:f>
              <c:strCache>
                <c:ptCount val="1"/>
                <c:pt idx="0">
                  <c:v>Asthma made worse by Current Job</c:v>
                </c:pt>
              </c:strCache>
            </c:strRef>
          </c:tx>
          <c:spPr>
            <a:solidFill>
              <a:srgbClr val="0E3F75"/>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'[Data Viz.xlsx]Adult 2020 &amp; Child 18_20'!$L$30</c:f>
              <c:numCache>
                <c:formatCode>0.0</c:formatCode>
                <c:ptCount val="1"/>
                <c:pt idx="0">
                  <c:v>33</c:v>
                </c:pt>
              </c:numCache>
            </c:numRef>
          </c:val>
          <c:extLst>
            <c:ext xmlns:c16="http://schemas.microsoft.com/office/drawing/2014/chart" uri="{C3380CC4-5D6E-409C-BE32-E72D297353CC}">
              <c16:uniqueId val="{00000000-DFF4-4648-B391-B1CB688E13E6}"/>
            </c:ext>
          </c:extLst>
        </c:ser>
        <c:ser>
          <c:idx val="1"/>
          <c:order val="1"/>
          <c:tx>
            <c:strRef>
              <c:f>'[Data Viz.xlsx]Adult 2020 &amp; Child 18_20'!$K$31</c:f>
              <c:strCache>
                <c:ptCount val="1"/>
                <c:pt idx="0">
                  <c:v>Asthma made worse by Previous Job</c:v>
                </c:pt>
              </c:strCache>
            </c:strRef>
          </c:tx>
          <c:spPr>
            <a:solidFill>
              <a:srgbClr val="BBD36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'[Data Viz.xlsx]Adult 2020 &amp; Child 18_20'!$L$31</c:f>
              <c:numCache>
                <c:formatCode>0.0</c:formatCode>
                <c:ptCount val="1"/>
                <c:pt idx="0">
                  <c:v>32.700000000000003</c:v>
                </c:pt>
              </c:numCache>
            </c:numRef>
          </c:val>
          <c:extLst>
            <c:ext xmlns:c16="http://schemas.microsoft.com/office/drawing/2014/chart" uri="{C3380CC4-5D6E-409C-BE32-E72D297353CC}">
              <c16:uniqueId val="{00000001-DFF4-4648-B391-B1CB688E13E6}"/>
            </c:ext>
          </c:extLst>
        </c:ser>
        <c:ser>
          <c:idx val="2"/>
          <c:order val="2"/>
          <c:tx>
            <c:strRef>
              <c:f>'[Data Viz.xlsx]Adult 2020 &amp; Child 18_20'!$K$32</c:f>
              <c:strCache>
                <c:ptCount val="1"/>
                <c:pt idx="0">
                  <c:v>Asthma made worse by Both</c:v>
                </c:pt>
              </c:strCache>
            </c:strRef>
          </c:tx>
          <c:spPr>
            <a:solidFill>
              <a:srgbClr val="C1263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'[Data Viz.xlsx]Adult 2020 &amp; Child 18_20'!$L$32</c:f>
              <c:numCache>
                <c:formatCode>General</c:formatCode>
                <c:ptCount val="1"/>
                <c:pt idx="0">
                  <c:v>16.600000000000001</c:v>
                </c:pt>
              </c:numCache>
            </c:numRef>
          </c:val>
          <c:extLst>
            <c:ext xmlns:c16="http://schemas.microsoft.com/office/drawing/2014/chart" uri="{C3380CC4-5D6E-409C-BE32-E72D297353CC}">
              <c16:uniqueId val="{00000002-DFF4-4648-B391-B1CB688E13E6}"/>
            </c:ext>
          </c:extLst>
        </c:ser>
        <c:dLbls>
          <c:dLblPos val="outEnd"/>
          <c:showLegendKey val="0"/>
          <c:showVal val="1"/>
          <c:showCatName val="0"/>
          <c:showSerName val="0"/>
          <c:showPercent val="0"/>
          <c:showBubbleSize val="0"/>
        </c:dLbls>
        <c:gapWidth val="219"/>
        <c:axId val="409525743"/>
        <c:axId val="1954032239"/>
      </c:barChart>
      <c:catAx>
        <c:axId val="409525743"/>
        <c:scaling>
          <c:orientation val="minMax"/>
        </c:scaling>
        <c:delete val="1"/>
        <c:axPos val="b"/>
        <c:numFmt formatCode="General" sourceLinked="1"/>
        <c:majorTickMark val="none"/>
        <c:minorTickMark val="none"/>
        <c:tickLblPos val="nextTo"/>
        <c:crossAx val="1954032239"/>
        <c:crosses val="autoZero"/>
        <c:auto val="1"/>
        <c:lblAlgn val="ctr"/>
        <c:lblOffset val="100"/>
        <c:noMultiLvlLbl val="0"/>
      </c:catAx>
      <c:valAx>
        <c:axId val="195403223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000" b="0" i="0" u="none" strike="noStrike" kern="1200" baseline="0">
                    <a:solidFill>
                      <a:schemeClr val="tx1">
                        <a:lumMod val="95000"/>
                        <a:lumOff val="5000"/>
                      </a:schemeClr>
                    </a:solidFill>
                    <a:latin typeface="Calibri" panose="020F0502020204030204" pitchFamily="34" charset="0"/>
                    <a:cs typeface="Calibri" panose="020F0502020204030204" pitchFamily="34" charset="0"/>
                  </a:rPr>
                  <a:t>Percentage of Individuals </a:t>
                </a:r>
              </a:p>
            </c:rich>
          </c:tx>
          <c:layout>
            <c:manualLayout>
              <c:xMode val="edge"/>
              <c:yMode val="edge"/>
              <c:x val="7.0629769131491122E-3"/>
              <c:y val="0.4042859821093791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09525743"/>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Entry>
      <c:legendEntry>
        <c:idx val="1"/>
        <c:txPr>
          <a:bodyPr rot="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Entry>
      <c:legendEntry>
        <c:idx val="2"/>
        <c:txPr>
          <a:bodyPr rot="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200" b="0" i="0" u="none" strike="noStrike" kern="1200" spc="0" baseline="0">
                <a:solidFill>
                  <a:schemeClr val="tx1"/>
                </a:solidFill>
                <a:latin typeface="Calibri" panose="020F0502020204030204" pitchFamily="34" charset="0"/>
                <a:cs typeface="Calibri" panose="020F0502020204030204" pitchFamily="34" charset="0"/>
              </a:rPr>
              <a:t>Percentage of Adults and Children Who Missed Workdays or School Days Due to Asthma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'[Data Viz.xlsx]Adult 2020 &amp; Child 18_20'!$C$49</c:f>
              <c:strCache>
                <c:ptCount val="1"/>
                <c:pt idx="0">
                  <c:v>1-4 Days</c:v>
                </c:pt>
              </c:strCache>
            </c:strRef>
          </c:tx>
          <c:spPr>
            <a:solidFill>
              <a:srgbClr val="EBA70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18_20'!$B$50:$B$51</c:f>
              <c:strCache>
                <c:ptCount val="2"/>
                <c:pt idx="0">
                  <c:v>Adult</c:v>
                </c:pt>
                <c:pt idx="1">
                  <c:v>Child</c:v>
                </c:pt>
              </c:strCache>
            </c:strRef>
          </c:cat>
          <c:val>
            <c:numRef>
              <c:f>'[Data Viz.xlsx]Adult 2020 &amp; Child 18_20'!$C$50:$C$51</c:f>
              <c:numCache>
                <c:formatCode>0.0</c:formatCode>
                <c:ptCount val="2"/>
                <c:pt idx="0">
                  <c:v>10</c:v>
                </c:pt>
                <c:pt idx="1">
                  <c:v>18.5</c:v>
                </c:pt>
              </c:numCache>
            </c:numRef>
          </c:val>
          <c:extLst>
            <c:ext xmlns:c16="http://schemas.microsoft.com/office/drawing/2014/chart" uri="{C3380CC4-5D6E-409C-BE32-E72D297353CC}">
              <c16:uniqueId val="{00000000-C858-419B-8573-A3CF61F3312F}"/>
            </c:ext>
          </c:extLst>
        </c:ser>
        <c:ser>
          <c:idx val="1"/>
          <c:order val="1"/>
          <c:tx>
            <c:strRef>
              <c:f>'[Data Viz.xlsx]Adult 2020 &amp; Child 18_20'!$D$49</c:f>
              <c:strCache>
                <c:ptCount val="1"/>
                <c:pt idx="0">
                  <c:v>5 Days or More</c:v>
                </c:pt>
              </c:strCache>
            </c:strRef>
          </c:tx>
          <c:spPr>
            <a:solidFill>
              <a:srgbClr val="72936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'[Data Viz.xlsx]Adult 2020 &amp; Child 18_20'!$B$50:$B$51</c:f>
              <c:strCache>
                <c:ptCount val="2"/>
                <c:pt idx="0">
                  <c:v>Adult</c:v>
                </c:pt>
                <c:pt idx="1">
                  <c:v>Child</c:v>
                </c:pt>
              </c:strCache>
            </c:strRef>
          </c:cat>
          <c:val>
            <c:numRef>
              <c:f>'[Data Viz.xlsx]Adult 2020 &amp; Child 18_20'!$D$50:$D$51</c:f>
              <c:numCache>
                <c:formatCode>0.0</c:formatCode>
                <c:ptCount val="2"/>
                <c:pt idx="0">
                  <c:v>14.9</c:v>
                </c:pt>
                <c:pt idx="1">
                  <c:v>9.4</c:v>
                </c:pt>
              </c:numCache>
            </c:numRef>
          </c:val>
          <c:extLst>
            <c:ext xmlns:c16="http://schemas.microsoft.com/office/drawing/2014/chart" uri="{C3380CC4-5D6E-409C-BE32-E72D297353CC}">
              <c16:uniqueId val="{00000001-C858-419B-8573-A3CF61F3312F}"/>
            </c:ext>
          </c:extLst>
        </c:ser>
        <c:dLbls>
          <c:dLblPos val="outEnd"/>
          <c:showLegendKey val="0"/>
          <c:showVal val="1"/>
          <c:showCatName val="0"/>
          <c:showSerName val="0"/>
          <c:showPercent val="0"/>
          <c:showBubbleSize val="0"/>
        </c:dLbls>
        <c:gapWidth val="219"/>
        <c:axId val="61436815"/>
        <c:axId val="184792079"/>
      </c:barChart>
      <c:catAx>
        <c:axId val="61436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crossAx val="184792079"/>
        <c:crosses val="autoZero"/>
        <c:auto val="1"/>
        <c:lblAlgn val="ctr"/>
        <c:lblOffset val="100"/>
        <c:noMultiLvlLbl val="0"/>
      </c:catAx>
      <c:valAx>
        <c:axId val="18479207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436815"/>
        <c:crosses val="autoZero"/>
        <c:crossBetween val="between"/>
      </c:valAx>
      <c:spPr>
        <a:noFill/>
        <a:ln>
          <a:noFill/>
        </a:ln>
        <a:effectLst/>
      </c:spPr>
    </c:plotArea>
    <c:legend>
      <c:legendPos val="b"/>
      <c:layout>
        <c:manualLayout>
          <c:xMode val="edge"/>
          <c:yMode val="edge"/>
          <c:x val="0.37360757218172752"/>
          <c:y val="0.91285669291338578"/>
          <c:w val="0.29127454412536941"/>
          <c:h val="6.048427723188067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Calibri" panose="020F0502020204030204" pitchFamily="34" charset="0"/>
              <a:ea typeface="+mn-ea"/>
              <a:cs typeface="Calibri" panose="020F050202020403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0" i="0" u="none" strike="noStrike" kern="1200" cap="none" spc="50" normalizeH="0" baseline="0">
                <a:solidFill>
                  <a:schemeClr val="tx1">
                    <a:lumMod val="65000"/>
                    <a:lumOff val="35000"/>
                  </a:schemeClr>
                </a:solidFill>
                <a:latin typeface="+mj-lt"/>
                <a:ea typeface="+mj-ea"/>
                <a:cs typeface="+mj-cs"/>
              </a:defRPr>
            </a:pPr>
            <a:r>
              <a:rPr lang="en-US" sz="1100">
                <a:solidFill>
                  <a:schemeClr val="tx1">
                    <a:lumMod val="95000"/>
                    <a:lumOff val="5000"/>
                  </a:schemeClr>
                </a:solidFill>
                <a:latin typeface="Calibri" panose="020F0502020204030204" pitchFamily="34" charset="0"/>
                <a:cs typeface="Calibri" panose="020F0502020204030204" pitchFamily="34" charset="0"/>
              </a:rPr>
              <a:t>Asthma-Related Death</a:t>
            </a:r>
            <a:r>
              <a:rPr lang="en-US" sz="1100" baseline="0">
                <a:solidFill>
                  <a:schemeClr val="tx1">
                    <a:lumMod val="95000"/>
                    <a:lumOff val="5000"/>
                  </a:schemeClr>
                </a:solidFill>
                <a:latin typeface="Calibri" panose="020F0502020204030204" pitchFamily="34" charset="0"/>
                <a:cs typeface="Calibri" panose="020F0502020204030204" pitchFamily="34" charset="0"/>
              </a:rPr>
              <a:t> Rate</a:t>
            </a:r>
            <a:r>
              <a:rPr lang="en-US" sz="1100">
                <a:solidFill>
                  <a:schemeClr val="tx1">
                    <a:lumMod val="95000"/>
                    <a:lumOff val="5000"/>
                  </a:schemeClr>
                </a:solidFill>
                <a:latin typeface="Calibri" panose="020F0502020204030204" pitchFamily="34" charset="0"/>
                <a:cs typeface="Calibri" panose="020F0502020204030204" pitchFamily="34" charset="0"/>
              </a:rPr>
              <a:t> per 1</a:t>
            </a:r>
            <a:r>
              <a:rPr lang="en-US" sz="1100" baseline="0">
                <a:solidFill>
                  <a:schemeClr val="tx1">
                    <a:lumMod val="95000"/>
                    <a:lumOff val="5000"/>
                  </a:schemeClr>
                </a:solidFill>
                <a:latin typeface="Calibri" panose="020F0502020204030204" pitchFamily="34" charset="0"/>
                <a:cs typeface="Calibri" panose="020F0502020204030204" pitchFamily="34" charset="0"/>
              </a:rPr>
              <a:t>,000,000 A</a:t>
            </a:r>
            <a:r>
              <a:rPr lang="en-US" sz="1100">
                <a:solidFill>
                  <a:schemeClr val="tx1">
                    <a:lumMod val="95000"/>
                    <a:lumOff val="5000"/>
                  </a:schemeClr>
                </a:solidFill>
                <a:latin typeface="Calibri" panose="020F0502020204030204" pitchFamily="34" charset="0"/>
                <a:cs typeface="Calibri" panose="020F0502020204030204" pitchFamily="34" charset="0"/>
              </a:rPr>
              <a:t>dults and Children, 2020</a:t>
            </a:r>
          </a:p>
        </c:rich>
      </c:tx>
      <c:overlay val="0"/>
      <c:spPr>
        <a:noFill/>
        <a:ln>
          <a:noFill/>
        </a:ln>
        <a:effectLst/>
      </c:spPr>
      <c:txPr>
        <a:bodyPr rot="0" spcFirstLastPara="1" vertOverflow="ellipsis" vert="horz" wrap="square" anchor="ctr" anchorCtr="1"/>
        <a:lstStyle/>
        <a:p>
          <a:pPr>
            <a:defRPr sz="1600" b="0" i="0" u="none" strike="noStrike" kern="1200" cap="none" spc="50" normalizeH="0" baseline="0">
              <a:solidFill>
                <a:schemeClr val="tx1">
                  <a:lumMod val="65000"/>
                  <a:lumOff val="35000"/>
                </a:schemeClr>
              </a:solidFill>
              <a:latin typeface="+mj-lt"/>
              <a:ea typeface="+mj-ea"/>
              <a:cs typeface="+mj-cs"/>
            </a:defRPr>
          </a:pPr>
          <a:endParaRPr lang="en-US"/>
        </a:p>
      </c:txPr>
    </c:title>
    <c:autoTitleDeleted val="0"/>
    <c:plotArea>
      <c:layout/>
      <c:scatterChart>
        <c:scatterStyle val="smoothMarker"/>
        <c:varyColors val="0"/>
        <c:ser>
          <c:idx val="0"/>
          <c:order val="0"/>
          <c:tx>
            <c:strRef>
              <c:f>'[Burdens Data Visualizations.xlsx]Mortality'!$H$3</c:f>
              <c:strCache>
                <c:ptCount val="1"/>
                <c:pt idx="0">
                  <c:v>Adult</c:v>
                </c:pt>
              </c:strCache>
            </c:strRef>
          </c:tx>
          <c:spPr>
            <a:ln w="19050" cap="rnd">
              <a:solidFill>
                <a:srgbClr val="729364"/>
              </a:solidFill>
              <a:round/>
            </a:ln>
            <a:effectLst/>
          </c:spPr>
          <c:marker>
            <c:symbol val="circle"/>
            <c:size val="6"/>
            <c:spPr>
              <a:solidFill>
                <a:schemeClr val="lt1"/>
              </a:solidFill>
              <a:ln w="38100">
                <a:solidFill>
                  <a:srgbClr val="729364"/>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numRef>
              <c:f>'[Burdens Data Visualizations.xlsx]Mortality'!$G$4:$G$12</c:f>
              <c:numCache>
                <c:formatCode>General</c:formatCode>
                <c:ptCount val="9"/>
                <c:pt idx="0">
                  <c:v>2012</c:v>
                </c:pt>
                <c:pt idx="1">
                  <c:v>2013</c:v>
                </c:pt>
                <c:pt idx="2">
                  <c:v>2014</c:v>
                </c:pt>
                <c:pt idx="3">
                  <c:v>2015</c:v>
                </c:pt>
                <c:pt idx="4">
                  <c:v>2016</c:v>
                </c:pt>
                <c:pt idx="5">
                  <c:v>2017</c:v>
                </c:pt>
                <c:pt idx="6">
                  <c:v>2018</c:v>
                </c:pt>
                <c:pt idx="7">
                  <c:v>2019</c:v>
                </c:pt>
                <c:pt idx="8">
                  <c:v>2020</c:v>
                </c:pt>
              </c:numCache>
            </c:numRef>
          </c:xVal>
          <c:yVal>
            <c:numRef>
              <c:f>'[Burdens Data Visualizations.xlsx]Mortality'!$H$4:$H$12</c:f>
              <c:numCache>
                <c:formatCode>#,##0.0</c:formatCode>
                <c:ptCount val="9"/>
                <c:pt idx="0">
                  <c:v>15.42</c:v>
                </c:pt>
                <c:pt idx="1">
                  <c:v>14.12</c:v>
                </c:pt>
                <c:pt idx="2">
                  <c:v>12.05</c:v>
                </c:pt>
                <c:pt idx="3">
                  <c:v>16.350000000000001</c:v>
                </c:pt>
                <c:pt idx="4">
                  <c:v>14.19</c:v>
                </c:pt>
                <c:pt idx="5">
                  <c:v>13.8</c:v>
                </c:pt>
                <c:pt idx="6">
                  <c:v>12.44</c:v>
                </c:pt>
                <c:pt idx="7">
                  <c:v>12.73</c:v>
                </c:pt>
                <c:pt idx="8">
                  <c:v>14.95</c:v>
                </c:pt>
              </c:numCache>
            </c:numRef>
          </c:yVal>
          <c:smooth val="1"/>
          <c:extLst>
            <c:ext xmlns:c16="http://schemas.microsoft.com/office/drawing/2014/chart" uri="{C3380CC4-5D6E-409C-BE32-E72D297353CC}">
              <c16:uniqueId val="{00000000-FE12-44EC-B138-B35C3672C36C}"/>
            </c:ext>
          </c:extLst>
        </c:ser>
        <c:ser>
          <c:idx val="1"/>
          <c:order val="1"/>
          <c:tx>
            <c:strRef>
              <c:f>'[Burdens Data Visualizations.xlsx]Mortality'!$I$3</c:f>
              <c:strCache>
                <c:ptCount val="1"/>
                <c:pt idx="0">
                  <c:v>Child</c:v>
                </c:pt>
              </c:strCache>
            </c:strRef>
          </c:tx>
          <c:spPr>
            <a:ln w="19050" cap="rnd">
              <a:solidFill>
                <a:srgbClr val="C12637"/>
              </a:solidFill>
              <a:round/>
            </a:ln>
            <a:effectLst/>
          </c:spPr>
          <c:marker>
            <c:symbol val="circle"/>
            <c:size val="6"/>
            <c:spPr>
              <a:solidFill>
                <a:schemeClr val="lt1"/>
              </a:solidFill>
              <a:ln w="38100">
                <a:solidFill>
                  <a:srgbClr val="C12637"/>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xVal>
            <c:numRef>
              <c:f>'[Burdens Data Visualizations.xlsx]Mortality'!$G$4:$G$12</c:f>
              <c:numCache>
                <c:formatCode>General</c:formatCode>
                <c:ptCount val="9"/>
                <c:pt idx="0">
                  <c:v>2012</c:v>
                </c:pt>
                <c:pt idx="1">
                  <c:v>2013</c:v>
                </c:pt>
                <c:pt idx="2">
                  <c:v>2014</c:v>
                </c:pt>
                <c:pt idx="3">
                  <c:v>2015</c:v>
                </c:pt>
                <c:pt idx="4">
                  <c:v>2016</c:v>
                </c:pt>
                <c:pt idx="5">
                  <c:v>2017</c:v>
                </c:pt>
                <c:pt idx="6">
                  <c:v>2018</c:v>
                </c:pt>
                <c:pt idx="7">
                  <c:v>2019</c:v>
                </c:pt>
                <c:pt idx="8">
                  <c:v>2020</c:v>
                </c:pt>
              </c:numCache>
            </c:numRef>
          </c:xVal>
          <c:yVal>
            <c:numRef>
              <c:f>'[Burdens Data Visualizations.xlsx]Mortality'!$I$4:$I$12</c:f>
              <c:numCache>
                <c:formatCode>#,##0.0</c:formatCode>
                <c:ptCount val="9"/>
                <c:pt idx="0">
                  <c:v>3</c:v>
                </c:pt>
                <c:pt idx="1">
                  <c:v>1.51</c:v>
                </c:pt>
                <c:pt idx="2">
                  <c:v>3.03</c:v>
                </c:pt>
                <c:pt idx="3">
                  <c:v>4.18</c:v>
                </c:pt>
                <c:pt idx="4">
                  <c:v>1.53</c:v>
                </c:pt>
                <c:pt idx="5">
                  <c:v>3.83</c:v>
                </c:pt>
                <c:pt idx="6">
                  <c:v>4.24</c:v>
                </c:pt>
                <c:pt idx="7">
                  <c:v>2.71</c:v>
                </c:pt>
                <c:pt idx="8">
                  <c:v>3.05</c:v>
                </c:pt>
              </c:numCache>
            </c:numRef>
          </c:yVal>
          <c:smooth val="1"/>
          <c:extLst>
            <c:ext xmlns:c16="http://schemas.microsoft.com/office/drawing/2014/chart" uri="{C3380CC4-5D6E-409C-BE32-E72D297353CC}">
              <c16:uniqueId val="{00000001-FE12-44EC-B138-B35C3672C36C}"/>
            </c:ext>
          </c:extLst>
        </c:ser>
        <c:dLbls>
          <c:dLblPos val="t"/>
          <c:showLegendKey val="0"/>
          <c:showVal val="1"/>
          <c:showCatName val="0"/>
          <c:showSerName val="0"/>
          <c:showPercent val="0"/>
          <c:showBubbleSize val="0"/>
        </c:dLbls>
        <c:axId val="100091312"/>
        <c:axId val="100084592"/>
      </c:scatterChart>
      <c:valAx>
        <c:axId val="100091312"/>
        <c:scaling>
          <c:orientation val="minMax"/>
          <c:max val="2020"/>
          <c:min val="2012"/>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tx1">
                <a:lumMod val="15000"/>
                <a:lumOff val="85000"/>
              </a:schemeClr>
            </a:solidFill>
          </a:ln>
          <a:effectLst/>
        </c:spPr>
        <c:txPr>
          <a:bodyPr rot="-60000000" spcFirstLastPara="1" vertOverflow="ellipsis" vert="horz" wrap="square" anchor="ctr" anchorCtr="1"/>
          <a:lstStyle/>
          <a:p>
            <a:pPr>
              <a:defRPr sz="900" b="0" i="0" u="none" strike="noStrike" kern="1200" cap="none" spc="20" normalizeH="0" baseline="0">
                <a:solidFill>
                  <a:schemeClr val="tx1">
                    <a:lumMod val="65000"/>
                    <a:lumOff val="35000"/>
                  </a:schemeClr>
                </a:solidFill>
                <a:latin typeface="+mn-lt"/>
                <a:ea typeface="+mn-ea"/>
                <a:cs typeface="+mn-cs"/>
              </a:defRPr>
            </a:pPr>
            <a:endParaRPr lang="en-US"/>
          </a:p>
        </c:txPr>
        <c:crossAx val="100084592"/>
        <c:crosses val="autoZero"/>
        <c:crossBetween val="midCat"/>
      </c:valAx>
      <c:valAx>
        <c:axId val="100084592"/>
        <c:scaling>
          <c:orientation val="minMax"/>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r>
                  <a:rPr lang="en-US"/>
                  <a:t>Rate of Asthma Deaths</a:t>
                </a:r>
              </a:p>
              <a:p>
                <a:pPr>
                  <a:defRPr/>
                </a:pPr>
                <a:r>
                  <a:rPr lang="en-US"/>
                  <a:t>(Per 1,000,000 Residents)</a:t>
                </a:r>
              </a:p>
            </c:rich>
          </c:tx>
          <c:layout>
            <c:manualLayout>
              <c:xMode val="edge"/>
              <c:yMode val="edge"/>
              <c:x val="1.3162223051799255E-2"/>
              <c:y val="0.30145273260960725"/>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n-lt"/>
                  <a:ea typeface="+mn-ea"/>
                  <a:cs typeface="+mn-cs"/>
                </a:defRPr>
              </a:pPr>
              <a:endParaRPr lang="en-US"/>
            </a:p>
          </c:txPr>
        </c:title>
        <c:numFmt formatCode="#,##0.0" sourceLinked="1"/>
        <c:majorTickMark val="none"/>
        <c:minorTickMark val="none"/>
        <c:tickLblPos val="nextTo"/>
        <c:crossAx val="100091312"/>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sz="1400" b="0" i="0" u="none" strike="noStrike" kern="1200" spc="0" baseline="0">
                <a:solidFill>
                  <a:schemeClr val="tx1">
                    <a:lumMod val="65000"/>
                    <a:lumOff val="35000"/>
                  </a:schemeClr>
                </a:solidFill>
                <a:latin typeface="+mn-lt"/>
                <a:ea typeface="+mn-ea"/>
                <a:cs typeface="+mn-cs"/>
              </a:defRPr>
            </a:pPr>
            <a:r>
              <a:rPr lang="en-US" sz="1200" b="0">
                <a:solidFill>
                  <a:schemeClr val="tx1"/>
                </a:solidFill>
                <a:latin typeface="Calibri" panose="020F0502020204030204" pitchFamily="34" charset="0"/>
                <a:cs typeface="Calibri" panose="020F0502020204030204" pitchFamily="34" charset="0"/>
              </a:rPr>
              <a:t>Current Asthma</a:t>
            </a:r>
            <a:r>
              <a:rPr lang="en-US" sz="1200" b="0" baseline="0">
                <a:solidFill>
                  <a:schemeClr val="tx1"/>
                </a:solidFill>
                <a:latin typeface="Calibri" panose="020F0502020204030204" pitchFamily="34" charset="0"/>
                <a:cs typeface="Calibri" panose="020F0502020204030204" pitchFamily="34" charset="0"/>
              </a:rPr>
              <a:t> Prevalence by </a:t>
            </a:r>
            <a:r>
              <a:rPr lang="en-US" sz="1200" b="0">
                <a:solidFill>
                  <a:schemeClr val="tx1"/>
                </a:solidFill>
                <a:latin typeface="Calibri" panose="020F0502020204030204" pitchFamily="34" charset="0"/>
                <a:cs typeface="Calibri" panose="020F0502020204030204" pitchFamily="34" charset="0"/>
              </a:rPr>
              <a:t>Educational</a:t>
            </a:r>
            <a:r>
              <a:rPr lang="en-US" sz="1200" b="0" baseline="0">
                <a:solidFill>
                  <a:schemeClr val="tx1"/>
                </a:solidFill>
                <a:latin typeface="Calibri" panose="020F0502020204030204" pitchFamily="34" charset="0"/>
                <a:cs typeface="Calibri" panose="020F0502020204030204" pitchFamily="34" charset="0"/>
              </a:rPr>
              <a:t> Attainment, 2020</a:t>
            </a:r>
            <a:endParaRPr lang="en-US" sz="1200" b="0">
              <a:solidFill>
                <a:schemeClr val="tx1"/>
              </a:solidFill>
              <a:latin typeface="Calibri" panose="020F0502020204030204" pitchFamily="34" charset="0"/>
              <a:cs typeface="Calibri" panose="020F0502020204030204" pitchFamily="34" charset="0"/>
            </a:endParaRPr>
          </a:p>
        </c:rich>
      </c:tx>
      <c:layout>
        <c:manualLayout>
          <c:xMode val="edge"/>
          <c:yMode val="edge"/>
          <c:x val="0.16836323151572166"/>
          <c:y val="3.3617521211234638E-2"/>
        </c:manualLayout>
      </c:layout>
      <c:overlay val="0"/>
      <c:spPr>
        <a:noFill/>
        <a:ln>
          <a:noFill/>
        </a:ln>
        <a:effectLst/>
      </c:spPr>
    </c:title>
    <c:autoTitleDeleted val="0"/>
    <c:plotArea>
      <c:layout>
        <c:manualLayout>
          <c:layoutTarget val="inner"/>
          <c:xMode val="edge"/>
          <c:yMode val="edge"/>
          <c:x val="0.12082693004715669"/>
          <c:y val="0.15250095188065146"/>
          <c:w val="0.84975147492330272"/>
          <c:h val="0.74016966890842195"/>
        </c:manualLayout>
      </c:layout>
      <c:barChart>
        <c:barDir val="col"/>
        <c:grouping val="clustered"/>
        <c:varyColors val="0"/>
        <c:ser>
          <c:idx val="0"/>
          <c:order val="0"/>
          <c:tx>
            <c:strRef>
              <c:f>'Educational Attainment'!$C$12</c:f>
              <c:strCache>
                <c:ptCount val="1"/>
                <c:pt idx="0">
                  <c:v>Less than HS</c:v>
                </c:pt>
              </c:strCache>
            </c:strRef>
          </c:tx>
          <c:spPr>
            <a:solidFill>
              <a:srgbClr val="0E3F75"/>
            </a:solidFill>
            <a:ln>
              <a:noFill/>
            </a:ln>
            <a:effectLst/>
          </c:spPr>
          <c:invertIfNegative val="0"/>
          <c:dLbls>
            <c:spPr>
              <a:noFill/>
              <a:ln>
                <a:noFill/>
              </a:ln>
              <a:effectLst/>
            </c:spPr>
            <c:txPr>
              <a:bodyPr rot="0" spcFirstLastPara="1" vertOverflow="ellipsis" vert="horz" wrap="square" lIns="0" tIns="19050" rIns="27432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'Educational Attainment'!$C$20:$D$20</c:f>
                <c:numCache>
                  <c:formatCode>General</c:formatCode>
                  <c:ptCount val="2"/>
                  <c:pt idx="0">
                    <c:v>10.84</c:v>
                  </c:pt>
                  <c:pt idx="1">
                    <c:v>16.97</c:v>
                  </c:pt>
                </c:numCache>
              </c:numRef>
            </c:plus>
            <c:minus>
              <c:numRef>
                <c:f>'Educational Attainment'!$C$20:$D$20</c:f>
                <c:numCache>
                  <c:formatCode>General</c:formatCode>
                  <c:ptCount val="2"/>
                  <c:pt idx="0">
                    <c:v>10.84</c:v>
                  </c:pt>
                  <c:pt idx="1">
                    <c:v>16.97</c:v>
                  </c:pt>
                </c:numCache>
              </c:numRef>
            </c:minus>
            <c:spPr>
              <a:noFill/>
              <a:ln w="9525" cap="flat" cmpd="sng" algn="ctr">
                <a:solidFill>
                  <a:schemeClr val="tx1">
                    <a:lumMod val="65000"/>
                    <a:lumOff val="35000"/>
                  </a:schemeClr>
                </a:solidFill>
                <a:round/>
              </a:ln>
              <a:effectLst/>
            </c:spPr>
          </c:errBars>
          <c:val>
            <c:numRef>
              <c:f>'Educational Attainment'!$C$13</c:f>
              <c:numCache>
                <c:formatCode>General</c:formatCode>
                <c:ptCount val="1"/>
                <c:pt idx="0">
                  <c:v>13.9</c:v>
                </c:pt>
              </c:numCache>
            </c:numRef>
          </c:val>
          <c:extLst>
            <c:ext xmlns:c16="http://schemas.microsoft.com/office/drawing/2014/chart" uri="{C3380CC4-5D6E-409C-BE32-E72D297353CC}">
              <c16:uniqueId val="{00000000-07DB-4D05-9DB7-C57CC6E8BDDD}"/>
            </c:ext>
          </c:extLst>
        </c:ser>
        <c:ser>
          <c:idx val="1"/>
          <c:order val="1"/>
          <c:tx>
            <c:strRef>
              <c:f>'Educational Attainment'!$D$12</c:f>
              <c:strCache>
                <c:ptCount val="1"/>
                <c:pt idx="0">
                  <c:v>HS Graduate</c:v>
                </c:pt>
              </c:strCache>
            </c:strRef>
          </c:tx>
          <c:spPr>
            <a:solidFill>
              <a:srgbClr val="0098D3"/>
            </a:solidFill>
            <a:ln>
              <a:noFill/>
            </a:ln>
            <a:effectLst/>
          </c:spPr>
          <c:invertIfNegative val="0"/>
          <c:dLbls>
            <c:dLbl>
              <c:idx val="0"/>
              <c:tx>
                <c:rich>
                  <a:bodyPr/>
                  <a:lstStyle/>
                  <a:p>
                    <a:r>
                      <a:rPr lang="en-US"/>
                      <a:t>8.7</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47B7-4EB7-9715-C66128262F12}"/>
                </c:ext>
              </c:extLst>
            </c:dLbl>
            <c:spPr>
              <a:noFill/>
              <a:ln>
                <a:noFill/>
              </a:ln>
              <a:effectLst/>
            </c:spPr>
            <c:txPr>
              <a:bodyPr rot="0" spcFirstLastPara="1" vertOverflow="ellipsis" vert="horz" wrap="square" lIns="38100" tIns="19050" rIns="27432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'Educational Attainment'!$C$21:$D$21</c:f>
                <c:numCache>
                  <c:formatCode>General</c:formatCode>
                  <c:ptCount val="2"/>
                  <c:pt idx="0">
                    <c:v>7.54</c:v>
                  </c:pt>
                  <c:pt idx="1">
                    <c:v>9.8699999999999992</c:v>
                  </c:pt>
                </c:numCache>
              </c:numRef>
            </c:plus>
            <c:minus>
              <c:numRef>
                <c:f>'Educational Attainment'!$C$21:$D$21</c:f>
                <c:numCache>
                  <c:formatCode>General</c:formatCode>
                  <c:ptCount val="2"/>
                  <c:pt idx="0">
                    <c:v>7.54</c:v>
                  </c:pt>
                  <c:pt idx="1">
                    <c:v>9.8699999999999992</c:v>
                  </c:pt>
                </c:numCache>
              </c:numRef>
            </c:minus>
            <c:spPr>
              <a:noFill/>
              <a:ln w="9525" cap="flat" cmpd="sng" algn="ctr">
                <a:solidFill>
                  <a:schemeClr val="tx1">
                    <a:lumMod val="65000"/>
                    <a:lumOff val="35000"/>
                  </a:schemeClr>
                </a:solidFill>
                <a:round/>
              </a:ln>
              <a:effectLst/>
            </c:spPr>
          </c:errBars>
          <c:val>
            <c:numRef>
              <c:f>'Educational Attainment'!$D$13</c:f>
              <c:numCache>
                <c:formatCode>General</c:formatCode>
                <c:ptCount val="1"/>
                <c:pt idx="0">
                  <c:v>8.7100000000000009</c:v>
                </c:pt>
              </c:numCache>
            </c:numRef>
          </c:val>
          <c:extLst>
            <c:ext xmlns:c16="http://schemas.microsoft.com/office/drawing/2014/chart" uri="{C3380CC4-5D6E-409C-BE32-E72D297353CC}">
              <c16:uniqueId val="{00000001-07DB-4D05-9DB7-C57CC6E8BDDD}"/>
            </c:ext>
          </c:extLst>
        </c:ser>
        <c:ser>
          <c:idx val="2"/>
          <c:order val="2"/>
          <c:tx>
            <c:strRef>
              <c:f>'Educational Attainment'!$E$12</c:f>
              <c:strCache>
                <c:ptCount val="1"/>
                <c:pt idx="0">
                  <c:v>Some College</c:v>
                </c:pt>
              </c:strCache>
            </c:strRef>
          </c:tx>
          <c:spPr>
            <a:solidFill>
              <a:srgbClr val="69C2C6"/>
            </a:solidFill>
            <a:ln>
              <a:noFill/>
            </a:ln>
            <a:effectLst/>
          </c:spPr>
          <c:invertIfNegative val="0"/>
          <c:dPt>
            <c:idx val="0"/>
            <c:invertIfNegative val="0"/>
            <c:bubble3D val="0"/>
            <c:extLst>
              <c:ext xmlns:c16="http://schemas.microsoft.com/office/drawing/2014/chart" uri="{C3380CC4-5D6E-409C-BE32-E72D297353CC}">
                <c16:uniqueId val="{00000001-47B7-4EB7-9715-C66128262F12}"/>
              </c:ext>
            </c:extLst>
          </c:dPt>
          <c:dLbls>
            <c:dLbl>
              <c:idx val="0"/>
              <c:tx>
                <c:rich>
                  <a:bodyPr/>
                  <a:lstStyle/>
                  <a:p>
                    <a:r>
                      <a:rPr lang="en-US"/>
                      <a:t>11.2</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47B7-4EB7-9715-C66128262F12}"/>
                </c:ext>
              </c:extLst>
            </c:dLbl>
            <c:spPr>
              <a:noFill/>
              <a:ln>
                <a:noFill/>
              </a:ln>
              <a:effectLst/>
            </c:spPr>
            <c:txPr>
              <a:bodyPr rot="0" spcFirstLastPara="1" vertOverflow="ellipsis" vert="horz" wrap="square" lIns="38100" tIns="19050" rIns="36576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'Educational Attainment'!$C$22:$D$22</c:f>
                <c:numCache>
                  <c:formatCode>General</c:formatCode>
                  <c:ptCount val="2"/>
                  <c:pt idx="0">
                    <c:v>9.7799999999999994</c:v>
                  </c:pt>
                  <c:pt idx="1">
                    <c:v>12.56</c:v>
                  </c:pt>
                </c:numCache>
              </c:numRef>
            </c:plus>
            <c:minus>
              <c:numRef>
                <c:f>'Educational Attainment'!$C$22:$D$22</c:f>
                <c:numCache>
                  <c:formatCode>General</c:formatCode>
                  <c:ptCount val="2"/>
                  <c:pt idx="0">
                    <c:v>9.7799999999999994</c:v>
                  </c:pt>
                  <c:pt idx="1">
                    <c:v>12.56</c:v>
                  </c:pt>
                </c:numCache>
              </c:numRef>
            </c:minus>
            <c:spPr>
              <a:noFill/>
              <a:ln w="9525" cap="flat" cmpd="sng" algn="ctr">
                <a:solidFill>
                  <a:schemeClr val="tx1">
                    <a:lumMod val="65000"/>
                    <a:lumOff val="35000"/>
                  </a:schemeClr>
                </a:solidFill>
                <a:round/>
              </a:ln>
              <a:effectLst/>
            </c:spPr>
          </c:errBars>
          <c:val>
            <c:numRef>
              <c:f>'Educational Attainment'!$E$13</c:f>
              <c:numCache>
                <c:formatCode>General</c:formatCode>
                <c:ptCount val="1"/>
                <c:pt idx="0">
                  <c:v>11.17</c:v>
                </c:pt>
              </c:numCache>
            </c:numRef>
          </c:val>
          <c:extLst>
            <c:ext xmlns:c16="http://schemas.microsoft.com/office/drawing/2014/chart" uri="{C3380CC4-5D6E-409C-BE32-E72D297353CC}">
              <c16:uniqueId val="{00000002-07DB-4D05-9DB7-C57CC6E8BDDD}"/>
            </c:ext>
          </c:extLst>
        </c:ser>
        <c:ser>
          <c:idx val="3"/>
          <c:order val="3"/>
          <c:tx>
            <c:strRef>
              <c:f>'Educational Attainment'!$F$12</c:f>
              <c:strCache>
                <c:ptCount val="1"/>
                <c:pt idx="0">
                  <c:v>College Grad</c:v>
                </c:pt>
              </c:strCache>
            </c:strRef>
          </c:tx>
          <c:spPr>
            <a:solidFill>
              <a:srgbClr val="B0B3AF"/>
            </a:solidFill>
            <a:ln>
              <a:noFill/>
            </a:ln>
            <a:effectLst/>
          </c:spPr>
          <c:invertIfNegative val="0"/>
          <c:dLbls>
            <c:dLbl>
              <c:idx val="0"/>
              <c:tx>
                <c:rich>
                  <a:bodyPr/>
                  <a:lstStyle/>
                  <a:p>
                    <a:r>
                      <a:rPr lang="en-US"/>
                      <a:t>8.4</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47B7-4EB7-9715-C66128262F12}"/>
                </c:ext>
              </c:extLst>
            </c:dLbl>
            <c:spPr>
              <a:noFill/>
              <a:ln>
                <a:noFill/>
              </a:ln>
              <a:effectLst/>
            </c:spPr>
            <c:txPr>
              <a:bodyPr rot="0" spcFirstLastPara="1" vertOverflow="ellipsis" vert="horz" wrap="square" lIns="38100" tIns="19050" rIns="274320" bIns="19050" anchor="ctr" anchorCtr="1">
                <a:spAutoFit/>
              </a:bodyPr>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errBars>
            <c:errBarType val="both"/>
            <c:errValType val="cust"/>
            <c:noEndCap val="0"/>
            <c:plus>
              <c:numRef>
                <c:f>'Educational Attainment'!$C$23:$D$23</c:f>
                <c:numCache>
                  <c:formatCode>General</c:formatCode>
                  <c:ptCount val="2"/>
                  <c:pt idx="0">
                    <c:v>7.31</c:v>
                  </c:pt>
                  <c:pt idx="1">
                    <c:v>9.4499999999999993</c:v>
                  </c:pt>
                </c:numCache>
              </c:numRef>
            </c:plus>
            <c:minus>
              <c:numRef>
                <c:f>'Educational Attainment'!$C$23:$D$23</c:f>
                <c:numCache>
                  <c:formatCode>General</c:formatCode>
                  <c:ptCount val="2"/>
                  <c:pt idx="0">
                    <c:v>7.31</c:v>
                  </c:pt>
                  <c:pt idx="1">
                    <c:v>9.4499999999999993</c:v>
                  </c:pt>
                </c:numCache>
              </c:numRef>
            </c:minus>
            <c:spPr>
              <a:noFill/>
              <a:ln w="9525" cap="flat" cmpd="sng" algn="ctr">
                <a:solidFill>
                  <a:schemeClr val="tx1">
                    <a:lumMod val="65000"/>
                    <a:lumOff val="35000"/>
                  </a:schemeClr>
                </a:solidFill>
                <a:round/>
              </a:ln>
              <a:effectLst/>
            </c:spPr>
          </c:errBars>
          <c:val>
            <c:numRef>
              <c:f>'Educational Attainment'!$F$13</c:f>
              <c:numCache>
                <c:formatCode>General</c:formatCode>
                <c:ptCount val="1"/>
                <c:pt idx="0">
                  <c:v>8.3800000000000008</c:v>
                </c:pt>
              </c:numCache>
            </c:numRef>
          </c:val>
          <c:extLst>
            <c:ext xmlns:c16="http://schemas.microsoft.com/office/drawing/2014/chart" uri="{C3380CC4-5D6E-409C-BE32-E72D297353CC}">
              <c16:uniqueId val="{00000003-07DB-4D05-9DB7-C57CC6E8BDDD}"/>
            </c:ext>
          </c:extLst>
        </c:ser>
        <c:dLbls>
          <c:dLblPos val="outEnd"/>
          <c:showLegendKey val="0"/>
          <c:showVal val="1"/>
          <c:showCatName val="0"/>
          <c:showSerName val="0"/>
          <c:showPercent val="0"/>
          <c:showBubbleSize val="0"/>
        </c:dLbls>
        <c:gapWidth val="219"/>
        <c:overlap val="-27"/>
        <c:axId val="790573184"/>
        <c:axId val="911214528"/>
      </c:barChart>
      <c:catAx>
        <c:axId val="790573184"/>
        <c:scaling>
          <c:orientation val="minMax"/>
        </c:scaling>
        <c:delete val="1"/>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a:solidFill>
                      <a:schemeClr val="tx1"/>
                    </a:solidFill>
                  </a:rPr>
                  <a:t>High School</a:t>
                </a:r>
              </a:p>
              <a:p>
                <a:pPr>
                  <a:defRPr sz="1000" b="0" i="0" u="none" strike="noStrike" kern="1200" baseline="0">
                    <a:solidFill>
                      <a:schemeClr val="tx1">
                        <a:lumMod val="65000"/>
                        <a:lumOff val="35000"/>
                      </a:schemeClr>
                    </a:solidFill>
                    <a:latin typeface="+mn-lt"/>
                    <a:ea typeface="+mn-ea"/>
                    <a:cs typeface="+mn-cs"/>
                  </a:defRPr>
                </a:pPr>
                <a:r>
                  <a:rPr lang="en-US" sz="900">
                    <a:solidFill>
                      <a:schemeClr val="tx1"/>
                    </a:solidFill>
                  </a:rPr>
                  <a:t> Graduate</a:t>
                </a:r>
              </a:p>
            </c:rich>
          </c:tx>
          <c:layout>
            <c:manualLayout>
              <c:xMode val="edge"/>
              <c:yMode val="edge"/>
              <c:x val="0.40077456508374837"/>
              <c:y val="0.90600356726182119"/>
            </c:manualLayout>
          </c:layout>
          <c:overlay val="0"/>
          <c:spPr>
            <a:noFill/>
            <a:ln>
              <a:noFill/>
            </a:ln>
            <a:effectLst/>
          </c:spPr>
        </c:title>
        <c:numFmt formatCode="General" sourceLinked="1"/>
        <c:majorTickMark val="none"/>
        <c:minorTickMark val="none"/>
        <c:tickLblPos val="nextTo"/>
        <c:crossAx val="911214528"/>
        <c:crosses val="autoZero"/>
        <c:auto val="1"/>
        <c:lblAlgn val="ctr"/>
        <c:lblOffset val="100"/>
        <c:noMultiLvlLbl val="0"/>
      </c:catAx>
      <c:valAx>
        <c:axId val="911214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900" b="0" i="0" baseline="0">
                    <a:effectLst/>
                    <a:latin typeface="+mn-lt"/>
                  </a:rPr>
                  <a:t>Prevalence (percent with 95% Confidence Intervals)</a:t>
                </a:r>
                <a:endParaRPr lang="en-US" sz="300">
                  <a:effectLst/>
                  <a:latin typeface="+mn-lt"/>
                </a:endParaRPr>
              </a:p>
            </c:rich>
          </c:tx>
          <c:layout>
            <c:manualLayout>
              <c:xMode val="edge"/>
              <c:yMode val="edge"/>
              <c:x val="1.6636574643976589E-2"/>
              <c:y val="0.20755553994539155"/>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0573184"/>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2">
    <c:autoUpdate val="0"/>
  </c:externalData>
  <c:userShapes r:id="rId3"/>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en-US" sz="1200" b="0">
                <a:solidFill>
                  <a:sysClr val="windowText" lastClr="000000"/>
                </a:solidFill>
                <a:latin typeface="Calibri" panose="020F0502020204030204" pitchFamily="34" charset="0"/>
                <a:cs typeface="Calibri" panose="020F0502020204030204" pitchFamily="34" charset="0"/>
              </a:rPr>
              <a:t>Adult Current Asthma by Age</a:t>
            </a:r>
            <a:r>
              <a:rPr lang="en-US" sz="1200" b="0" baseline="0">
                <a:solidFill>
                  <a:sysClr val="windowText" lastClr="000000"/>
                </a:solidFill>
                <a:latin typeface="Calibri" panose="020F0502020204030204" pitchFamily="34" charset="0"/>
                <a:cs typeface="Calibri" panose="020F0502020204030204" pitchFamily="34" charset="0"/>
              </a:rPr>
              <a:t> Group, 2020</a:t>
            </a:r>
            <a:endParaRPr lang="en-US" sz="1200" b="0">
              <a:solidFill>
                <a:sysClr val="windowText" lastClr="000000"/>
              </a:solidFill>
              <a:latin typeface="Calibri" panose="020F0502020204030204" pitchFamily="34" charset="0"/>
              <a:cs typeface="Calibri" panose="020F0502020204030204" pitchFamily="34" charset="0"/>
            </a:endParaRPr>
          </a:p>
        </c:rich>
      </c:tx>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title>
    <c:autoTitleDeleted val="0"/>
    <c:plotArea>
      <c:layout/>
      <c:barChart>
        <c:barDir val="col"/>
        <c:grouping val="clustered"/>
        <c:varyColors val="0"/>
        <c:ser>
          <c:idx val="0"/>
          <c:order val="0"/>
          <c:tx>
            <c:strRef>
              <c:f>'[Burdens Data Visualizations.xlsx]Adult vs. Child Asthma'!$V$6</c:f>
              <c:strCache>
                <c:ptCount val="1"/>
                <c:pt idx="0">
                  <c:v>Current Asthma</c:v>
                </c:pt>
              </c:strCache>
            </c:strRef>
          </c:tx>
          <c:spPr>
            <a:solidFill>
              <a:srgbClr val="EBA70E"/>
            </a:solidFill>
            <a:ln>
              <a:noFill/>
            </a:ln>
            <a:effectLst/>
          </c:spPr>
          <c:invertIfNegative val="0"/>
          <c:dLbls>
            <c:spPr>
              <a:solidFill>
                <a:schemeClr val="bg1"/>
              </a:solid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'[Burdens Data Visualizations.xlsx]Adult vs. Child Asthma'!$U$7:$U$9</c:f>
              <c:strCache>
                <c:ptCount val="3"/>
                <c:pt idx="0">
                  <c:v>18-34</c:v>
                </c:pt>
                <c:pt idx="1">
                  <c:v>35-64</c:v>
                </c:pt>
                <c:pt idx="2">
                  <c:v>65+</c:v>
                </c:pt>
              </c:strCache>
            </c:strRef>
          </c:cat>
          <c:val>
            <c:numRef>
              <c:f>'[Burdens Data Visualizations.xlsx]Adult vs. Child Asthma'!$V$7:$V$9</c:f>
              <c:numCache>
                <c:formatCode>0.0</c:formatCode>
                <c:ptCount val="3"/>
                <c:pt idx="0" formatCode="General">
                  <c:v>9.9</c:v>
                </c:pt>
                <c:pt idx="1">
                  <c:v>11</c:v>
                </c:pt>
                <c:pt idx="2" formatCode="General">
                  <c:v>8.1999999999999993</c:v>
                </c:pt>
              </c:numCache>
            </c:numRef>
          </c:val>
          <c:extLst>
            <c:ext xmlns:c16="http://schemas.microsoft.com/office/drawing/2014/chart" uri="{C3380CC4-5D6E-409C-BE32-E72D297353CC}">
              <c16:uniqueId val="{00000000-32C5-4DBD-9AF2-5ACDF40E5B50}"/>
            </c:ext>
          </c:extLst>
        </c:ser>
        <c:dLbls>
          <c:showLegendKey val="0"/>
          <c:showVal val="1"/>
          <c:showCatName val="0"/>
          <c:showSerName val="0"/>
          <c:showPercent val="0"/>
          <c:showBubbleSize val="0"/>
        </c:dLbls>
        <c:gapWidth val="100"/>
        <c:overlap val="-24"/>
        <c:axId val="850494896"/>
        <c:axId val="850484336"/>
      </c:barChart>
      <c:catAx>
        <c:axId val="850494896"/>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Calibri" panose="020F0502020204030204" pitchFamily="34" charset="0"/>
                <a:ea typeface="+mn-ea"/>
                <a:cs typeface="Calibri" panose="020F0502020204030204" pitchFamily="34" charset="0"/>
              </a:defRPr>
            </a:pPr>
            <a:endParaRPr lang="en-US"/>
          </a:p>
        </c:txPr>
        <c:crossAx val="850484336"/>
        <c:crosses val="autoZero"/>
        <c:auto val="1"/>
        <c:lblAlgn val="ctr"/>
        <c:lblOffset val="100"/>
        <c:noMultiLvlLbl val="0"/>
      </c:catAx>
      <c:valAx>
        <c:axId val="85048433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8504948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900" b="0" i="0" u="none" strike="noStrike" kern="1200" spc="0" baseline="0">
                <a:solidFill>
                  <a:schemeClr val="tx1"/>
                </a:solidFill>
                <a:latin typeface="Calibri" panose="020F0502020204030204" pitchFamily="34" charset="0"/>
                <a:cs typeface="Calibri" panose="020F0502020204030204" pitchFamily="34" charset="0"/>
              </a:rPr>
              <a:t>The Prevalence of Current Asthma is Highest among Adults and Children with an Annual Household Income of Less Than $15,000 (21.6% and 20.5% Respectively)</a:t>
            </a:r>
            <a:endParaRPr lang="en-US" sz="900"/>
          </a:p>
        </c:rich>
      </c:tx>
      <c:overlay val="0"/>
      <c:spPr>
        <a:noFill/>
        <a:ln>
          <a:noFill/>
        </a:ln>
        <a:effectLst/>
      </c:spPr>
    </c:title>
    <c:autoTitleDeleted val="0"/>
    <c:plotArea>
      <c:layout/>
      <c:barChart>
        <c:barDir val="bar"/>
        <c:grouping val="clustered"/>
        <c:varyColors val="0"/>
        <c:ser>
          <c:idx val="0"/>
          <c:order val="0"/>
          <c:tx>
            <c:strRef>
              <c:f>'[Burdens Data Visualizations.xlsx]Income Data'!$C$37</c:f>
              <c:strCache>
                <c:ptCount val="1"/>
                <c:pt idx="0">
                  <c:v>Adult</c:v>
                </c:pt>
              </c:strCache>
            </c:strRef>
          </c:tx>
          <c:spPr>
            <a:solidFill>
              <a:srgbClr val="C1263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'[Burdens Data Visualizations.xlsx]Income Data'!$B$38:$B$43</c:f>
              <c:strCache>
                <c:ptCount val="6"/>
                <c:pt idx="0">
                  <c:v>&lt;15,000</c:v>
                </c:pt>
                <c:pt idx="1">
                  <c:v>$15,000-$24,999</c:v>
                </c:pt>
                <c:pt idx="2">
                  <c:v>$25,000-$34,999</c:v>
                </c:pt>
                <c:pt idx="3">
                  <c:v>$35,000-$49,999</c:v>
                </c:pt>
                <c:pt idx="4">
                  <c:v>$50,000-$75,000</c:v>
                </c:pt>
                <c:pt idx="5">
                  <c:v>$75,000+</c:v>
                </c:pt>
              </c:strCache>
            </c:strRef>
          </c:cat>
          <c:val>
            <c:numRef>
              <c:f>'[Burdens Data Visualizations.xlsx]Income Data'!$C$38:$C$43</c:f>
              <c:numCache>
                <c:formatCode>0.0</c:formatCode>
                <c:ptCount val="6"/>
                <c:pt idx="0">
                  <c:v>21.64</c:v>
                </c:pt>
                <c:pt idx="1">
                  <c:v>13.93</c:v>
                </c:pt>
                <c:pt idx="2">
                  <c:v>9.01</c:v>
                </c:pt>
                <c:pt idx="3">
                  <c:v>8.8800000000000008</c:v>
                </c:pt>
                <c:pt idx="4">
                  <c:v>7.17</c:v>
                </c:pt>
                <c:pt idx="5">
                  <c:v>7.98</c:v>
                </c:pt>
              </c:numCache>
            </c:numRef>
          </c:val>
          <c:extLst>
            <c:ext xmlns:c16="http://schemas.microsoft.com/office/drawing/2014/chart" uri="{C3380CC4-5D6E-409C-BE32-E72D297353CC}">
              <c16:uniqueId val="{00000000-C8D4-4D34-B3AE-1DA26EAFBD52}"/>
            </c:ext>
          </c:extLst>
        </c:ser>
        <c:ser>
          <c:idx val="1"/>
          <c:order val="1"/>
          <c:tx>
            <c:strRef>
              <c:f>'[Burdens Data Visualizations.xlsx]Income Data'!$D$37</c:f>
              <c:strCache>
                <c:ptCount val="1"/>
                <c:pt idx="0">
                  <c:v>Child</c:v>
                </c:pt>
              </c:strCache>
            </c:strRef>
          </c:tx>
          <c:spPr>
            <a:solidFill>
              <a:srgbClr val="F3DF89"/>
            </a:solidFill>
            <a:ln>
              <a:noFill/>
            </a:ln>
            <a:effectLst/>
          </c:spPr>
          <c:invertIfNegative val="0"/>
          <c:dLbls>
            <c:spPr>
              <a:noFill/>
              <a:ln>
                <a:noFill/>
              </a:ln>
              <a:effectLst/>
            </c:spPr>
            <c:txPr>
              <a:bodyPr rot="0" spcFirstLastPara="1" vertOverflow="ellipsis" vert="horz" wrap="square" lIns="38100" tIns="91440" rIns="38100" bIns="36576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strRef>
              <c:f>'[Burdens Data Visualizations.xlsx]Income Data'!$B$38:$B$43</c:f>
              <c:strCache>
                <c:ptCount val="6"/>
                <c:pt idx="0">
                  <c:v>&lt;15,000</c:v>
                </c:pt>
                <c:pt idx="1">
                  <c:v>$15,000-$24,999</c:v>
                </c:pt>
                <c:pt idx="2">
                  <c:v>$25,000-$34,999</c:v>
                </c:pt>
                <c:pt idx="3">
                  <c:v>$35,000-$49,999</c:v>
                </c:pt>
                <c:pt idx="4">
                  <c:v>$50,000-$75,000</c:v>
                </c:pt>
                <c:pt idx="5">
                  <c:v>$75,000+</c:v>
                </c:pt>
              </c:strCache>
            </c:strRef>
          </c:cat>
          <c:val>
            <c:numRef>
              <c:f>'[Burdens Data Visualizations.xlsx]Income Data'!$D$38:$D$43</c:f>
              <c:numCache>
                <c:formatCode>0.0</c:formatCode>
                <c:ptCount val="6"/>
                <c:pt idx="0">
                  <c:v>20.53</c:v>
                </c:pt>
                <c:pt idx="1">
                  <c:v>9.15</c:v>
                </c:pt>
                <c:pt idx="2">
                  <c:v>8.83</c:v>
                </c:pt>
                <c:pt idx="3">
                  <c:v>8.3800000000000008</c:v>
                </c:pt>
                <c:pt idx="4">
                  <c:v>4.08</c:v>
                </c:pt>
                <c:pt idx="5">
                  <c:v>5.26</c:v>
                </c:pt>
              </c:numCache>
            </c:numRef>
          </c:val>
          <c:extLst>
            <c:ext xmlns:c16="http://schemas.microsoft.com/office/drawing/2014/chart" uri="{C3380CC4-5D6E-409C-BE32-E72D297353CC}">
              <c16:uniqueId val="{00000001-C8D4-4D34-B3AE-1DA26EAFBD52}"/>
            </c:ext>
          </c:extLst>
        </c:ser>
        <c:dLbls>
          <c:dLblPos val="outEnd"/>
          <c:showLegendKey val="0"/>
          <c:showVal val="1"/>
          <c:showCatName val="0"/>
          <c:showSerName val="0"/>
          <c:showPercent val="0"/>
          <c:showBubbleSize val="0"/>
        </c:dLbls>
        <c:gapWidth val="123"/>
        <c:axId val="1272955632"/>
        <c:axId val="1306765024"/>
      </c:barChart>
      <c:catAx>
        <c:axId val="1272955632"/>
        <c:scaling>
          <c:orientation val="maxMin"/>
        </c:scaling>
        <c:delete val="0"/>
        <c:axPos val="l"/>
        <c:title>
          <c:tx>
            <c:rich>
              <a:bodyPr/>
              <a:lstStyle/>
              <a:p>
                <a:pPr>
                  <a:defRPr/>
                </a:pPr>
                <a:r>
                  <a:rPr lang="en-US" b="0"/>
                  <a:t>Annual Household Income</a:t>
                </a:r>
              </a:p>
            </c:rich>
          </c:tx>
          <c:layout>
            <c:manualLayout>
              <c:xMode val="edge"/>
              <c:yMode val="edge"/>
              <c:x val="2.136752136752137E-3"/>
              <c:y val="0.38679446395758832"/>
            </c:manualLayout>
          </c:layout>
          <c:overlay val="0"/>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306765024"/>
        <c:crosses val="autoZero"/>
        <c:auto val="1"/>
        <c:lblAlgn val="ctr"/>
        <c:lblOffset val="100"/>
        <c:noMultiLvlLbl val="0"/>
      </c:catAx>
      <c:valAx>
        <c:axId val="1306765024"/>
        <c:scaling>
          <c:orientation val="minMax"/>
        </c:scaling>
        <c:delete val="0"/>
        <c:axPos val="t"/>
        <c:majorGridlines>
          <c:spPr>
            <a:ln w="9525" cap="flat" cmpd="sng" algn="ctr">
              <a:solidFill>
                <a:schemeClr val="tx1">
                  <a:lumMod val="15000"/>
                  <a:lumOff val="85000"/>
                </a:schemeClr>
              </a:solidFill>
              <a:round/>
            </a:ln>
            <a:effectLst/>
          </c:spPr>
        </c:majorGridlines>
        <c:title>
          <c:tx>
            <c:rich>
              <a:bodyPr/>
              <a:lstStyle/>
              <a:p>
                <a:pPr>
                  <a:defRPr/>
                </a:pPr>
                <a:r>
                  <a:rPr lang="en-US" sz="1000" b="0" i="0" u="none" strike="noStrike" kern="1200" baseline="0">
                    <a:solidFill>
                      <a:prstClr val="black">
                        <a:lumMod val="75000"/>
                        <a:lumOff val="25000"/>
                      </a:prstClr>
                    </a:solidFill>
                  </a:rPr>
                  <a:t>Prevalence Percent</a:t>
                </a:r>
              </a:p>
            </c:rich>
          </c:tx>
          <c:layout>
            <c:manualLayout>
              <c:xMode val="edge"/>
              <c:yMode val="edge"/>
              <c:x val="0.43607830271216108"/>
              <c:y val="0.10508624215068393"/>
            </c:manualLayout>
          </c:layout>
          <c:overlay val="0"/>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2729556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r>
              <a:rPr lang="en-US" sz="1100" b="0" i="0" u="none" strike="noStrike" kern="1200" baseline="0">
                <a:solidFill>
                  <a:sysClr val="windowText" lastClr="000000"/>
                </a:solidFill>
                <a:latin typeface="Calibri" panose="020F0502020204030204" pitchFamily="34" charset="0"/>
                <a:cs typeface="Calibri" panose="020F0502020204030204" pitchFamily="34" charset="0"/>
              </a:rPr>
              <a:t>Current</a:t>
            </a:r>
            <a:r>
              <a:rPr lang="en-US" sz="1100" b="0">
                <a:latin typeface="Calibri" panose="020F0502020204030204" pitchFamily="34" charset="0"/>
                <a:cs typeface="Calibri" panose="020F0502020204030204" pitchFamily="34" charset="0"/>
              </a:rPr>
              <a:t> and Lifetime Asthma Prevalence by Urban/Rural Residence, Ohio 2020</a:t>
            </a:r>
          </a:p>
        </c:rich>
      </c:tx>
      <c:layout>
        <c:manualLayout>
          <c:xMode val="edge"/>
          <c:yMode val="edge"/>
          <c:x val="0.12303572222963655"/>
          <c:y val="2.9712398024476466E-3"/>
        </c:manualLayout>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mn-lt"/>
              <a:ea typeface="+mn-ea"/>
              <a:cs typeface="+mn-cs"/>
            </a:defRPr>
          </a:pPr>
          <a:endParaRPr lang="en-US"/>
        </a:p>
      </c:txPr>
    </c:title>
    <c:autoTitleDeleted val="0"/>
    <c:plotArea>
      <c:layout>
        <c:manualLayout>
          <c:layoutTarget val="inner"/>
          <c:xMode val="edge"/>
          <c:yMode val="edge"/>
          <c:x val="7.2048777380875451E-2"/>
          <c:y val="0.23025317797270586"/>
          <c:w val="0.88085369470716968"/>
          <c:h val="0.69054788292443359"/>
        </c:manualLayout>
      </c:layout>
      <c:barChart>
        <c:barDir val="col"/>
        <c:grouping val="clustered"/>
        <c:varyColors val="0"/>
        <c:ser>
          <c:idx val="0"/>
          <c:order val="0"/>
          <c:tx>
            <c:strRef>
              <c:f>'Residence Classification2'!$B$3</c:f>
              <c:strCache>
                <c:ptCount val="1"/>
                <c:pt idx="0">
                  <c:v>Current Asthma </c:v>
                </c:pt>
              </c:strCache>
            </c:strRef>
          </c:tx>
          <c:spPr>
            <a:solidFill>
              <a:srgbClr val="BBD36F"/>
            </a:solidFill>
            <a:ln>
              <a:noFill/>
            </a:ln>
            <a:effectLst/>
          </c:spPr>
          <c:invertIfNegative val="0"/>
          <c:dLbls>
            <c:dLbl>
              <c:idx val="0"/>
              <c:tx>
                <c:rich>
                  <a:bodyPr/>
                  <a:lstStyle/>
                  <a:p>
                    <a:r>
                      <a:rPr lang="en-US"/>
                      <a:t>10.0</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2BE5-4A85-8E66-C9134C80A256}"/>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2">
                          <a:lumMod val="35000"/>
                          <a:lumOff val="65000"/>
                        </a:schemeClr>
                      </a:solidFill>
                    </a:ln>
                    <a:effectLst/>
                  </c:spPr>
                </c15:leaderLines>
              </c:ext>
            </c:extLst>
          </c:dLbls>
          <c:errBars>
            <c:errBarType val="both"/>
            <c:errValType val="cust"/>
            <c:noEndCap val="0"/>
            <c:plus>
              <c:numRef>
                <c:f>'Residence Classification2'!$B$12:$C$12</c:f>
                <c:numCache>
                  <c:formatCode>General</c:formatCode>
                  <c:ptCount val="2"/>
                  <c:pt idx="0">
                    <c:v>9.23</c:v>
                  </c:pt>
                  <c:pt idx="1">
                    <c:v>10.7</c:v>
                  </c:pt>
                </c:numCache>
              </c:numRef>
            </c:plus>
            <c:minus>
              <c:numRef>
                <c:f>'Residence Classification2'!$B$12:$C$12</c:f>
                <c:numCache>
                  <c:formatCode>General</c:formatCode>
                  <c:ptCount val="2"/>
                  <c:pt idx="0">
                    <c:v>9.23</c:v>
                  </c:pt>
                  <c:pt idx="1">
                    <c:v>10.7</c:v>
                  </c:pt>
                </c:numCache>
              </c:numRef>
            </c:minus>
            <c:spPr>
              <a:noFill/>
              <a:ln w="9525">
                <a:solidFill>
                  <a:sysClr val="windowText" lastClr="000000"/>
                </a:solidFill>
                <a:round/>
              </a:ln>
              <a:effectLst/>
            </c:spPr>
          </c:errBars>
          <c:val>
            <c:numRef>
              <c:f>'Residence Classification2'!$B$4</c:f>
              <c:numCache>
                <c:formatCode>General</c:formatCode>
                <c:ptCount val="1"/>
                <c:pt idx="0">
                  <c:v>9.9700000000000006</c:v>
                </c:pt>
              </c:numCache>
            </c:numRef>
          </c:val>
          <c:extLst>
            <c:ext xmlns:c16="http://schemas.microsoft.com/office/drawing/2014/chart" uri="{C3380CC4-5D6E-409C-BE32-E72D297353CC}">
              <c16:uniqueId val="{00000000-F3DB-4B2B-80AD-A159B8DF7CC1}"/>
            </c:ext>
          </c:extLst>
        </c:ser>
        <c:ser>
          <c:idx val="1"/>
          <c:order val="1"/>
          <c:tx>
            <c:strRef>
              <c:f>'Residence Classification2'!$C$3</c:f>
              <c:strCache>
                <c:ptCount val="1"/>
                <c:pt idx="0">
                  <c:v>Lifetime Asthma</c:v>
                </c:pt>
              </c:strCache>
            </c:strRef>
          </c:tx>
          <c:spPr>
            <a:solidFill>
              <a:srgbClr val="8A5E32"/>
            </a:solidFill>
            <a:ln>
              <a:noFill/>
            </a:ln>
            <a:effectLst/>
          </c:spPr>
          <c:invertIfNegative val="0"/>
          <c:dLbls>
            <c:dLbl>
              <c:idx val="0"/>
              <c:layout>
                <c:manualLayout>
                  <c:x val="8.8888909627042201E-3"/>
                  <c:y val="0.2157315727458058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3DB-4B2B-80AD-A159B8DF7CC1}"/>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2">
                          <a:lumMod val="35000"/>
                          <a:lumOff val="65000"/>
                        </a:schemeClr>
                      </a:solidFill>
                    </a:ln>
                    <a:effectLst/>
                  </c:spPr>
                </c15:leaderLines>
              </c:ext>
            </c:extLst>
          </c:dLbls>
          <c:errBars>
            <c:errBarType val="both"/>
            <c:errValType val="cust"/>
            <c:noEndCap val="0"/>
            <c:plus>
              <c:numRef>
                <c:f>'Residence Classification2'!$B$14:$C$14</c:f>
                <c:numCache>
                  <c:formatCode>General</c:formatCode>
                  <c:ptCount val="2"/>
                  <c:pt idx="0">
                    <c:v>13.71</c:v>
                  </c:pt>
                  <c:pt idx="1">
                    <c:v>15.5</c:v>
                  </c:pt>
                </c:numCache>
              </c:numRef>
            </c:plus>
            <c:minus>
              <c:numRef>
                <c:f>'Residence Classification2'!$B$14:$C$14</c:f>
                <c:numCache>
                  <c:formatCode>General</c:formatCode>
                  <c:ptCount val="2"/>
                  <c:pt idx="0">
                    <c:v>13.71</c:v>
                  </c:pt>
                  <c:pt idx="1">
                    <c:v>15.5</c:v>
                  </c:pt>
                </c:numCache>
              </c:numRef>
            </c:minus>
            <c:spPr>
              <a:noFill/>
              <a:ln w="9525">
                <a:solidFill>
                  <a:sysClr val="windowText" lastClr="000000"/>
                </a:solidFill>
                <a:round/>
              </a:ln>
              <a:effectLst/>
            </c:spPr>
          </c:errBars>
          <c:val>
            <c:numRef>
              <c:f>'Residence Classification2'!$C$4</c:f>
              <c:numCache>
                <c:formatCode>General</c:formatCode>
                <c:ptCount val="1"/>
                <c:pt idx="0">
                  <c:v>14.6</c:v>
                </c:pt>
              </c:numCache>
            </c:numRef>
          </c:val>
          <c:extLst>
            <c:ext xmlns:c16="http://schemas.microsoft.com/office/drawing/2014/chart" uri="{C3380CC4-5D6E-409C-BE32-E72D297353CC}">
              <c16:uniqueId val="{00000002-F3DB-4B2B-80AD-A159B8DF7CC1}"/>
            </c:ext>
          </c:extLst>
        </c:ser>
        <c:ser>
          <c:idx val="2"/>
          <c:order val="2"/>
          <c:tx>
            <c:strRef>
              <c:f>'Residence Classification2'!$D$3</c:f>
              <c:strCache>
                <c:ptCount val="1"/>
                <c:pt idx="0">
                  <c:v>gap</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val>
            <c:numRef>
              <c:f>'Residence Classification2'!$D$4</c:f>
              <c:numCache>
                <c:formatCode>General</c:formatCode>
                <c:ptCount val="1"/>
              </c:numCache>
            </c:numRef>
          </c:val>
          <c:extLst>
            <c:ext xmlns:c16="http://schemas.microsoft.com/office/drawing/2014/chart" uri="{C3380CC4-5D6E-409C-BE32-E72D297353CC}">
              <c16:uniqueId val="{00000003-F3DB-4B2B-80AD-A159B8DF7CC1}"/>
            </c:ext>
          </c:extLst>
        </c:ser>
        <c:ser>
          <c:idx val="3"/>
          <c:order val="3"/>
          <c:tx>
            <c:strRef>
              <c:f>'Residence Classification2'!$E$3</c:f>
              <c:strCache>
                <c:ptCount val="1"/>
                <c:pt idx="0">
                  <c:v>Current Asthma Rural</c:v>
                </c:pt>
              </c:strCache>
            </c:strRef>
          </c:tx>
          <c:spPr>
            <a:solidFill>
              <a:srgbClr val="BBD36F"/>
            </a:solidFill>
            <a:ln>
              <a:noFill/>
            </a:ln>
            <a:effectLst/>
          </c:spPr>
          <c:invertIfNegative val="0"/>
          <c:dLbls>
            <c:dLbl>
              <c:idx val="0"/>
              <c:tx>
                <c:rich>
                  <a:bodyPr/>
                  <a:lstStyle/>
                  <a:p>
                    <a:r>
                      <a:rPr lang="en-US"/>
                      <a:t>8.3</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2BE5-4A85-8E66-C9134C80A256}"/>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2">
                          <a:lumMod val="35000"/>
                          <a:lumOff val="65000"/>
                        </a:schemeClr>
                      </a:solidFill>
                    </a:ln>
                    <a:effectLst/>
                  </c:spPr>
                </c15:leaderLines>
              </c:ext>
            </c:extLst>
          </c:dLbls>
          <c:errBars>
            <c:errBarType val="both"/>
            <c:errValType val="cust"/>
            <c:noEndCap val="0"/>
            <c:plus>
              <c:numRef>
                <c:f>'Residence Classification2'!$B$16:$C$16</c:f>
                <c:numCache>
                  <c:formatCode>General</c:formatCode>
                  <c:ptCount val="2"/>
                  <c:pt idx="0">
                    <c:v>6.21</c:v>
                  </c:pt>
                  <c:pt idx="1">
                    <c:v>10.41</c:v>
                  </c:pt>
                </c:numCache>
              </c:numRef>
            </c:plus>
            <c:minus>
              <c:numRef>
                <c:f>'Residence Classification2'!$B$16:$C$16</c:f>
                <c:numCache>
                  <c:formatCode>General</c:formatCode>
                  <c:ptCount val="2"/>
                  <c:pt idx="0">
                    <c:v>6.21</c:v>
                  </c:pt>
                  <c:pt idx="1">
                    <c:v>10.41</c:v>
                  </c:pt>
                </c:numCache>
              </c:numRef>
            </c:minus>
            <c:spPr>
              <a:noFill/>
              <a:ln w="9525">
                <a:solidFill>
                  <a:sysClr val="windowText" lastClr="000000"/>
                </a:solidFill>
                <a:round/>
              </a:ln>
              <a:effectLst/>
            </c:spPr>
          </c:errBars>
          <c:val>
            <c:numRef>
              <c:f>'Residence Classification2'!$E$4</c:f>
              <c:numCache>
                <c:formatCode>General</c:formatCode>
                <c:ptCount val="1"/>
                <c:pt idx="0">
                  <c:v>8.31</c:v>
                </c:pt>
              </c:numCache>
            </c:numRef>
          </c:val>
          <c:extLst>
            <c:ext xmlns:c16="http://schemas.microsoft.com/office/drawing/2014/chart" uri="{C3380CC4-5D6E-409C-BE32-E72D297353CC}">
              <c16:uniqueId val="{00000004-F3DB-4B2B-80AD-A159B8DF7CC1}"/>
            </c:ext>
          </c:extLst>
        </c:ser>
        <c:ser>
          <c:idx val="4"/>
          <c:order val="4"/>
          <c:tx>
            <c:strRef>
              <c:f>'Residence Classification2'!$F$3</c:f>
              <c:strCache>
                <c:ptCount val="1"/>
                <c:pt idx="0">
                  <c:v>Lifetime Asthma Rural </c:v>
                </c:pt>
              </c:strCache>
            </c:strRef>
          </c:tx>
          <c:spPr>
            <a:solidFill>
              <a:srgbClr val="8A5E32"/>
            </a:solidFill>
            <a:ln>
              <a:noFill/>
            </a:ln>
            <a:effectLst/>
          </c:spPr>
          <c:invertIfNegative val="0"/>
          <c:dLbls>
            <c:dLbl>
              <c:idx val="0"/>
              <c:tx>
                <c:rich>
                  <a:bodyPr/>
                  <a:lstStyle/>
                  <a:p>
                    <a:r>
                      <a:rPr lang="en-US"/>
                      <a:t>11.4</a:t>
                    </a:r>
                  </a:p>
                </c:rich>
              </c:tx>
              <c:dLblPos val="ctr"/>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2BE5-4A85-8E66-C9134C80A256}"/>
                </c:ext>
              </c:extLst>
            </c:dLbl>
            <c:spPr>
              <a:solidFill>
                <a:schemeClr val="lt1"/>
              </a:solidFill>
              <a:ln>
                <a:solidFill>
                  <a:schemeClr val="dk1">
                    <a:lumMod val="25000"/>
                    <a:lumOff val="75000"/>
                  </a:schemeClr>
                </a:solid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ysClr val="windowText" lastClr="000000"/>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2">
                          <a:lumMod val="35000"/>
                          <a:lumOff val="65000"/>
                        </a:schemeClr>
                      </a:solidFill>
                    </a:ln>
                    <a:effectLst/>
                  </c:spPr>
                </c15:leaderLines>
              </c:ext>
            </c:extLst>
          </c:dLbls>
          <c:errBars>
            <c:errBarType val="both"/>
            <c:errValType val="cust"/>
            <c:noEndCap val="0"/>
            <c:plus>
              <c:numRef>
                <c:f>'Residence Classification2'!$B$18:$C$18</c:f>
                <c:numCache>
                  <c:formatCode>General</c:formatCode>
                  <c:ptCount val="2"/>
                  <c:pt idx="0">
                    <c:v>8.93</c:v>
                  </c:pt>
                  <c:pt idx="1">
                    <c:v>13.91</c:v>
                  </c:pt>
                </c:numCache>
              </c:numRef>
            </c:plus>
            <c:minus>
              <c:numRef>
                <c:f>'Residence Classification2'!$B$18:$C$18</c:f>
                <c:numCache>
                  <c:formatCode>General</c:formatCode>
                  <c:ptCount val="2"/>
                  <c:pt idx="0">
                    <c:v>8.93</c:v>
                  </c:pt>
                  <c:pt idx="1">
                    <c:v>13.91</c:v>
                  </c:pt>
                </c:numCache>
              </c:numRef>
            </c:minus>
            <c:spPr>
              <a:noFill/>
              <a:ln w="9525">
                <a:solidFill>
                  <a:sysClr val="windowText" lastClr="000000"/>
                </a:solidFill>
                <a:round/>
              </a:ln>
              <a:effectLst/>
            </c:spPr>
          </c:errBars>
          <c:val>
            <c:numRef>
              <c:f>'Residence Classification2'!$F$4</c:f>
              <c:numCache>
                <c:formatCode>General</c:formatCode>
                <c:ptCount val="1"/>
                <c:pt idx="0">
                  <c:v>11.42</c:v>
                </c:pt>
              </c:numCache>
            </c:numRef>
          </c:val>
          <c:extLst>
            <c:ext xmlns:c16="http://schemas.microsoft.com/office/drawing/2014/chart" uri="{C3380CC4-5D6E-409C-BE32-E72D297353CC}">
              <c16:uniqueId val="{00000005-F3DB-4B2B-80AD-A159B8DF7CC1}"/>
            </c:ext>
          </c:extLst>
        </c:ser>
        <c:dLbls>
          <c:dLblPos val="ctr"/>
          <c:showLegendKey val="0"/>
          <c:showVal val="1"/>
          <c:showCatName val="0"/>
          <c:showSerName val="0"/>
          <c:showPercent val="0"/>
          <c:showBubbleSize val="0"/>
        </c:dLbls>
        <c:gapWidth val="100"/>
        <c:overlap val="-24"/>
        <c:axId val="975847376"/>
        <c:axId val="975844976"/>
      </c:barChart>
      <c:catAx>
        <c:axId val="975847376"/>
        <c:scaling>
          <c:orientation val="minMax"/>
        </c:scaling>
        <c:delete val="1"/>
        <c:axPos val="b"/>
        <c:numFmt formatCode="General" sourceLinked="1"/>
        <c:majorTickMark val="none"/>
        <c:minorTickMark val="none"/>
        <c:tickLblPos val="nextTo"/>
        <c:crossAx val="975844976"/>
        <c:crosses val="autoZero"/>
        <c:auto val="1"/>
        <c:lblAlgn val="ctr"/>
        <c:lblOffset val="100"/>
        <c:noMultiLvlLbl val="0"/>
      </c:catAx>
      <c:valAx>
        <c:axId val="975844976"/>
        <c:scaling>
          <c:orientation val="minMax"/>
        </c:scaling>
        <c:delete val="0"/>
        <c:axPos val="l"/>
        <c:majorGridlines>
          <c:spPr>
            <a:ln w="9525" cap="flat" cmpd="sng" algn="ctr">
              <a:solidFill>
                <a:srgbClr val="E7E6E6">
                  <a:lumMod val="90000"/>
                </a:srgb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crossAx val="975847376"/>
        <c:crosses val="autoZero"/>
        <c:crossBetween val="between"/>
      </c:valAx>
      <c:spPr>
        <a:noFill/>
        <a:ln>
          <a:noFill/>
        </a:ln>
        <a:effectLst/>
      </c:spPr>
    </c:plotArea>
    <c:legend>
      <c:legendPos val="b"/>
      <c:legendEntry>
        <c:idx val="2"/>
        <c:delete val="1"/>
      </c:legendEntry>
      <c:legendEntry>
        <c:idx val="3"/>
        <c:delete val="1"/>
      </c:legendEntry>
      <c:legendEntry>
        <c:idx val="4"/>
        <c:delete val="1"/>
      </c:legendEntry>
      <c:layout>
        <c:manualLayout>
          <c:xMode val="edge"/>
          <c:yMode val="edge"/>
          <c:x val="0.28722036447252597"/>
          <c:y val="0.12628624509822264"/>
          <c:w val="0.49667016545235704"/>
          <c:h val="5.344455458507117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a:solidFill>
            <a:sysClr val="windowText" lastClr="000000"/>
          </a:solidFill>
        </a:defRPr>
      </a:pPr>
      <a:endParaRPr lang="en-US"/>
    </a:p>
  </c:txPr>
  <c:externalData r:id="rId4">
    <c:autoUpdate val="0"/>
  </c:externalData>
  <c:userShapes r:id="rId5"/>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0">
                <a:solidFill>
                  <a:schemeClr val="tx1"/>
                </a:solidFill>
                <a:latin typeface="Calibri" panose="020F0502020204030204" pitchFamily="34" charset="0"/>
                <a:cs typeface="Calibri" panose="020F0502020204030204" pitchFamily="34" charset="0"/>
              </a:rPr>
              <a:t>Prevalence</a:t>
            </a:r>
            <a:r>
              <a:rPr lang="en-US" sz="1100" b="0" baseline="0">
                <a:solidFill>
                  <a:schemeClr val="tx1"/>
                </a:solidFill>
                <a:latin typeface="Calibri" panose="020F0502020204030204" pitchFamily="34" charset="0"/>
                <a:cs typeface="Calibri" panose="020F0502020204030204" pitchFamily="34" charset="0"/>
              </a:rPr>
              <a:t> Percent of Current Asthma by Weight Category, 2020</a:t>
            </a:r>
            <a:endParaRPr lang="en-US" sz="1100" b="0">
              <a:solidFill>
                <a:schemeClr val="tx1"/>
              </a:solidFill>
              <a:latin typeface="Calibri" panose="020F0502020204030204" pitchFamily="34" charset="0"/>
              <a:cs typeface="Calibri" panose="020F0502020204030204" pitchFamily="34" charset="0"/>
            </a:endParaRPr>
          </a:p>
        </c:rich>
      </c:tx>
      <c:layout>
        <c:manualLayout>
          <c:xMode val="edge"/>
          <c:yMode val="edge"/>
          <c:x val="8.7405698842428825E-2"/>
          <c:y val="0"/>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2.831862958985178E-2"/>
          <c:y val="6.8173995734911633E-2"/>
          <c:w val="0.97168130618914872"/>
          <c:h val="0.81150554983599132"/>
        </c:manualLayout>
      </c:layout>
      <c:lineChart>
        <c:grouping val="standard"/>
        <c:varyColors val="0"/>
        <c:ser>
          <c:idx val="0"/>
          <c:order val="0"/>
          <c:tx>
            <c:strRef>
              <c:f>Comorbities!$E$4</c:f>
              <c:strCache>
                <c:ptCount val="1"/>
                <c:pt idx="0">
                  <c:v>Adult</c:v>
                </c:pt>
              </c:strCache>
            </c:strRef>
          </c:tx>
          <c:spPr>
            <a:ln w="28575" cap="rnd">
              <a:noFill/>
              <a:round/>
            </a:ln>
            <a:effectLst/>
          </c:spPr>
          <c:marker>
            <c:symbol val="circle"/>
            <c:size val="9"/>
            <c:spPr>
              <a:solidFill>
                <a:srgbClr val="F3DF89"/>
              </a:solidFill>
              <a:ln w="9525">
                <a:solidFill>
                  <a:srgbClr val="F3DF89"/>
                </a:solidFill>
              </a:ln>
              <a:effectLst/>
            </c:spPr>
          </c:marker>
          <c:dLbls>
            <c:dLbl>
              <c:idx val="2"/>
              <c:tx>
                <c:rich>
                  <a:bodyPr/>
                  <a:lstStyle/>
                  <a:p>
                    <a:r>
                      <a:rPr lang="en-US"/>
                      <a:t>8.7</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C057-4004-AD71-A75809C21E58}"/>
                </c:ext>
              </c:extLst>
            </c:dLbl>
            <c:dLbl>
              <c:idx val="3"/>
              <c:tx>
                <c:rich>
                  <a:bodyPr/>
                  <a:lstStyle/>
                  <a:p>
                    <a:r>
                      <a:rPr lang="en-US"/>
                      <a:t>13.0</a:t>
                    </a:r>
                  </a:p>
                </c:rich>
              </c:tx>
              <c:dLblPos val="t"/>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C057-4004-AD71-A75809C21E5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Comorbities!$D$5:$D$8</c:f>
              <c:strCache>
                <c:ptCount val="4"/>
                <c:pt idx="0">
                  <c:v>Underweight</c:v>
                </c:pt>
                <c:pt idx="1">
                  <c:v>Normal Weight</c:v>
                </c:pt>
                <c:pt idx="2">
                  <c:v>Overweight</c:v>
                </c:pt>
                <c:pt idx="3">
                  <c:v>Obese</c:v>
                </c:pt>
              </c:strCache>
            </c:strRef>
          </c:cat>
          <c:val>
            <c:numRef>
              <c:f>Comorbities!$E$5:$E$8</c:f>
              <c:numCache>
                <c:formatCode>General</c:formatCode>
                <c:ptCount val="4"/>
                <c:pt idx="0">
                  <c:v>6</c:v>
                </c:pt>
                <c:pt idx="1">
                  <c:v>7.5</c:v>
                </c:pt>
                <c:pt idx="2">
                  <c:v>8.69</c:v>
                </c:pt>
                <c:pt idx="3">
                  <c:v>13.01</c:v>
                </c:pt>
              </c:numCache>
            </c:numRef>
          </c:val>
          <c:smooth val="0"/>
          <c:extLst>
            <c:ext xmlns:c16="http://schemas.microsoft.com/office/drawing/2014/chart" uri="{C3380CC4-5D6E-409C-BE32-E72D297353CC}">
              <c16:uniqueId val="{00000000-CF2C-401E-A91A-DF09C48FD805}"/>
            </c:ext>
          </c:extLst>
        </c:ser>
        <c:ser>
          <c:idx val="1"/>
          <c:order val="1"/>
          <c:tx>
            <c:strRef>
              <c:f>Comorbities!$F$4</c:f>
              <c:strCache>
                <c:ptCount val="1"/>
                <c:pt idx="0">
                  <c:v>Child</c:v>
                </c:pt>
              </c:strCache>
            </c:strRef>
          </c:tx>
          <c:spPr>
            <a:ln w="28575" cap="rnd">
              <a:noFill/>
              <a:round/>
            </a:ln>
            <a:effectLst/>
          </c:spPr>
          <c:marker>
            <c:symbol val="circle"/>
            <c:size val="9"/>
            <c:spPr>
              <a:solidFill>
                <a:srgbClr val="BBD36F"/>
              </a:solidFill>
              <a:ln w="9525">
                <a:solidFill>
                  <a:srgbClr val="BBD36F"/>
                </a:solidFill>
              </a:ln>
              <a:effectLst/>
            </c:spPr>
          </c:marker>
          <c:dLbls>
            <c:dLbl>
              <c:idx val="0"/>
              <c:tx>
                <c:rich>
                  <a:bodyPr/>
                  <a:lstStyle/>
                  <a:p>
                    <a:r>
                      <a:rPr lang="en-US"/>
                      <a:t>1.8</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C057-4004-AD71-A75809C21E58}"/>
                </c:ext>
              </c:extLst>
            </c:dLbl>
            <c:dLbl>
              <c:idx val="1"/>
              <c:tx>
                <c:rich>
                  <a:bodyPr/>
                  <a:lstStyle/>
                  <a:p>
                    <a:r>
                      <a:rPr lang="en-US"/>
                      <a:t>5.4</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C057-4004-AD71-A75809C21E58}"/>
                </c:ext>
              </c:extLst>
            </c:dLbl>
            <c:dLbl>
              <c:idx val="2"/>
              <c:tx>
                <c:rich>
                  <a:bodyPr/>
                  <a:lstStyle/>
                  <a:p>
                    <a:r>
                      <a:rPr lang="en-US"/>
                      <a:t>8.0</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C057-4004-AD71-A75809C21E58}"/>
                </c:ext>
              </c:extLst>
            </c:dLbl>
            <c:dLbl>
              <c:idx val="3"/>
              <c:tx>
                <c:rich>
                  <a:bodyPr/>
                  <a:lstStyle/>
                  <a:p>
                    <a:r>
                      <a:rPr lang="en-US"/>
                      <a:t>7.3</a:t>
                    </a:r>
                  </a:p>
                </c:rich>
              </c:tx>
              <c:dLblPos val="b"/>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C057-4004-AD71-A75809C21E58}"/>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Calibri" panose="020F0502020204030204" pitchFamily="34" charset="0"/>
                    <a:ea typeface="+mn-ea"/>
                    <a:cs typeface="Calibri" panose="020F0502020204030204" pitchFamily="34" charset="0"/>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Comorbities!$D$5:$D$8</c:f>
              <c:strCache>
                <c:ptCount val="4"/>
                <c:pt idx="0">
                  <c:v>Underweight</c:v>
                </c:pt>
                <c:pt idx="1">
                  <c:v>Normal Weight</c:v>
                </c:pt>
                <c:pt idx="2">
                  <c:v>Overweight</c:v>
                </c:pt>
                <c:pt idx="3">
                  <c:v>Obese</c:v>
                </c:pt>
              </c:strCache>
            </c:strRef>
          </c:cat>
          <c:val>
            <c:numRef>
              <c:f>Comorbities!$F$5:$F$8</c:f>
              <c:numCache>
                <c:formatCode>General</c:formatCode>
                <c:ptCount val="4"/>
                <c:pt idx="0">
                  <c:v>1.81</c:v>
                </c:pt>
                <c:pt idx="1">
                  <c:v>5.38</c:v>
                </c:pt>
                <c:pt idx="2">
                  <c:v>7.95</c:v>
                </c:pt>
                <c:pt idx="3">
                  <c:v>7.33</c:v>
                </c:pt>
              </c:numCache>
            </c:numRef>
          </c:val>
          <c:smooth val="0"/>
          <c:extLst>
            <c:ext xmlns:c16="http://schemas.microsoft.com/office/drawing/2014/chart" uri="{C3380CC4-5D6E-409C-BE32-E72D297353CC}">
              <c16:uniqueId val="{00000001-CF2C-401E-A91A-DF09C48FD805}"/>
            </c:ext>
          </c:extLst>
        </c:ser>
        <c:dLbls>
          <c:dLblPos val="t"/>
          <c:showLegendKey val="0"/>
          <c:showVal val="1"/>
          <c:showCatName val="0"/>
          <c:showSerName val="0"/>
          <c:showPercent val="0"/>
          <c:showBubbleSize val="0"/>
        </c:dLbls>
        <c:hiLowLines>
          <c:spPr>
            <a:ln w="38100" cap="flat" cmpd="sng" algn="ctr">
              <a:solidFill>
                <a:schemeClr val="tx1">
                  <a:lumMod val="65000"/>
                  <a:lumOff val="35000"/>
                </a:schemeClr>
              </a:solidFill>
              <a:round/>
            </a:ln>
            <a:effectLst/>
          </c:spPr>
        </c:hiLowLines>
        <c:marker val="1"/>
        <c:smooth val="0"/>
        <c:axId val="1007567552"/>
        <c:axId val="1007568992"/>
      </c:lineChart>
      <c:catAx>
        <c:axId val="1007567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007568992"/>
        <c:crosses val="autoZero"/>
        <c:auto val="1"/>
        <c:lblAlgn val="ctr"/>
        <c:lblOffset val="100"/>
        <c:noMultiLvlLbl val="0"/>
      </c:catAx>
      <c:valAx>
        <c:axId val="1007568992"/>
        <c:scaling>
          <c:orientation val="minMax"/>
        </c:scaling>
        <c:delete val="1"/>
        <c:axPos val="l"/>
        <c:numFmt formatCode="General" sourceLinked="1"/>
        <c:majorTickMark val="none"/>
        <c:minorTickMark val="none"/>
        <c:tickLblPos val="nextTo"/>
        <c:crossAx val="1007567552"/>
        <c:crosses val="autoZero"/>
        <c:crossBetween val="between"/>
      </c:valAx>
      <c:spPr>
        <a:noFill/>
        <a:ln>
          <a:noFill/>
        </a:ln>
        <a:effectLst/>
      </c:spPr>
    </c:plotArea>
    <c:legend>
      <c:legendPos val="b"/>
      <c:layout>
        <c:manualLayout>
          <c:xMode val="edge"/>
          <c:yMode val="edge"/>
          <c:x val="0.42226416217727319"/>
          <c:y val="0.95312467191601047"/>
          <c:w val="0.15547167564545361"/>
          <c:h val="4.687532808398950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US" sz="1100" b="0">
                <a:solidFill>
                  <a:schemeClr val="tx1"/>
                </a:solidFill>
                <a:latin typeface="Calibri" panose="020F0502020204030204" pitchFamily="34" charset="0"/>
                <a:cs typeface="Calibri" panose="020F0502020204030204" pitchFamily="34" charset="0"/>
              </a:rPr>
              <a:t>Current</a:t>
            </a:r>
            <a:r>
              <a:rPr lang="en-US" sz="1100" b="0" baseline="0">
                <a:solidFill>
                  <a:schemeClr val="tx1"/>
                </a:solidFill>
                <a:latin typeface="Calibri" panose="020F0502020204030204" pitchFamily="34" charset="0"/>
                <a:cs typeface="Calibri" panose="020F0502020204030204" pitchFamily="34" charset="0"/>
              </a:rPr>
              <a:t> Asthma </a:t>
            </a:r>
            <a:r>
              <a:rPr lang="en-US" sz="1100" b="0" i="0" u="none" strike="noStrike" kern="1200" baseline="0">
                <a:solidFill>
                  <a:schemeClr val="tx1"/>
                </a:solidFill>
                <a:latin typeface="Calibri" panose="020F0502020204030204" pitchFamily="34" charset="0"/>
                <a:cs typeface="Calibri" panose="020F0502020204030204" pitchFamily="34" charset="0"/>
              </a:rPr>
              <a:t>was the Most Prevalent in Ohio Adults who Currently Smoke at Least Some Days, 2020</a:t>
            </a:r>
            <a:endParaRPr lang="en-US" sz="1100" b="0">
              <a:solidFill>
                <a:schemeClr val="tx1"/>
              </a:solidFill>
              <a:latin typeface="Calibri" panose="020F0502020204030204" pitchFamily="34" charset="0"/>
              <a:cs typeface="Calibri" panose="020F0502020204030204" pitchFamily="34" charset="0"/>
            </a:endParaRPr>
          </a:p>
        </c:rich>
      </c:tx>
      <c:layout>
        <c:manualLayout>
          <c:xMode val="edge"/>
          <c:yMode val="edge"/>
          <c:x val="0.11228932912234821"/>
          <c:y val="2.1692984966932227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rgbClr val="00B050"/>
            </a:solidFill>
            <a:ln w="9525" cap="flat" cmpd="sng" algn="ctr">
              <a:solidFill>
                <a:schemeClr val="lt1">
                  <a:alpha val="50000"/>
                </a:schemeClr>
              </a:solidFill>
              <a:round/>
            </a:ln>
            <a:effectLst/>
          </c:spPr>
          <c:invertIfNegative val="0"/>
          <c:dPt>
            <c:idx val="0"/>
            <c:invertIfNegative val="0"/>
            <c:bubble3D val="0"/>
            <c:spPr>
              <a:solidFill>
                <a:srgbClr val="BBD36F"/>
              </a:solidFill>
              <a:ln w="9525" cap="flat" cmpd="sng" algn="ctr">
                <a:solidFill>
                  <a:srgbClr val="BBD36F">
                    <a:alpha val="50000"/>
                  </a:srgbClr>
                </a:solidFill>
                <a:round/>
              </a:ln>
              <a:effectLst/>
            </c:spPr>
            <c:extLst>
              <c:ext xmlns:c16="http://schemas.microsoft.com/office/drawing/2014/chart" uri="{C3380CC4-5D6E-409C-BE32-E72D297353CC}">
                <c16:uniqueId val="{00000001-C3CC-41F2-9090-9C64759700DA}"/>
              </c:ext>
            </c:extLst>
          </c:dPt>
          <c:dPt>
            <c:idx val="1"/>
            <c:invertIfNegative val="0"/>
            <c:bubble3D val="0"/>
            <c:spPr>
              <a:solidFill>
                <a:srgbClr val="729364"/>
              </a:solidFill>
              <a:ln w="9525" cap="flat" cmpd="sng" algn="ctr">
                <a:solidFill>
                  <a:srgbClr val="729364">
                    <a:alpha val="50000"/>
                  </a:srgbClr>
                </a:solidFill>
                <a:round/>
              </a:ln>
              <a:effectLst/>
            </c:spPr>
            <c:extLst>
              <c:ext xmlns:c16="http://schemas.microsoft.com/office/drawing/2014/chart" uri="{C3380CC4-5D6E-409C-BE32-E72D297353CC}">
                <c16:uniqueId val="{00000003-C3CC-41F2-9090-9C64759700DA}"/>
              </c:ext>
            </c:extLst>
          </c:dPt>
          <c:dPt>
            <c:idx val="2"/>
            <c:invertIfNegative val="0"/>
            <c:bubble3D val="0"/>
            <c:spPr>
              <a:solidFill>
                <a:srgbClr val="69C2C6"/>
              </a:solidFill>
              <a:ln w="9525" cap="flat" cmpd="sng" algn="ctr">
                <a:solidFill>
                  <a:srgbClr val="69C2C6">
                    <a:alpha val="50000"/>
                  </a:srgbClr>
                </a:solidFill>
                <a:round/>
              </a:ln>
              <a:effectLst/>
            </c:spPr>
            <c:extLst>
              <c:ext xmlns:c16="http://schemas.microsoft.com/office/drawing/2014/chart" uri="{C3380CC4-5D6E-409C-BE32-E72D297353CC}">
                <c16:uniqueId val="{00000005-C3CC-41F2-9090-9C64759700DA}"/>
              </c:ext>
            </c:extLst>
          </c:dPt>
          <c:dPt>
            <c:idx val="3"/>
            <c:invertIfNegative val="0"/>
            <c:bubble3D val="0"/>
            <c:spPr>
              <a:solidFill>
                <a:srgbClr val="0098D3"/>
              </a:solidFill>
              <a:ln w="9525" cap="flat" cmpd="sng" algn="ctr">
                <a:solidFill>
                  <a:srgbClr val="0098D3">
                    <a:alpha val="50000"/>
                  </a:srgbClr>
                </a:solidFill>
                <a:round/>
              </a:ln>
              <a:effectLst/>
            </c:spPr>
            <c:extLst>
              <c:ext xmlns:c16="http://schemas.microsoft.com/office/drawing/2014/chart" uri="{C3380CC4-5D6E-409C-BE32-E72D297353CC}">
                <c16:uniqueId val="{00000007-C3CC-41F2-9090-9C64759700DA}"/>
              </c:ext>
            </c:extLst>
          </c:dPt>
          <c:dLbls>
            <c:dLbl>
              <c:idx val="0"/>
              <c:tx>
                <c:rich>
                  <a:bodyPr/>
                  <a:lstStyle/>
                  <a:p>
                    <a:r>
                      <a:rPr lang="en-US"/>
                      <a:t>10.9</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C3CC-41F2-9090-9C64759700DA}"/>
                </c:ext>
              </c:extLst>
            </c:dLbl>
            <c:dLbl>
              <c:idx val="1"/>
              <c:tx>
                <c:rich>
                  <a:bodyPr/>
                  <a:lstStyle/>
                  <a:p>
                    <a:r>
                      <a:rPr lang="en-US"/>
                      <a:t>12.4</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C3CC-41F2-9090-9C64759700DA}"/>
                </c:ext>
              </c:extLst>
            </c:dLbl>
            <c:dLbl>
              <c:idx val="2"/>
              <c:tx>
                <c:rich>
                  <a:bodyPr/>
                  <a:lstStyle/>
                  <a:p>
                    <a:r>
                      <a:rPr lang="en-US"/>
                      <a:t>9.9</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5-C3CC-41F2-9090-9C64759700DA}"/>
                </c:ext>
              </c:extLst>
            </c:dLbl>
            <c:dLbl>
              <c:idx val="3"/>
              <c:tx>
                <c:rich>
                  <a:bodyPr/>
                  <a:lstStyle/>
                  <a:p>
                    <a:r>
                      <a:rPr lang="en-US"/>
                      <a:t>9.2</a:t>
                    </a:r>
                  </a:p>
                </c:rich>
              </c:tx>
              <c:dLblPos val="in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7-C3CC-41F2-9090-9C64759700DA}"/>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multiLvlStrRef>
              <c:f>Comorbities!$G$26:$J$27</c:f>
              <c:multiLvlStrCache>
                <c:ptCount val="4"/>
                <c:lvl>
                  <c:pt idx="0">
                    <c:v>Smokes Everyday</c:v>
                  </c:pt>
                  <c:pt idx="1">
                    <c:v>Smokes Some Days</c:v>
                  </c:pt>
                  <c:pt idx="2">
                    <c:v>Former Smoker</c:v>
                  </c:pt>
                  <c:pt idx="3">
                    <c:v>Never Smoked</c:v>
                  </c:pt>
                </c:lvl>
                <c:lvl>
                  <c:pt idx="0">
                    <c:v>Asthma Prevalence among adults who smoke</c:v>
                  </c:pt>
                </c:lvl>
              </c:multiLvlStrCache>
            </c:multiLvlStrRef>
          </c:cat>
          <c:val>
            <c:numRef>
              <c:f>Comorbities!$G$28:$J$28</c:f>
              <c:numCache>
                <c:formatCode>General</c:formatCode>
                <c:ptCount val="4"/>
                <c:pt idx="0">
                  <c:v>10.87</c:v>
                </c:pt>
                <c:pt idx="1">
                  <c:v>12.37</c:v>
                </c:pt>
                <c:pt idx="2">
                  <c:v>9.85</c:v>
                </c:pt>
                <c:pt idx="3">
                  <c:v>9.2200000000000006</c:v>
                </c:pt>
              </c:numCache>
            </c:numRef>
          </c:val>
          <c:extLst>
            <c:ext xmlns:c16="http://schemas.microsoft.com/office/drawing/2014/chart" uri="{C3380CC4-5D6E-409C-BE32-E72D297353CC}">
              <c16:uniqueId val="{00000008-C3CC-41F2-9090-9C64759700DA}"/>
            </c:ext>
          </c:extLst>
        </c:ser>
        <c:dLbls>
          <c:dLblPos val="inEnd"/>
          <c:showLegendKey val="0"/>
          <c:showVal val="1"/>
          <c:showCatName val="0"/>
          <c:showSerName val="0"/>
          <c:showPercent val="0"/>
          <c:showBubbleSize val="0"/>
        </c:dLbls>
        <c:gapWidth val="65"/>
        <c:axId val="1068064096"/>
        <c:axId val="1068064576"/>
      </c:barChart>
      <c:catAx>
        <c:axId val="1068064096"/>
        <c:scaling>
          <c:orientation val="minMax"/>
        </c:scaling>
        <c:delete val="0"/>
        <c:axPos val="l"/>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1068064576"/>
        <c:crosses val="autoZero"/>
        <c:auto val="1"/>
        <c:lblAlgn val="ctr"/>
        <c:lblOffset val="100"/>
        <c:noMultiLvlLbl val="0"/>
      </c:catAx>
      <c:valAx>
        <c:axId val="1068064576"/>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r>
                  <a:rPr lang="en-US"/>
                  <a:t>Prevalence Percentage</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dk1">
                      <a:lumMod val="75000"/>
                      <a:lumOff val="2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10680640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noFill/>
      <a:round/>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r>
              <a:rPr lang="en-US" sz="1100" b="0">
                <a:solidFill>
                  <a:srgbClr val="000000"/>
                </a:solidFill>
                <a:latin typeface="Calibri" panose="020F0502020204030204" pitchFamily="34" charset="0"/>
                <a:cs typeface="Calibri" panose="020F0502020204030204" pitchFamily="34" charset="0"/>
              </a:rPr>
              <a:t>Asthma Prevalence among Adults Experiencing COPD by Age Group, 2020</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0"/>
          <c:order val="0"/>
          <c:spPr>
            <a:solidFill>
              <a:srgbClr val="C12637"/>
            </a:solidFill>
            <a:ln>
              <a:solidFill>
                <a:srgbClr val="C12637"/>
              </a:solidFill>
            </a:ln>
            <a:effectLst/>
          </c:spPr>
          <c:invertIfNegative val="0"/>
          <c:dPt>
            <c:idx val="3"/>
            <c:invertIfNegative val="0"/>
            <c:bubble3D val="0"/>
            <c:spPr>
              <a:solidFill>
                <a:srgbClr val="B0B3AF"/>
              </a:solidFill>
              <a:ln>
                <a:solidFill>
                  <a:srgbClr val="B0B3AF"/>
                </a:solidFill>
              </a:ln>
              <a:effectLst/>
            </c:spPr>
            <c:extLst>
              <c:ext xmlns:c16="http://schemas.microsoft.com/office/drawing/2014/chart" uri="{C3380CC4-5D6E-409C-BE32-E72D297353CC}">
                <c16:uniqueId val="{00000003-DFE8-4EE6-99F7-088C541F8A8D}"/>
              </c:ext>
            </c:extLst>
          </c:dPt>
          <c:dLbls>
            <c:dLbl>
              <c:idx val="0"/>
              <c:tx>
                <c:rich>
                  <a:bodyPr/>
                  <a:lstStyle/>
                  <a:p>
                    <a:r>
                      <a:rPr lang="en-US">
                        <a:solidFill>
                          <a:schemeClr val="tx1">
                            <a:lumMod val="95000"/>
                            <a:lumOff val="5000"/>
                          </a:schemeClr>
                        </a:solidFill>
                      </a:rPr>
                      <a:t>47.8</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DFE8-4EE6-99F7-088C541F8A8D}"/>
                </c:ext>
              </c:extLst>
            </c:dLbl>
            <c:dLbl>
              <c:idx val="1"/>
              <c:tx>
                <c:rich>
                  <a:bodyPr/>
                  <a:lstStyle/>
                  <a:p>
                    <a:r>
                      <a:rPr lang="en-US"/>
                      <a:t>38.8</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DFE8-4EE6-99F7-088C541F8A8D}"/>
                </c:ext>
              </c:extLst>
            </c:dLbl>
            <c:dLbl>
              <c:idx val="2"/>
              <c:tx>
                <c:rich>
                  <a:bodyPr/>
                  <a:lstStyle/>
                  <a:p>
                    <a:r>
                      <a:rPr lang="en-US"/>
                      <a:t>24.1</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DFE8-4EE6-99F7-088C541F8A8D}"/>
                </c:ext>
              </c:extLst>
            </c:dLbl>
            <c:dLbl>
              <c:idx val="3"/>
              <c:tx>
                <c:rich>
                  <a:bodyPr/>
                  <a:lstStyle/>
                  <a:p>
                    <a:r>
                      <a:rPr lang="en-US"/>
                      <a:t>33.2</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DFE8-4EE6-99F7-088C541F8A8D}"/>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Comorbities!$L$27:$O$27</c:f>
              <c:strCache>
                <c:ptCount val="4"/>
                <c:pt idx="0">
                  <c:v>18-34</c:v>
                </c:pt>
                <c:pt idx="1">
                  <c:v>35-64</c:v>
                </c:pt>
                <c:pt idx="2">
                  <c:v>65+</c:v>
                </c:pt>
                <c:pt idx="3">
                  <c:v>Overall</c:v>
                </c:pt>
              </c:strCache>
              <c:extLst/>
            </c:strRef>
          </c:cat>
          <c:val>
            <c:numRef>
              <c:f>Comorbities!$L$28:$O$28</c:f>
              <c:numCache>
                <c:formatCode>General</c:formatCode>
                <c:ptCount val="4"/>
                <c:pt idx="0">
                  <c:v>47.75</c:v>
                </c:pt>
                <c:pt idx="1">
                  <c:v>38.770000000000003</c:v>
                </c:pt>
                <c:pt idx="2">
                  <c:v>24.05</c:v>
                </c:pt>
                <c:pt idx="3">
                  <c:v>33.21</c:v>
                </c:pt>
              </c:numCache>
            </c:numRef>
          </c:val>
          <c:extLst>
            <c:ext xmlns:c16="http://schemas.microsoft.com/office/drawing/2014/chart" uri="{C3380CC4-5D6E-409C-BE32-E72D297353CC}">
              <c16:uniqueId val="{00000000-1180-49CA-B217-3D37E11C0B58}"/>
            </c:ext>
          </c:extLst>
        </c:ser>
        <c:dLbls>
          <c:dLblPos val="outEnd"/>
          <c:showLegendKey val="0"/>
          <c:showVal val="1"/>
          <c:showCatName val="0"/>
          <c:showSerName val="0"/>
          <c:showPercent val="0"/>
          <c:showBubbleSize val="0"/>
        </c:dLbls>
        <c:gapWidth val="100"/>
        <c:overlap val="-24"/>
        <c:axId val="1829966512"/>
        <c:axId val="1829969872"/>
      </c:barChart>
      <c:catAx>
        <c:axId val="1829966512"/>
        <c:scaling>
          <c:orientation val="minMax"/>
        </c:scaling>
        <c:delete val="0"/>
        <c:axPos val="b"/>
        <c:title>
          <c:tx>
            <c:rich>
              <a:bodyPr rot="0" spcFirstLastPara="1" vertOverflow="ellipsis" vert="horz" wrap="square" anchor="ctr" anchorCtr="1"/>
              <a:lstStyle/>
              <a:p>
                <a:pPr>
                  <a:defRPr sz="900" b="1"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r>
                  <a:rPr lang="en-US" b="1">
                    <a:solidFill>
                      <a:schemeClr val="tx1">
                        <a:lumMod val="95000"/>
                        <a:lumOff val="5000"/>
                      </a:schemeClr>
                    </a:solidFill>
                    <a:latin typeface="Calibri" panose="020F0502020204030204" pitchFamily="34" charset="0"/>
                    <a:cs typeface="Calibri" panose="020F0502020204030204" pitchFamily="34" charset="0"/>
                  </a:rPr>
                  <a:t>Age Group</a:t>
                </a:r>
              </a:p>
            </c:rich>
          </c:tx>
          <c:overlay val="0"/>
          <c:spPr>
            <a:noFill/>
            <a:ln>
              <a:noFill/>
            </a:ln>
            <a:effectLst/>
          </c:spPr>
          <c:txPr>
            <a:bodyPr rot="0" spcFirstLastPara="1" vertOverflow="ellipsis" vert="horz" wrap="square" anchor="ctr" anchorCtr="1"/>
            <a:lstStyle/>
            <a:p>
              <a:pPr>
                <a:defRPr sz="900" b="1"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crossAx val="1829969872"/>
        <c:crosses val="autoZero"/>
        <c:auto val="1"/>
        <c:lblAlgn val="ctr"/>
        <c:lblOffset val="100"/>
        <c:noMultiLvlLbl val="0"/>
      </c:catAx>
      <c:valAx>
        <c:axId val="1829969872"/>
        <c:scaling>
          <c:orientation val="minMax"/>
        </c:scaling>
        <c:delete val="0"/>
        <c:axPos val="l"/>
        <c:title>
          <c:tx>
            <c:rich>
              <a:bodyPr rot="-5400000" spcFirstLastPara="1" vertOverflow="ellipsis" vert="horz" wrap="square" anchor="ctr" anchorCtr="1"/>
              <a:lstStyle/>
              <a:p>
                <a:pPr>
                  <a:defRPr sz="9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r>
                  <a:rPr lang="en-US" b="0">
                    <a:solidFill>
                      <a:schemeClr val="tx1"/>
                    </a:solidFill>
                    <a:latin typeface="Calibri" panose="020F0502020204030204" pitchFamily="34" charset="0"/>
                    <a:cs typeface="Calibri" panose="020F0502020204030204" pitchFamily="34" charset="0"/>
                  </a:rPr>
                  <a:t>Prevalence Percentage</a:t>
                </a:r>
              </a:p>
            </c:rich>
          </c:tx>
          <c:layout>
            <c:manualLayout>
              <c:xMode val="edge"/>
              <c:yMode val="edge"/>
              <c:x val="1.2978686135922204E-2"/>
              <c:y val="0.34209497367926439"/>
            </c:manualLayout>
          </c:layout>
          <c:overlay val="0"/>
          <c:spPr>
            <a:noFill/>
            <a:ln>
              <a:noFill/>
            </a:ln>
            <a:effectLst/>
          </c:spPr>
          <c:txPr>
            <a:bodyPr rot="-5400000" spcFirstLastPara="1" vertOverflow="ellipsis" vert="horz" wrap="square" anchor="ctr" anchorCtr="1"/>
            <a:lstStyle/>
            <a:p>
              <a:pPr>
                <a:defRPr sz="900" b="0" i="0" u="none" strike="noStrike" kern="1200" baseline="0">
                  <a:solidFill>
                    <a:schemeClr val="tx1">
                      <a:lumMod val="95000"/>
                      <a:lumOff val="5000"/>
                    </a:schemeClr>
                  </a:solidFill>
                  <a:latin typeface="Calibri" panose="020F0502020204030204" pitchFamily="34" charset="0"/>
                  <a:ea typeface="+mn-ea"/>
                  <a:cs typeface="Calibri" panose="020F050202020403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2"/>
                </a:solidFill>
                <a:latin typeface="+mn-lt"/>
                <a:ea typeface="+mn-ea"/>
                <a:cs typeface="+mn-cs"/>
              </a:defRPr>
            </a:pPr>
            <a:endParaRPr lang="en-US"/>
          </a:p>
        </c:txPr>
        <c:crossAx val="1829966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4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a:solidFill>
          <a:schemeClr val="tx1">
            <a:lumMod val="15000"/>
            <a:lumOff val="85000"/>
          </a:schemeClr>
        </a:solidFill>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19050" cap="rnd">
        <a:solidFill>
          <a:schemeClr val="phClr">
            <a:alpha val="60000"/>
          </a:schemeClr>
        </a:solidFill>
        <a:round/>
      </a:ln>
    </cs:spPr>
  </cs:dataPointLine>
  <cs:dataPointMarker>
    <cs:lnRef idx="0">
      <cs:styleClr val="auto"/>
    </cs:lnRef>
    <cs:fillRef idx="0">
      <cs:styleClr val="auto"/>
    </cs:fillRef>
    <cs:effectRef idx="0"/>
    <cs:fontRef idx="minor">
      <a:schemeClr val="dk1"/>
    </cs:fontRef>
    <cs:spPr>
      <a:solidFill>
        <a:schemeClr val="lt1"/>
      </a:solidFill>
      <a:ln w="38100">
        <a:solidFill>
          <a:schemeClr val="phClr">
            <a:alpha val="60000"/>
          </a:schemeClr>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15000"/>
            <a:lumOff val="8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a:solidFill>
          <a:schemeClr val="tx1">
            <a:lumMod val="15000"/>
            <a:lumOff val="85000"/>
          </a:schemeClr>
        </a:solidFill>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a:solidFill>
          <a:schemeClr val="tx1">
            <a:lumMod val="25000"/>
            <a:lumOff val="75000"/>
          </a:schemeClr>
        </a:solidFill>
      </a:ln>
    </cs:spPr>
    <cs:defRPr sz="900" kern="1200" spc="20" baseline="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8">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7.xml><?xml version="1.0" encoding="utf-8"?>
<cs:chartStyle xmlns:cs="http://schemas.microsoft.com/office/drawing/2012/chartStyle" xmlns:a="http://schemas.openxmlformats.org/drawingml/2006/main" id="207">
  <cs:axisTitle>
    <cs:lnRef idx="0"/>
    <cs:fillRef idx="0"/>
    <cs:effectRef idx="0"/>
    <cs:fontRef idx="minor">
      <a:schemeClr val="tx2"/>
    </cs:fontRef>
    <cs:defRPr sz="900"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900" kern="1200"/>
  </cs:chartArea>
  <cs:dataLabel>
    <cs:lnRef idx="0"/>
    <cs:fillRef idx="0"/>
    <cs:effectRef idx="0"/>
    <cs:fontRef idx="minor">
      <a:schemeClr val="tx2"/>
    </cs:fontRef>
    <cs:defRPr sz="900"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900"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900"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1600"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900"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900" kern="1200"/>
  </cs:valueAxis>
  <cs:wall>
    <cs:lnRef idx="0"/>
    <cs:fillRef idx="0"/>
    <cs:effectRef idx="0"/>
    <cs:fontRef idx="minor">
      <a:schemeClr val="tx2"/>
    </cs:fontRef>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0.54196</cdr:x>
      <cdr:y>0.89737</cdr:y>
    </cdr:from>
    <cdr:to>
      <cdr:x>0.73186</cdr:x>
      <cdr:y>0.99758</cdr:y>
    </cdr:to>
    <cdr:sp macro="" textlink="">
      <cdr:nvSpPr>
        <cdr:cNvPr id="2" name="TextBox 1">
          <a:extLst xmlns:a="http://schemas.openxmlformats.org/drawingml/2006/main">
            <a:ext uri="{FF2B5EF4-FFF2-40B4-BE49-F238E27FC236}">
              <a16:creationId xmlns:a16="http://schemas.microsoft.com/office/drawing/2014/main" id="{16F9711E-84B8-71AB-4A4F-16D6F28AE41B}"/>
            </a:ext>
          </a:extLst>
        </cdr:cNvPr>
        <cdr:cNvSpPr txBox="1"/>
      </cdr:nvSpPr>
      <cdr:spPr>
        <a:xfrm xmlns:a="http://schemas.openxmlformats.org/drawingml/2006/main">
          <a:off x="2573339" y="3525839"/>
          <a:ext cx="901700" cy="393700"/>
        </a:xfrm>
        <a:prstGeom xmlns:a="http://schemas.openxmlformats.org/drawingml/2006/main" prst="rect">
          <a:avLst/>
        </a:prstGeom>
        <a:ln xmlns:a="http://schemas.openxmlformats.org/drawingml/2006/main">
          <a:noFill/>
        </a:ln>
      </cdr:spPr>
      <cdr:txBody>
        <a:bodyPr xmlns:a="http://schemas.openxmlformats.org/drawingml/2006/main" vertOverflow="clip" wrap="square" rtlCol="0"/>
        <a:lstStyle xmlns:a="http://schemas.openxmlformats.org/drawingml/2006/main"/>
        <a:p xmlns:a="http://schemas.openxmlformats.org/drawingml/2006/main">
          <a:pPr algn="l"/>
          <a:r>
            <a:rPr lang="en-US" sz="900" dirty="0">
              <a:solidFill>
                <a:schemeClr val="tx1"/>
              </a:solidFill>
            </a:rPr>
            <a:t>Some College</a:t>
          </a:r>
        </a:p>
      </cdr:txBody>
    </cdr:sp>
  </cdr:relSizeAnchor>
  <cdr:relSizeAnchor xmlns:cdr="http://schemas.openxmlformats.org/drawingml/2006/chartDrawing">
    <cdr:from>
      <cdr:x>0.70919</cdr:x>
      <cdr:y>0.8901</cdr:y>
    </cdr:from>
    <cdr:to>
      <cdr:x>0.84427</cdr:x>
      <cdr:y>1</cdr:y>
    </cdr:to>
    <cdr:sp macro="" textlink="">
      <cdr:nvSpPr>
        <cdr:cNvPr id="3" name="TextBox 2">
          <a:extLst xmlns:a="http://schemas.openxmlformats.org/drawingml/2006/main">
            <a:ext uri="{FF2B5EF4-FFF2-40B4-BE49-F238E27FC236}">
              <a16:creationId xmlns:a16="http://schemas.microsoft.com/office/drawing/2014/main" id="{05C43AB2-3833-437C-53BC-A6F36E44DDF4}"/>
            </a:ext>
          </a:extLst>
        </cdr:cNvPr>
        <cdr:cNvSpPr txBox="1"/>
      </cdr:nvSpPr>
      <cdr:spPr>
        <a:xfrm xmlns:a="http://schemas.openxmlformats.org/drawingml/2006/main">
          <a:off x="4009801" y="4371382"/>
          <a:ext cx="763748" cy="5397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900" dirty="0">
              <a:solidFill>
                <a:schemeClr val="tx1"/>
              </a:solidFill>
            </a:rPr>
            <a:t>College Graduate</a:t>
          </a:r>
        </a:p>
      </cdr:txBody>
    </cdr:sp>
  </cdr:relSizeAnchor>
  <cdr:relSizeAnchor xmlns:cdr="http://schemas.openxmlformats.org/drawingml/2006/chartDrawing">
    <cdr:from>
      <cdr:x>0.23248</cdr:x>
      <cdr:y>0.90243</cdr:y>
    </cdr:from>
    <cdr:to>
      <cdr:x>0.38747</cdr:x>
      <cdr:y>0.99715</cdr:y>
    </cdr:to>
    <cdr:sp macro="" textlink="">
      <cdr:nvSpPr>
        <cdr:cNvPr id="4" name="TextBox 3">
          <a:extLst xmlns:a="http://schemas.openxmlformats.org/drawingml/2006/main">
            <a:ext uri="{FF2B5EF4-FFF2-40B4-BE49-F238E27FC236}">
              <a16:creationId xmlns:a16="http://schemas.microsoft.com/office/drawing/2014/main" id="{8BBA7835-7003-F892-92E0-B458A4EFFF95}"/>
            </a:ext>
          </a:extLst>
        </cdr:cNvPr>
        <cdr:cNvSpPr txBox="1"/>
      </cdr:nvSpPr>
      <cdr:spPr>
        <a:xfrm xmlns:a="http://schemas.openxmlformats.org/drawingml/2006/main">
          <a:off x="1314451" y="4431946"/>
          <a:ext cx="876300" cy="46518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900" dirty="0">
              <a:solidFill>
                <a:schemeClr val="tx1"/>
              </a:solidFill>
            </a:rPr>
            <a:t>Less than High School</a:t>
          </a:r>
        </a:p>
      </cdr:txBody>
    </cdr:sp>
  </cdr:relSizeAnchor>
</c:userShapes>
</file>

<file path=ppt/drawings/drawing2.xml><?xml version="1.0" encoding="utf-8"?>
<c:userShapes xmlns:c="http://schemas.openxmlformats.org/drawingml/2006/chart">
  <cdr:relSizeAnchor xmlns:cdr="http://schemas.openxmlformats.org/drawingml/2006/chartDrawing">
    <cdr:from>
      <cdr:x>0.22034</cdr:x>
      <cdr:y>0.91733</cdr:y>
    </cdr:from>
    <cdr:to>
      <cdr:x>0.38507</cdr:x>
      <cdr:y>0.98699</cdr:y>
    </cdr:to>
    <cdr:sp macro="" textlink="">
      <cdr:nvSpPr>
        <cdr:cNvPr id="3" name="TextBox 1">
          <a:extLst xmlns:a="http://schemas.openxmlformats.org/drawingml/2006/main">
            <a:ext uri="{FF2B5EF4-FFF2-40B4-BE49-F238E27FC236}">
              <a16:creationId xmlns:a16="http://schemas.microsoft.com/office/drawing/2014/main" id="{AEA3E2AC-47CB-60C4-B83C-F01BA44534D3}"/>
            </a:ext>
          </a:extLst>
        </cdr:cNvPr>
        <cdr:cNvSpPr txBox="1"/>
      </cdr:nvSpPr>
      <cdr:spPr>
        <a:xfrm xmlns:a="http://schemas.openxmlformats.org/drawingml/2006/main">
          <a:off x="990600" y="3920957"/>
          <a:ext cx="740595" cy="297748"/>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b="1" dirty="0"/>
            <a:t>Urban</a:t>
          </a:r>
        </a:p>
      </cdr:txBody>
    </cdr:sp>
  </cdr:relSizeAnchor>
  <cdr:relSizeAnchor xmlns:cdr="http://schemas.openxmlformats.org/drawingml/2006/chartDrawing">
    <cdr:from>
      <cdr:x>0.69492</cdr:x>
      <cdr:y>0.91635</cdr:y>
    </cdr:from>
    <cdr:to>
      <cdr:x>0.8557</cdr:x>
      <cdr:y>0.97715</cdr:y>
    </cdr:to>
    <cdr:sp macro="" textlink="">
      <cdr:nvSpPr>
        <cdr:cNvPr id="5" name="TextBox 5">
          <a:extLst xmlns:a="http://schemas.openxmlformats.org/drawingml/2006/main">
            <a:ext uri="{FF2B5EF4-FFF2-40B4-BE49-F238E27FC236}">
              <a16:creationId xmlns:a16="http://schemas.microsoft.com/office/drawing/2014/main" id="{3CBBB67F-929D-F351-87E4-2C27DE418CCC}"/>
            </a:ext>
          </a:extLst>
        </cdr:cNvPr>
        <cdr:cNvSpPr txBox="1"/>
      </cdr:nvSpPr>
      <cdr:spPr>
        <a:xfrm xmlns:a="http://schemas.openxmlformats.org/drawingml/2006/main">
          <a:off x="3124200" y="3916768"/>
          <a:ext cx="722835" cy="259878"/>
        </a:xfrm>
        <a:prstGeom xmlns:a="http://schemas.openxmlformats.org/drawingml/2006/main" prst="rect">
          <a:avLst/>
        </a:prstGeom>
        <a:noFill xmlns:a="http://schemas.openxmlformats.org/drawingml/2006/main"/>
        <a:ln xmlns:a="http://schemas.openxmlformats.org/drawingml/2006/main" w="9525" cmpd="sng">
          <a:noFill/>
        </a:ln>
      </cdr:spPr>
      <cdr:style>
        <a:lnRef xmlns:a="http://schemas.openxmlformats.org/drawingml/2006/main" idx="0">
          <a:scrgbClr r="0" g="0" b="0"/>
        </a:lnRef>
        <a:fillRef xmlns:a="http://schemas.openxmlformats.org/drawingml/2006/main" idx="0">
          <a:scrgbClr r="0" g="0" b="0"/>
        </a:fillRef>
        <a:effectRef xmlns:a="http://schemas.openxmlformats.org/drawingml/2006/main" idx="0">
          <a:scrgbClr r="0" g="0" b="0"/>
        </a:effectRef>
        <a:fontRef xmlns:a="http://schemas.openxmlformats.org/drawingml/2006/main" idx="minor">
          <a:schemeClr val="dk1"/>
        </a:fontRef>
      </cdr:style>
      <cdr:txBody>
        <a:bodyPr xmlns:a="http://schemas.openxmlformats.org/drawingml/2006/main" wrap="square" rtlCol="0" anchor="t"/>
        <a:lstStyle xmlns:a="http://schemas.openxmlformats.org/drawingml/2006/main">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xmlns:a="http://schemas.openxmlformats.org/drawingml/2006/main">
          <a:r>
            <a:rPr lang="en-US" sz="1100" b="1" dirty="0"/>
            <a:t>Rural</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3DBBBB0E-4AAA-4183-AFA8-CD77687265B3}" type="datetimeFigureOut">
              <a:rPr lang="en-US" smtClean="0"/>
              <a:t>7/23/2024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7F1FDD47-404A-443F-B506-6B55DEE76A90}" type="slidenum">
              <a:rPr lang="en-US" smtClean="0"/>
              <a:t>‹#›</a:t>
            </a:fld>
            <a:endParaRPr lang="en-US"/>
          </a:p>
        </p:txBody>
      </p:sp>
    </p:spTree>
    <p:extLst>
      <p:ext uri="{BB962C8B-B14F-4D97-AF65-F5344CB8AC3E}">
        <p14:creationId xmlns:p14="http://schemas.microsoft.com/office/powerpoint/2010/main" val="235519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xfrm>
            <a:off x="406400" y="696913"/>
            <a:ext cx="6197600" cy="3486150"/>
          </a:xfrm>
          <a:ln/>
        </p:spPr>
      </p:sp>
      <p:sp>
        <p:nvSpPr>
          <p:cNvPr id="2253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i="1">
              <a:ea typeface="ＭＳ Ｐゴシック" pitchFamily="34" charset="-128"/>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55608" indent="-290497">
              <a:defRPr>
                <a:solidFill>
                  <a:schemeClr val="tx1"/>
                </a:solidFill>
                <a:latin typeface="Arial" charset="0"/>
              </a:defRPr>
            </a:lvl2pPr>
            <a:lvl3pPr marL="1163574" indent="-231762">
              <a:defRPr>
                <a:solidFill>
                  <a:schemeClr val="tx1"/>
                </a:solidFill>
                <a:latin typeface="Arial" charset="0"/>
              </a:defRPr>
            </a:lvl3pPr>
            <a:lvl4pPr marL="1630273" indent="-231762">
              <a:defRPr>
                <a:solidFill>
                  <a:schemeClr val="tx1"/>
                </a:solidFill>
                <a:latin typeface="Arial" charset="0"/>
              </a:defRPr>
            </a:lvl4pPr>
            <a:lvl5pPr marL="2095384" indent="-231762">
              <a:defRPr>
                <a:solidFill>
                  <a:schemeClr val="tx1"/>
                </a:solidFill>
                <a:latin typeface="Arial" charset="0"/>
              </a:defRPr>
            </a:lvl5pPr>
            <a:lvl6pPr marL="2552559" indent="-231762" eaLnBrk="0" fontAlgn="base" hangingPunct="0">
              <a:spcBef>
                <a:spcPct val="0"/>
              </a:spcBef>
              <a:spcAft>
                <a:spcPct val="0"/>
              </a:spcAft>
              <a:defRPr>
                <a:solidFill>
                  <a:schemeClr val="tx1"/>
                </a:solidFill>
                <a:latin typeface="Arial" charset="0"/>
              </a:defRPr>
            </a:lvl6pPr>
            <a:lvl7pPr marL="3009734" indent="-231762" eaLnBrk="0" fontAlgn="base" hangingPunct="0">
              <a:spcBef>
                <a:spcPct val="0"/>
              </a:spcBef>
              <a:spcAft>
                <a:spcPct val="0"/>
              </a:spcAft>
              <a:defRPr>
                <a:solidFill>
                  <a:schemeClr val="tx1"/>
                </a:solidFill>
                <a:latin typeface="Arial" charset="0"/>
              </a:defRPr>
            </a:lvl7pPr>
            <a:lvl8pPr marL="3466908" indent="-231762" eaLnBrk="0" fontAlgn="base" hangingPunct="0">
              <a:spcBef>
                <a:spcPct val="0"/>
              </a:spcBef>
              <a:spcAft>
                <a:spcPct val="0"/>
              </a:spcAft>
              <a:defRPr>
                <a:solidFill>
                  <a:schemeClr val="tx1"/>
                </a:solidFill>
                <a:latin typeface="Arial" charset="0"/>
              </a:defRPr>
            </a:lvl8pPr>
            <a:lvl9pPr marL="3924083" indent="-231762" eaLnBrk="0" fontAlgn="base" hangingPunct="0">
              <a:spcBef>
                <a:spcPct val="0"/>
              </a:spcBef>
              <a:spcAft>
                <a:spcPct val="0"/>
              </a:spcAft>
              <a:defRPr>
                <a:solidFill>
                  <a:schemeClr val="tx1"/>
                </a:solidFill>
                <a:latin typeface="Arial"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CC079B-69A7-4D42-818F-CAACDE50D679}" type="slidenum">
              <a:rPr kumimoji="0" lang="en-US" alt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13</a:t>
            </a:fld>
            <a:endParaRPr lang="en-US"/>
          </a:p>
        </p:txBody>
      </p:sp>
    </p:spTree>
    <p:extLst>
      <p:ext uri="{BB962C8B-B14F-4D97-AF65-F5344CB8AC3E}">
        <p14:creationId xmlns:p14="http://schemas.microsoft.com/office/powerpoint/2010/main" val="30323022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16</a:t>
            </a:fld>
            <a:endParaRPr lang="en-US"/>
          </a:p>
        </p:txBody>
      </p:sp>
    </p:spTree>
    <p:extLst>
      <p:ext uri="{BB962C8B-B14F-4D97-AF65-F5344CB8AC3E}">
        <p14:creationId xmlns:p14="http://schemas.microsoft.com/office/powerpoint/2010/main" val="3088732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17</a:t>
            </a:fld>
            <a:endParaRPr lang="en-US"/>
          </a:p>
        </p:txBody>
      </p:sp>
    </p:spTree>
    <p:extLst>
      <p:ext uri="{BB962C8B-B14F-4D97-AF65-F5344CB8AC3E}">
        <p14:creationId xmlns:p14="http://schemas.microsoft.com/office/powerpoint/2010/main" val="2008905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20</a:t>
            </a:fld>
            <a:endParaRPr lang="en-US"/>
          </a:p>
        </p:txBody>
      </p:sp>
    </p:spTree>
    <p:extLst>
      <p:ext uri="{BB962C8B-B14F-4D97-AF65-F5344CB8AC3E}">
        <p14:creationId xmlns:p14="http://schemas.microsoft.com/office/powerpoint/2010/main" val="1774652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21</a:t>
            </a:fld>
            <a:endParaRPr lang="en-US"/>
          </a:p>
        </p:txBody>
      </p:sp>
    </p:spTree>
    <p:extLst>
      <p:ext uri="{BB962C8B-B14F-4D97-AF65-F5344CB8AC3E}">
        <p14:creationId xmlns:p14="http://schemas.microsoft.com/office/powerpoint/2010/main" val="3124867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22</a:t>
            </a:fld>
            <a:endParaRPr lang="en-US"/>
          </a:p>
        </p:txBody>
      </p:sp>
    </p:spTree>
    <p:extLst>
      <p:ext uri="{BB962C8B-B14F-4D97-AF65-F5344CB8AC3E}">
        <p14:creationId xmlns:p14="http://schemas.microsoft.com/office/powerpoint/2010/main" val="23118258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23</a:t>
            </a:fld>
            <a:endParaRPr lang="en-US"/>
          </a:p>
        </p:txBody>
      </p:sp>
    </p:spTree>
    <p:extLst>
      <p:ext uri="{BB962C8B-B14F-4D97-AF65-F5344CB8AC3E}">
        <p14:creationId xmlns:p14="http://schemas.microsoft.com/office/powerpoint/2010/main" val="4239487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24</a:t>
            </a:fld>
            <a:endParaRPr lang="en-US"/>
          </a:p>
        </p:txBody>
      </p:sp>
    </p:spTree>
    <p:extLst>
      <p:ext uri="{BB962C8B-B14F-4D97-AF65-F5344CB8AC3E}">
        <p14:creationId xmlns:p14="http://schemas.microsoft.com/office/powerpoint/2010/main" val="6114945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25</a:t>
            </a:fld>
            <a:endParaRPr lang="en-US"/>
          </a:p>
        </p:txBody>
      </p:sp>
    </p:spTree>
    <p:extLst>
      <p:ext uri="{BB962C8B-B14F-4D97-AF65-F5344CB8AC3E}">
        <p14:creationId xmlns:p14="http://schemas.microsoft.com/office/powerpoint/2010/main" val="3321685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26</a:t>
            </a:fld>
            <a:endParaRPr lang="en-US"/>
          </a:p>
        </p:txBody>
      </p:sp>
    </p:spTree>
    <p:extLst>
      <p:ext uri="{BB962C8B-B14F-4D97-AF65-F5344CB8AC3E}">
        <p14:creationId xmlns:p14="http://schemas.microsoft.com/office/powerpoint/2010/main" val="6531130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5</a:t>
            </a:fld>
            <a:endParaRPr lang="en-US"/>
          </a:p>
        </p:txBody>
      </p:sp>
    </p:spTree>
    <p:extLst>
      <p:ext uri="{BB962C8B-B14F-4D97-AF65-F5344CB8AC3E}">
        <p14:creationId xmlns:p14="http://schemas.microsoft.com/office/powerpoint/2010/main" val="39227946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29</a:t>
            </a:fld>
            <a:endParaRPr lang="en-US"/>
          </a:p>
        </p:txBody>
      </p:sp>
    </p:spTree>
    <p:extLst>
      <p:ext uri="{BB962C8B-B14F-4D97-AF65-F5344CB8AC3E}">
        <p14:creationId xmlns:p14="http://schemas.microsoft.com/office/powerpoint/2010/main" val="5080413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30</a:t>
            </a:fld>
            <a:endParaRPr lang="en-US"/>
          </a:p>
        </p:txBody>
      </p:sp>
    </p:spTree>
    <p:extLst>
      <p:ext uri="{BB962C8B-B14F-4D97-AF65-F5344CB8AC3E}">
        <p14:creationId xmlns:p14="http://schemas.microsoft.com/office/powerpoint/2010/main" val="12328779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31</a:t>
            </a:fld>
            <a:endParaRPr lang="en-US"/>
          </a:p>
        </p:txBody>
      </p:sp>
    </p:spTree>
    <p:extLst>
      <p:ext uri="{BB962C8B-B14F-4D97-AF65-F5344CB8AC3E}">
        <p14:creationId xmlns:p14="http://schemas.microsoft.com/office/powerpoint/2010/main" val="2810437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32</a:t>
            </a:fld>
            <a:endParaRPr lang="en-US"/>
          </a:p>
        </p:txBody>
      </p:sp>
    </p:spTree>
    <p:extLst>
      <p:ext uri="{BB962C8B-B14F-4D97-AF65-F5344CB8AC3E}">
        <p14:creationId xmlns:p14="http://schemas.microsoft.com/office/powerpoint/2010/main" val="10070648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33</a:t>
            </a:fld>
            <a:endParaRPr lang="en-US"/>
          </a:p>
        </p:txBody>
      </p:sp>
    </p:spTree>
    <p:extLst>
      <p:ext uri="{BB962C8B-B14F-4D97-AF65-F5344CB8AC3E}">
        <p14:creationId xmlns:p14="http://schemas.microsoft.com/office/powerpoint/2010/main" val="27617293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34</a:t>
            </a:fld>
            <a:endParaRPr lang="en-US"/>
          </a:p>
        </p:txBody>
      </p:sp>
    </p:spTree>
    <p:extLst>
      <p:ext uri="{BB962C8B-B14F-4D97-AF65-F5344CB8AC3E}">
        <p14:creationId xmlns:p14="http://schemas.microsoft.com/office/powerpoint/2010/main" val="31423151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39</a:t>
            </a:fld>
            <a:endParaRPr lang="en-US"/>
          </a:p>
        </p:txBody>
      </p:sp>
    </p:spTree>
    <p:extLst>
      <p:ext uri="{BB962C8B-B14F-4D97-AF65-F5344CB8AC3E}">
        <p14:creationId xmlns:p14="http://schemas.microsoft.com/office/powerpoint/2010/main" val="18301443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46</a:t>
            </a:fld>
            <a:endParaRPr lang="en-US"/>
          </a:p>
        </p:txBody>
      </p:sp>
    </p:spTree>
    <p:extLst>
      <p:ext uri="{BB962C8B-B14F-4D97-AF65-F5344CB8AC3E}">
        <p14:creationId xmlns:p14="http://schemas.microsoft.com/office/powerpoint/2010/main" val="1761426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6</a:t>
            </a:fld>
            <a:endParaRPr lang="en-US"/>
          </a:p>
        </p:txBody>
      </p:sp>
    </p:spTree>
    <p:extLst>
      <p:ext uri="{BB962C8B-B14F-4D97-AF65-F5344CB8AC3E}">
        <p14:creationId xmlns:p14="http://schemas.microsoft.com/office/powerpoint/2010/main" val="3629792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7</a:t>
            </a:fld>
            <a:endParaRPr lang="en-US"/>
          </a:p>
        </p:txBody>
      </p:sp>
    </p:spTree>
    <p:extLst>
      <p:ext uri="{BB962C8B-B14F-4D97-AF65-F5344CB8AC3E}">
        <p14:creationId xmlns:p14="http://schemas.microsoft.com/office/powerpoint/2010/main" val="2217855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8</a:t>
            </a:fld>
            <a:endParaRPr lang="en-US"/>
          </a:p>
        </p:txBody>
      </p:sp>
    </p:spTree>
    <p:extLst>
      <p:ext uri="{BB962C8B-B14F-4D97-AF65-F5344CB8AC3E}">
        <p14:creationId xmlns:p14="http://schemas.microsoft.com/office/powerpoint/2010/main" val="2671152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9</a:t>
            </a:fld>
            <a:endParaRPr lang="en-US"/>
          </a:p>
        </p:txBody>
      </p:sp>
    </p:spTree>
    <p:extLst>
      <p:ext uri="{BB962C8B-B14F-4D97-AF65-F5344CB8AC3E}">
        <p14:creationId xmlns:p14="http://schemas.microsoft.com/office/powerpoint/2010/main" val="46746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10</a:t>
            </a:fld>
            <a:endParaRPr lang="en-US"/>
          </a:p>
        </p:txBody>
      </p:sp>
    </p:spTree>
    <p:extLst>
      <p:ext uri="{BB962C8B-B14F-4D97-AF65-F5344CB8AC3E}">
        <p14:creationId xmlns:p14="http://schemas.microsoft.com/office/powerpoint/2010/main" val="4267243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11</a:t>
            </a:fld>
            <a:endParaRPr lang="en-US"/>
          </a:p>
        </p:txBody>
      </p:sp>
    </p:spTree>
    <p:extLst>
      <p:ext uri="{BB962C8B-B14F-4D97-AF65-F5344CB8AC3E}">
        <p14:creationId xmlns:p14="http://schemas.microsoft.com/office/powerpoint/2010/main" val="1861919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F1FDD47-404A-443F-B506-6B55DEE76A90}" type="slidenum">
              <a:rPr lang="en-US" smtClean="0"/>
              <a:t>12</a:t>
            </a:fld>
            <a:endParaRPr lang="en-US"/>
          </a:p>
        </p:txBody>
      </p:sp>
    </p:spTree>
    <p:extLst>
      <p:ext uri="{BB962C8B-B14F-4D97-AF65-F5344CB8AC3E}">
        <p14:creationId xmlns:p14="http://schemas.microsoft.com/office/powerpoint/2010/main" val="1748469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911558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87395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41468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861930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3"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4"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82617874"/>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3" y="1825625"/>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5"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7"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9" y="1812377"/>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772058"/>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4"/>
            <a:ext cx="5181600" cy="365125"/>
          </a:xfrm>
        </p:spPr>
        <p:txBody>
          <a:bodyPr>
            <a:normAutofit/>
          </a:bodyPr>
          <a:lstStyle>
            <a:lvl1pPr>
              <a:defRPr sz="1200" i="1"/>
            </a:lvl1pPr>
          </a:lstStyle>
          <a:p>
            <a:r>
              <a:rPr lang="en-US"/>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4"/>
            <a:ext cx="5181600" cy="365125"/>
          </a:xfrm>
        </p:spPr>
        <p:txBody>
          <a:bodyPr>
            <a:normAutofit/>
          </a:bodyPr>
          <a:lstStyle>
            <a:lvl1pPr>
              <a:defRPr sz="1200" i="1"/>
            </a:lvl1pPr>
          </a:lstStyle>
          <a:p>
            <a:r>
              <a:rPr lang="en-US"/>
              <a:t>Photo or chart caption</a:t>
            </a:r>
          </a:p>
        </p:txBody>
      </p:sp>
    </p:spTree>
    <p:extLst>
      <p:ext uri="{BB962C8B-B14F-4D97-AF65-F5344CB8AC3E}">
        <p14:creationId xmlns:p14="http://schemas.microsoft.com/office/powerpoint/2010/main" val="3617010203"/>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3225"/>
            </a:lvl1pPr>
          </a:lstStyle>
          <a:p>
            <a:r>
              <a:rPr lang="en-US"/>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2"/>
            <a:ext cx="9144000" cy="447215"/>
          </a:xfrm>
        </p:spPr>
        <p:txBody>
          <a:bodyPr/>
          <a:lstStyle>
            <a:lvl1pPr marL="0" indent="0" algn="ctr">
              <a:buNone/>
              <a:defRPr sz="18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4002" y="4808573"/>
            <a:ext cx="9143999" cy="447215"/>
          </a:xfrm>
        </p:spPr>
        <p:txBody>
          <a:bodyPr>
            <a:normAutofit/>
          </a:bodyPr>
          <a:lstStyle>
            <a:lvl1pPr algn="ctr">
              <a:defRPr sz="1650" b="1"/>
            </a:lvl1pPr>
          </a:lstStyle>
          <a:p>
            <a:pPr lvl="0"/>
            <a:r>
              <a:rPr lang="en-US"/>
              <a:t>Date, presenter names, or delete this</a:t>
            </a:r>
          </a:p>
        </p:txBody>
      </p:sp>
    </p:spTree>
    <p:extLst>
      <p:ext uri="{BB962C8B-B14F-4D97-AF65-F5344CB8AC3E}">
        <p14:creationId xmlns:p14="http://schemas.microsoft.com/office/powerpoint/2010/main" val="14684316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a:t>Slide content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6576439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9" y="714568"/>
            <a:ext cx="6264052" cy="756009"/>
          </a:xfrm>
        </p:spPr>
        <p:txBody>
          <a:bodyPr/>
          <a:lstStyle/>
          <a:p>
            <a:r>
              <a:rPr lang="en-US"/>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7" y="1467397"/>
            <a:ext cx="6264051" cy="4575175"/>
          </a:xfrm>
        </p:spPr>
        <p:txBody>
          <a:bodyPr/>
          <a:lstStyle/>
          <a:p>
            <a:pPr lvl="0"/>
            <a:r>
              <a:rPr lang="en-US"/>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69" y="0"/>
            <a:ext cx="493163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6" y="4"/>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532371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60"/>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6"/>
            <a:ext cx="10287000" cy="485637"/>
          </a:xfrm>
        </p:spPr>
        <p:txBody>
          <a:bodyPr>
            <a:normAutofit/>
          </a:bodyPr>
          <a:lstStyle>
            <a:lvl1pPr>
              <a:defRPr sz="2400" b="1">
                <a:solidFill>
                  <a:schemeClr val="bg1"/>
                </a:solidFill>
              </a:defRPr>
            </a:lvl1pPr>
          </a:lstStyle>
          <a:p>
            <a:pPr lvl="0"/>
            <a:r>
              <a:rPr lang="en-US"/>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23"/>
            <a:ext cx="10287000" cy="485637"/>
          </a:xfrm>
        </p:spPr>
        <p:txBody>
          <a:bodyPr>
            <a:normAutofit/>
          </a:bodyPr>
          <a:lstStyle>
            <a:lvl1pPr>
              <a:defRPr sz="2400" b="0">
                <a:solidFill>
                  <a:schemeClr val="bg1"/>
                </a:solidFill>
              </a:defRPr>
            </a:lvl1pPr>
          </a:lstStyle>
          <a:p>
            <a:pPr lvl="0"/>
            <a:r>
              <a:rPr lang="en-US"/>
              <a:t>Slide subtitle (or presenter’s title/organization)</a:t>
            </a:r>
          </a:p>
        </p:txBody>
      </p:sp>
    </p:spTree>
    <p:extLst>
      <p:ext uri="{BB962C8B-B14F-4D97-AF65-F5344CB8AC3E}">
        <p14:creationId xmlns:p14="http://schemas.microsoft.com/office/powerpoint/2010/main" val="3180475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7"/>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4320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646069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3"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4"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21336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3" y="1825625"/>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5"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7"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9" y="1812377"/>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563192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4"/>
            <a:ext cx="5181600" cy="365125"/>
          </a:xfrm>
        </p:spPr>
        <p:txBody>
          <a:bodyPr>
            <a:normAutofit/>
          </a:bodyPr>
          <a:lstStyle>
            <a:lvl1pPr>
              <a:defRPr sz="1200" i="1"/>
            </a:lvl1pPr>
          </a:lstStyle>
          <a:p>
            <a:r>
              <a:rPr lang="en-US"/>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4"/>
            <a:ext cx="5181600" cy="365125"/>
          </a:xfrm>
        </p:spPr>
        <p:txBody>
          <a:bodyPr>
            <a:normAutofit/>
          </a:bodyPr>
          <a:lstStyle>
            <a:lvl1pPr>
              <a:defRPr sz="1200" i="1"/>
            </a:lvl1pPr>
          </a:lstStyle>
          <a:p>
            <a:r>
              <a:rPr lang="en-US"/>
              <a:t>Photo or chart caption</a:t>
            </a:r>
          </a:p>
        </p:txBody>
      </p:sp>
    </p:spTree>
    <p:extLst>
      <p:ext uri="{BB962C8B-B14F-4D97-AF65-F5344CB8AC3E}">
        <p14:creationId xmlns:p14="http://schemas.microsoft.com/office/powerpoint/2010/main" val="4168775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3" y="1660529"/>
            <a:ext cx="3067879" cy="2017713"/>
          </a:xfrm>
        </p:spPr>
        <p:txBody>
          <a:bodyPr/>
          <a:lstStyle/>
          <a:p>
            <a:r>
              <a:rPr lang="en-US"/>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7" y="1660528"/>
            <a:ext cx="3929269" cy="2017713"/>
          </a:xfrm>
        </p:spPr>
        <p:txBody>
          <a:bodyPr/>
          <a:lstStyle/>
          <a:p>
            <a:r>
              <a:rPr lang="en-US"/>
              <a:t>Click icon to add photo</a:t>
            </a:r>
          </a:p>
          <a:p>
            <a:endParaRPr lang="en-US"/>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5" y="1660527"/>
            <a:ext cx="3067879" cy="2017713"/>
          </a:xfrm>
        </p:spPr>
        <p:txBody>
          <a:bodyPr/>
          <a:lstStyle/>
          <a:p>
            <a:r>
              <a:rPr lang="en-US"/>
              <a:t>Click icon to add photo</a:t>
            </a:r>
          </a:p>
          <a:p>
            <a:endParaRPr lang="en-US"/>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8" y="3882202"/>
            <a:ext cx="3067879" cy="2017713"/>
          </a:xfrm>
        </p:spPr>
        <p:txBody>
          <a:bodyPr/>
          <a:lstStyle/>
          <a:p>
            <a:r>
              <a:rPr lang="en-US"/>
              <a:t>Click icon to add photo</a:t>
            </a:r>
          </a:p>
          <a:p>
            <a:endParaRPr lang="en-US"/>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201"/>
            <a:ext cx="3929269" cy="2017713"/>
          </a:xfrm>
        </p:spPr>
        <p:txBody>
          <a:bodyPr/>
          <a:lstStyle/>
          <a:p>
            <a:r>
              <a:rPr lang="en-US"/>
              <a:t>Click icon to add photo</a:t>
            </a:r>
          </a:p>
          <a:p>
            <a:endParaRPr lang="en-US"/>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3" y="3882200"/>
            <a:ext cx="3067879" cy="2017713"/>
          </a:xfrm>
        </p:spPr>
        <p:txBody>
          <a:bodyPr/>
          <a:lstStyle/>
          <a:p>
            <a:r>
              <a:rPr lang="en-US"/>
              <a:t>Click icon to add photo</a:t>
            </a:r>
          </a:p>
          <a:p>
            <a:endParaRPr lang="en-US"/>
          </a:p>
        </p:txBody>
      </p:sp>
    </p:spTree>
    <p:extLst>
      <p:ext uri="{BB962C8B-B14F-4D97-AF65-F5344CB8AC3E}">
        <p14:creationId xmlns:p14="http://schemas.microsoft.com/office/powerpoint/2010/main" val="29003704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774782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3451208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81" y="1152939"/>
            <a:ext cx="8635467" cy="4098510"/>
          </a:xfrm>
          <a:prstGeom prst="rect">
            <a:avLst/>
          </a:prstGeom>
        </p:spPr>
      </p:pic>
    </p:spTree>
    <p:extLst>
      <p:ext uri="{BB962C8B-B14F-4D97-AF65-F5344CB8AC3E}">
        <p14:creationId xmlns:p14="http://schemas.microsoft.com/office/powerpoint/2010/main" val="96231954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3" y="4591763"/>
            <a:ext cx="6391507" cy="369332"/>
          </a:xfrm>
          <a:prstGeom prst="rect">
            <a:avLst/>
          </a:prstGeom>
          <a:noFill/>
        </p:spPr>
        <p:txBody>
          <a:bodyPr wrap="square" rtlCol="0">
            <a:spAutoFit/>
          </a:bodyPr>
          <a:lstStyle/>
          <a:p>
            <a:r>
              <a:rPr lang="en-US" sz="1800" b="1">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2" y="1734607"/>
            <a:ext cx="9836083" cy="2719654"/>
          </a:xfrm>
          <a:prstGeom prst="rect">
            <a:avLst/>
          </a:prstGeom>
        </p:spPr>
      </p:pic>
    </p:spTree>
    <p:extLst>
      <p:ext uri="{BB962C8B-B14F-4D97-AF65-F5344CB8AC3E}">
        <p14:creationId xmlns:p14="http://schemas.microsoft.com/office/powerpoint/2010/main" val="37096175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a:t>Double-click center of slide to add a full-screen photo</a:t>
            </a:r>
          </a:p>
        </p:txBody>
      </p:sp>
    </p:spTree>
    <p:extLst>
      <p:ext uri="{BB962C8B-B14F-4D97-AF65-F5344CB8AC3E}">
        <p14:creationId xmlns:p14="http://schemas.microsoft.com/office/powerpoint/2010/main" val="16753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E99CAA-8783-AA4F-8E32-6CB4A648AA17}" type="datetimeFigureOut">
              <a:rPr lang="en-US" smtClean="0"/>
              <a:t>7/23/2024</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375013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7406549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2400"/>
            </a:lvl1pPr>
          </a:lstStyle>
          <a:p>
            <a:r>
              <a:rPr lang="en-US"/>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9" y="987429"/>
            <a:ext cx="6603651" cy="453242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6672104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ODH Title">
    <p:bg>
      <p:bgPr>
        <a:blipFill dpi="0" rotWithShape="1">
          <a:blip r:embed="rId2">
            <a:lum/>
            <a:extLst>
              <a:ext uri="{96DAC541-7B7A-43D3-8B79-37D633B846F1}">
                <asvg:svgBlip xmlns:asvg="http://schemas.microsoft.com/office/drawing/2016/SVG/main" r:embed="rId3"/>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3300">
                <a:solidFill>
                  <a:schemeClr val="tx2"/>
                </a:solidFill>
              </a:defRPr>
            </a:lvl1pPr>
          </a:lstStyle>
          <a:p>
            <a:r>
              <a:rPr lang="en-US"/>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2"/>
            <a:ext cx="9144000" cy="447215"/>
          </a:xfrm>
        </p:spPr>
        <p:txBody>
          <a:bodyPr/>
          <a:lstStyle>
            <a:lvl1pPr marL="0" indent="0" algn="ctr">
              <a:buNone/>
              <a:defRPr sz="1800">
                <a:solidFill>
                  <a:schemeClr val="accent2"/>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4001" y="4808571"/>
            <a:ext cx="9143999" cy="447215"/>
          </a:xfrm>
        </p:spPr>
        <p:txBody>
          <a:bodyPr>
            <a:normAutofit/>
          </a:bodyPr>
          <a:lstStyle>
            <a:lvl1pPr algn="ctr">
              <a:defRPr sz="1650" b="1"/>
            </a:lvl1pPr>
          </a:lstStyle>
          <a:p>
            <a:pPr lvl="0"/>
            <a:r>
              <a:rPr lang="en-US"/>
              <a:t>Date, presenter names, or delete this</a:t>
            </a:r>
          </a:p>
        </p:txBody>
      </p:sp>
    </p:spTree>
    <p:extLst>
      <p:ext uri="{BB962C8B-B14F-4D97-AF65-F5344CB8AC3E}">
        <p14:creationId xmlns:p14="http://schemas.microsoft.com/office/powerpoint/2010/main" val="2498878005"/>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ODH Section Header">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4"/>
            <a:ext cx="10287000" cy="485637"/>
          </a:xfrm>
        </p:spPr>
        <p:txBody>
          <a:bodyPr>
            <a:noAutofit/>
          </a:bodyPr>
          <a:lstStyle>
            <a:lvl1pPr>
              <a:defRPr sz="2250" b="1">
                <a:solidFill>
                  <a:schemeClr val="accent1"/>
                </a:solidFill>
              </a:defRPr>
            </a:lvl1pPr>
          </a:lstStyle>
          <a:p>
            <a:pPr lvl="0"/>
            <a:r>
              <a:rPr lang="en-US"/>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21"/>
            <a:ext cx="10287000" cy="485637"/>
          </a:xfrm>
        </p:spPr>
        <p:txBody>
          <a:bodyPr>
            <a:noAutofit/>
          </a:bodyPr>
          <a:lstStyle>
            <a:lvl1pPr>
              <a:defRPr sz="2250" b="0">
                <a:solidFill>
                  <a:srgbClr val="0E3F75"/>
                </a:solidFill>
              </a:defRPr>
            </a:lvl1pPr>
          </a:lstStyle>
          <a:p>
            <a:pPr lvl="0"/>
            <a:r>
              <a:rPr lang="en-US"/>
              <a:t>Slide subtitle (or presenter’s title/organization)</a:t>
            </a:r>
          </a:p>
        </p:txBody>
      </p:sp>
    </p:spTree>
    <p:extLst>
      <p:ext uri="{BB962C8B-B14F-4D97-AF65-F5344CB8AC3E}">
        <p14:creationId xmlns:p14="http://schemas.microsoft.com/office/powerpoint/2010/main" val="29137244"/>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ODH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noFill/>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BACB7A35-DB9D-4B21-3F9F-57E18A079472}"/>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502EF59E-EF39-56AC-8502-7636838749B5}"/>
              </a:ext>
            </a:extLst>
          </p:cNvPr>
          <p:cNvSpPr/>
          <p:nvPr/>
        </p:nvSpPr>
        <p:spPr>
          <a:xfrm>
            <a:off x="889001" y="1428750"/>
            <a:ext cx="10267951"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102327252"/>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ODH Photo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DF9ECAE-05EC-462B-0437-AEBB31640785}"/>
              </a:ext>
            </a:extLst>
          </p:cNvPr>
          <p:cNvSpPr>
            <a:spLocks noGrp="1" noRot="1" noMove="1" noResize="1" noEditPoints="1" noAdjustHandles="1" noChangeArrowheads="1" noChangeShapeType="1"/>
          </p:cNvSpPr>
          <p:nvPr/>
        </p:nvSpPr>
        <p:spPr>
          <a:xfrm>
            <a:off x="5382013"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8" y="714566"/>
            <a:ext cx="6264052" cy="756009"/>
          </a:xfrm>
        </p:spPr>
        <p:txBody>
          <a:bodyPr/>
          <a:lstStyle/>
          <a:p>
            <a:r>
              <a:rPr lang="en-US"/>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7" y="1467397"/>
            <a:ext cx="6264051" cy="4575175"/>
          </a:xfrm>
        </p:spPr>
        <p:txBody>
          <a:bodyPr/>
          <a:lstStyle/>
          <a:p>
            <a:pPr lvl="0"/>
            <a:r>
              <a:rPr lang="en-US"/>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p:nvSpPr>
        <p:spPr>
          <a:xfrm>
            <a:off x="43069" y="0"/>
            <a:ext cx="493163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a:t>Double-click to add a photo</a:t>
            </a:r>
          </a:p>
        </p:txBody>
      </p:sp>
    </p:spTree>
    <p:extLst>
      <p:ext uri="{BB962C8B-B14F-4D97-AF65-F5344CB8AC3E}">
        <p14:creationId xmlns:p14="http://schemas.microsoft.com/office/powerpoint/2010/main" val="1894943819"/>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ODH Content with Picture">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normAutofit/>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F7941829-3795-8137-3C4E-173A731C32A9}"/>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537830973"/>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ODH Icons with Conten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E99CAA-8783-AA4F-8E32-6CB4A648AA17}" type="datetimeFigureOut">
              <a:rPr lang="en-US" smtClean="0"/>
              <a:t>7/23/2024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
        <p:nvSpPr>
          <p:cNvPr id="6" name="Rectangle 5">
            <a:extLst>
              <a:ext uri="{FF2B5EF4-FFF2-40B4-BE49-F238E27FC236}">
                <a16:creationId xmlns:a16="http://schemas.microsoft.com/office/drawing/2014/main" id="{17A68AC3-7804-1983-26DC-7D73E6078845}"/>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13" name="Straight Connector 12">
            <a:extLst>
              <a:ext uri="{FF2B5EF4-FFF2-40B4-BE49-F238E27FC236}">
                <a16:creationId xmlns:a16="http://schemas.microsoft.com/office/drawing/2014/main" id="{DB59E9DD-54D9-8AE7-45E1-16142340A353}"/>
              </a:ext>
            </a:extLst>
          </p:cNvPr>
          <p:cNvCxnSpPr>
            <a:cxnSpLocks/>
          </p:cNvCxnSpPr>
          <p:nvPr/>
        </p:nvCxnSpPr>
        <p:spPr>
          <a:xfrm>
            <a:off x="9079823" y="1920240"/>
            <a:ext cx="0" cy="3626150"/>
          </a:xfrm>
          <a:prstGeom prst="line">
            <a:avLst/>
          </a:prstGeom>
          <a:ln w="19050" cmpd="sng">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383E4F1-0F4E-C59D-45C8-CB143EFBDDCC}"/>
              </a:ext>
            </a:extLst>
          </p:cNvPr>
          <p:cNvCxnSpPr>
            <a:cxnSpLocks/>
          </p:cNvCxnSpPr>
          <p:nvPr/>
        </p:nvCxnSpPr>
        <p:spPr>
          <a:xfrm>
            <a:off x="6195653" y="1912620"/>
            <a:ext cx="0" cy="3626150"/>
          </a:xfrm>
          <a:prstGeom prst="line">
            <a:avLst/>
          </a:prstGeom>
          <a:ln w="19050" cmpd="sng">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71BC9F2-FAD1-2C30-38DF-868F8FE45483}"/>
              </a:ext>
            </a:extLst>
          </p:cNvPr>
          <p:cNvCxnSpPr>
            <a:cxnSpLocks/>
          </p:cNvCxnSpPr>
          <p:nvPr/>
        </p:nvCxnSpPr>
        <p:spPr>
          <a:xfrm>
            <a:off x="3296243" y="1927860"/>
            <a:ext cx="0" cy="3626150"/>
          </a:xfrm>
          <a:prstGeom prst="line">
            <a:avLst/>
          </a:prstGeom>
          <a:ln w="19050" cmpd="sng">
            <a:solidFill>
              <a:schemeClr val="accent2"/>
            </a:solidFill>
            <a:prstDash val="solid"/>
            <a:round/>
          </a:ln>
        </p:spPr>
        <p:style>
          <a:lnRef idx="1">
            <a:schemeClr val="accent1"/>
          </a:lnRef>
          <a:fillRef idx="0">
            <a:schemeClr val="accent1"/>
          </a:fillRef>
          <a:effectRef idx="0">
            <a:schemeClr val="accent1"/>
          </a:effectRef>
          <a:fontRef idx="minor">
            <a:schemeClr val="tx1"/>
          </a:fontRef>
        </p:style>
      </p:cxnSp>
      <p:sp>
        <p:nvSpPr>
          <p:cNvPr id="24" name="Content Placeholder 2">
            <a:extLst>
              <a:ext uri="{FF2B5EF4-FFF2-40B4-BE49-F238E27FC236}">
                <a16:creationId xmlns:a16="http://schemas.microsoft.com/office/drawing/2014/main" id="{F650AF00-0C55-332F-76BE-85A5B77AA6EA}"/>
              </a:ext>
            </a:extLst>
          </p:cNvPr>
          <p:cNvSpPr>
            <a:spLocks noGrp="1"/>
          </p:cNvSpPr>
          <p:nvPr>
            <p:ph sz="half" idx="16" hasCustomPrompt="1"/>
          </p:nvPr>
        </p:nvSpPr>
        <p:spPr>
          <a:xfrm>
            <a:off x="795528" y="1929384"/>
            <a:ext cx="2103120" cy="2103120"/>
          </a:xfrm>
        </p:spPr>
        <p:txBody>
          <a:bodyPr>
            <a:noAutofit/>
          </a:bodyPr>
          <a:lstStyle>
            <a:lvl1pPr marL="0" indent="0">
              <a:buNone/>
              <a:defRPr sz="1050"/>
            </a:lvl1pPr>
            <a:lvl2pPr>
              <a:defRPr sz="1200"/>
            </a:lvl2pPr>
            <a:lvl3pPr>
              <a:defRPr sz="1200"/>
            </a:lvl3pPr>
            <a:lvl4pPr>
              <a:defRPr sz="1200"/>
            </a:lvl4pPr>
            <a:lvl5pPr>
              <a:defRPr sz="1200"/>
            </a:lvl5pPr>
          </a:lstStyle>
          <a:p>
            <a:pPr lvl="0"/>
            <a:r>
              <a:rPr lang="en-US"/>
              <a:t>Click icons to add content, or just start typing to add text.</a:t>
            </a:r>
          </a:p>
        </p:txBody>
      </p:sp>
      <p:sp>
        <p:nvSpPr>
          <p:cNvPr id="25" name="Content Placeholder 2">
            <a:extLst>
              <a:ext uri="{FF2B5EF4-FFF2-40B4-BE49-F238E27FC236}">
                <a16:creationId xmlns:a16="http://schemas.microsoft.com/office/drawing/2014/main" id="{95CA76B9-D236-0325-38FA-9757577EB6A6}"/>
              </a:ext>
            </a:extLst>
          </p:cNvPr>
          <p:cNvSpPr>
            <a:spLocks noGrp="1"/>
          </p:cNvSpPr>
          <p:nvPr>
            <p:ph sz="half" idx="17" hasCustomPrompt="1"/>
          </p:nvPr>
        </p:nvSpPr>
        <p:spPr>
          <a:xfrm>
            <a:off x="3703320" y="1929384"/>
            <a:ext cx="2103120" cy="2103120"/>
          </a:xfrm>
        </p:spPr>
        <p:txBody>
          <a:bodyPr>
            <a:noAutofit/>
          </a:bodyPr>
          <a:lstStyle>
            <a:lvl1pPr marL="0" indent="0">
              <a:buNone/>
              <a:defRPr sz="1050"/>
            </a:lvl1pPr>
            <a:lvl2pPr>
              <a:defRPr sz="1200"/>
            </a:lvl2pPr>
            <a:lvl3pPr>
              <a:defRPr sz="1200"/>
            </a:lvl3pPr>
            <a:lvl4pPr>
              <a:defRPr sz="1200"/>
            </a:lvl4pPr>
            <a:lvl5pPr>
              <a:defRPr sz="1200"/>
            </a:lvl5pPr>
          </a:lstStyle>
          <a:p>
            <a:pPr lvl="0"/>
            <a:r>
              <a:rPr lang="en-US"/>
              <a:t>Click icons to add content, or just start typing to add text.</a:t>
            </a:r>
          </a:p>
        </p:txBody>
      </p:sp>
      <p:sp>
        <p:nvSpPr>
          <p:cNvPr id="26" name="Content Placeholder 2">
            <a:extLst>
              <a:ext uri="{FF2B5EF4-FFF2-40B4-BE49-F238E27FC236}">
                <a16:creationId xmlns:a16="http://schemas.microsoft.com/office/drawing/2014/main" id="{CD98F790-85C4-2ACD-9175-CBB64E5BA1A1}"/>
              </a:ext>
            </a:extLst>
          </p:cNvPr>
          <p:cNvSpPr>
            <a:spLocks noGrp="1"/>
          </p:cNvSpPr>
          <p:nvPr>
            <p:ph sz="half" idx="18" hasCustomPrompt="1"/>
          </p:nvPr>
        </p:nvSpPr>
        <p:spPr>
          <a:xfrm>
            <a:off x="6601968" y="1940310"/>
            <a:ext cx="2103120" cy="2103120"/>
          </a:xfrm>
        </p:spPr>
        <p:txBody>
          <a:bodyPr>
            <a:noAutofit/>
          </a:bodyPr>
          <a:lstStyle>
            <a:lvl1pPr marL="0" indent="0">
              <a:buNone/>
              <a:defRPr sz="1050"/>
            </a:lvl1pPr>
            <a:lvl2pPr>
              <a:defRPr sz="1200"/>
            </a:lvl2pPr>
            <a:lvl3pPr>
              <a:defRPr sz="1200"/>
            </a:lvl3pPr>
            <a:lvl4pPr>
              <a:defRPr sz="1200"/>
            </a:lvl4pPr>
            <a:lvl5pPr>
              <a:defRPr sz="1200"/>
            </a:lvl5pPr>
          </a:lstStyle>
          <a:p>
            <a:pPr lvl="0"/>
            <a:r>
              <a:rPr lang="en-US"/>
              <a:t>Click icons to add content, or just start typing to add text.</a:t>
            </a:r>
          </a:p>
        </p:txBody>
      </p:sp>
      <p:sp>
        <p:nvSpPr>
          <p:cNvPr id="27" name="Content Placeholder 2">
            <a:extLst>
              <a:ext uri="{FF2B5EF4-FFF2-40B4-BE49-F238E27FC236}">
                <a16:creationId xmlns:a16="http://schemas.microsoft.com/office/drawing/2014/main" id="{8CC32A8B-9690-713B-D48B-477996FAD4E5}"/>
              </a:ext>
            </a:extLst>
          </p:cNvPr>
          <p:cNvSpPr>
            <a:spLocks noGrp="1"/>
          </p:cNvSpPr>
          <p:nvPr>
            <p:ph sz="half" idx="19" hasCustomPrompt="1"/>
          </p:nvPr>
        </p:nvSpPr>
        <p:spPr>
          <a:xfrm>
            <a:off x="9390888" y="1929384"/>
            <a:ext cx="2103120" cy="2103120"/>
          </a:xfrm>
        </p:spPr>
        <p:txBody>
          <a:bodyPr>
            <a:noAutofit/>
          </a:bodyPr>
          <a:lstStyle>
            <a:lvl1pPr marL="0" indent="0">
              <a:buNone/>
              <a:defRPr sz="1050"/>
            </a:lvl1pPr>
            <a:lvl2pPr>
              <a:defRPr sz="1200"/>
            </a:lvl2pPr>
            <a:lvl3pPr>
              <a:defRPr sz="1200"/>
            </a:lvl3pPr>
            <a:lvl4pPr>
              <a:defRPr sz="1200"/>
            </a:lvl4pPr>
            <a:lvl5pPr>
              <a:defRPr sz="1200"/>
            </a:lvl5pPr>
          </a:lstStyle>
          <a:p>
            <a:pPr lvl="0"/>
            <a:r>
              <a:rPr lang="en-US"/>
              <a:t>Click icons to add content, or just start typing to add text.</a:t>
            </a:r>
          </a:p>
        </p:txBody>
      </p:sp>
      <p:sp>
        <p:nvSpPr>
          <p:cNvPr id="29" name="Text Placeholder 3">
            <a:extLst>
              <a:ext uri="{FF2B5EF4-FFF2-40B4-BE49-F238E27FC236}">
                <a16:creationId xmlns:a16="http://schemas.microsoft.com/office/drawing/2014/main" id="{81AE352F-64C6-B031-289F-800668D80E31}"/>
              </a:ext>
            </a:extLst>
          </p:cNvPr>
          <p:cNvSpPr>
            <a:spLocks noGrp="1"/>
          </p:cNvSpPr>
          <p:nvPr>
            <p:ph type="body" sz="half" idx="2"/>
          </p:nvPr>
        </p:nvSpPr>
        <p:spPr>
          <a:xfrm>
            <a:off x="575905" y="4123944"/>
            <a:ext cx="2532888" cy="338328"/>
          </a:xfrm>
        </p:spPr>
        <p:txBody>
          <a:bodyPr>
            <a:noAutofit/>
          </a:bodyPr>
          <a:lstStyle>
            <a:lvl1pPr marL="0" indent="0">
              <a:buNone/>
              <a:defRPr sz="1200">
                <a:solidFill>
                  <a:schemeClr val="tx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1" name="Text Placeholder 3">
            <a:extLst>
              <a:ext uri="{FF2B5EF4-FFF2-40B4-BE49-F238E27FC236}">
                <a16:creationId xmlns:a16="http://schemas.microsoft.com/office/drawing/2014/main" id="{B2B772FD-2DB3-18B2-40BC-85BC08884203}"/>
              </a:ext>
            </a:extLst>
          </p:cNvPr>
          <p:cNvSpPr>
            <a:spLocks noGrp="1"/>
          </p:cNvSpPr>
          <p:nvPr>
            <p:ph type="body" sz="half" idx="20"/>
          </p:nvPr>
        </p:nvSpPr>
        <p:spPr>
          <a:xfrm>
            <a:off x="3456432" y="4123944"/>
            <a:ext cx="2532888" cy="338328"/>
          </a:xfrm>
        </p:spPr>
        <p:txBody>
          <a:bodyPr>
            <a:noAutofit/>
          </a:bodyPr>
          <a:lstStyle>
            <a:lvl1pPr marL="0" indent="0">
              <a:buNone/>
              <a:defRPr sz="1200">
                <a:solidFill>
                  <a:schemeClr val="tx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2" name="Text Placeholder 3">
            <a:extLst>
              <a:ext uri="{FF2B5EF4-FFF2-40B4-BE49-F238E27FC236}">
                <a16:creationId xmlns:a16="http://schemas.microsoft.com/office/drawing/2014/main" id="{412A30C2-185B-EA34-CC83-C1A9F0BF4EF4}"/>
              </a:ext>
            </a:extLst>
          </p:cNvPr>
          <p:cNvSpPr>
            <a:spLocks noGrp="1"/>
          </p:cNvSpPr>
          <p:nvPr>
            <p:ph type="body" sz="half" idx="21"/>
          </p:nvPr>
        </p:nvSpPr>
        <p:spPr>
          <a:xfrm>
            <a:off x="6327648" y="4123944"/>
            <a:ext cx="2532888" cy="338328"/>
          </a:xfrm>
        </p:spPr>
        <p:txBody>
          <a:bodyPr>
            <a:noAutofit/>
          </a:bodyPr>
          <a:lstStyle>
            <a:lvl1pPr marL="0" indent="0">
              <a:buNone/>
              <a:defRPr sz="1200">
                <a:solidFill>
                  <a:schemeClr val="tx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3" name="Text Placeholder 3">
            <a:extLst>
              <a:ext uri="{FF2B5EF4-FFF2-40B4-BE49-F238E27FC236}">
                <a16:creationId xmlns:a16="http://schemas.microsoft.com/office/drawing/2014/main" id="{A6939AB0-28D2-9C2B-AD8C-D4EE8BC1C911}"/>
              </a:ext>
            </a:extLst>
          </p:cNvPr>
          <p:cNvSpPr>
            <a:spLocks noGrp="1"/>
          </p:cNvSpPr>
          <p:nvPr>
            <p:ph type="body" sz="half" idx="22"/>
          </p:nvPr>
        </p:nvSpPr>
        <p:spPr>
          <a:xfrm>
            <a:off x="9309779" y="4123944"/>
            <a:ext cx="2532888" cy="338328"/>
          </a:xfrm>
        </p:spPr>
        <p:txBody>
          <a:bodyPr>
            <a:noAutofit/>
          </a:bodyPr>
          <a:lstStyle>
            <a:lvl1pPr marL="0" indent="0">
              <a:buNone/>
              <a:defRPr sz="1200">
                <a:solidFill>
                  <a:schemeClr val="tx2"/>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3124589152"/>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ODH 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BECCF87A-9D8B-C497-7DAB-D23BB27CE6B1}"/>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901415269"/>
      </p:ext>
    </p:extLst>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ODH 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2" y="1660527"/>
            <a:ext cx="3067879" cy="2017713"/>
          </a:xfrm>
        </p:spPr>
        <p:txBody>
          <a:bodyPr/>
          <a:lstStyle/>
          <a:p>
            <a:r>
              <a:rPr lang="en-US"/>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6" y="1660526"/>
            <a:ext cx="3929269" cy="2017713"/>
          </a:xfrm>
        </p:spPr>
        <p:txBody>
          <a:bodyPr/>
          <a:lstStyle/>
          <a:p>
            <a:r>
              <a:rPr lang="en-US"/>
              <a:t>Click icon to add photo</a:t>
            </a:r>
          </a:p>
          <a:p>
            <a:endParaRPr lang="en-US"/>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5"/>
            <a:ext cx="3067879" cy="2017713"/>
          </a:xfrm>
        </p:spPr>
        <p:txBody>
          <a:bodyPr/>
          <a:lstStyle/>
          <a:p>
            <a:r>
              <a:rPr lang="en-US"/>
              <a:t>Click icon to add photo</a:t>
            </a:r>
          </a:p>
          <a:p>
            <a:endParaRPr lang="en-US"/>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7" y="3882200"/>
            <a:ext cx="3067879" cy="2017713"/>
          </a:xfrm>
        </p:spPr>
        <p:txBody>
          <a:bodyPr/>
          <a:lstStyle/>
          <a:p>
            <a:r>
              <a:rPr lang="en-US"/>
              <a:t>Click icon to add photo</a:t>
            </a:r>
          </a:p>
          <a:p>
            <a:endParaRPr lang="en-US"/>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9"/>
            <a:ext cx="3929269" cy="2017713"/>
          </a:xfrm>
        </p:spPr>
        <p:txBody>
          <a:bodyPr/>
          <a:lstStyle/>
          <a:p>
            <a:r>
              <a:rPr lang="en-US"/>
              <a:t>Click icon to add photo</a:t>
            </a:r>
          </a:p>
          <a:p>
            <a:endParaRPr lang="en-US"/>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8"/>
            <a:ext cx="3067879" cy="2017713"/>
          </a:xfrm>
        </p:spPr>
        <p:txBody>
          <a:bodyPr/>
          <a:lstStyle/>
          <a:p>
            <a:r>
              <a:rPr lang="en-US"/>
              <a:t>Click icon to add photo</a:t>
            </a:r>
          </a:p>
          <a:p>
            <a:endParaRPr lang="en-US"/>
          </a:p>
        </p:txBody>
      </p:sp>
      <p:sp>
        <p:nvSpPr>
          <p:cNvPr id="3" name="Rectangle 2">
            <a:extLst>
              <a:ext uri="{FF2B5EF4-FFF2-40B4-BE49-F238E27FC236}">
                <a16:creationId xmlns:a16="http://schemas.microsoft.com/office/drawing/2014/main" id="{9C2659A2-90B5-E89E-248A-C0C9D328CC3F}"/>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803129753"/>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p:nvPicPr>
        <p:blipFill rotWithShape="1">
          <a:blip r:embed="rId2"/>
          <a:srcRect l="31457" t="14804" b="686"/>
          <a:stretch/>
        </p:blipFill>
        <p:spPr>
          <a:xfrm>
            <a:off x="2"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3225"/>
            </a:lvl1pPr>
          </a:lstStyle>
          <a:p>
            <a:r>
              <a:rPr lang="en-US"/>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2"/>
            <a:ext cx="9144000" cy="447215"/>
          </a:xfrm>
        </p:spPr>
        <p:txBody>
          <a:bodyPr/>
          <a:lstStyle>
            <a:lvl1pPr marL="0" indent="0" algn="ctr">
              <a:buNone/>
              <a:defRPr sz="18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4002" y="4808573"/>
            <a:ext cx="9143999" cy="447215"/>
          </a:xfrm>
        </p:spPr>
        <p:txBody>
          <a:bodyPr>
            <a:normAutofit/>
          </a:bodyPr>
          <a:lstStyle>
            <a:lvl1pPr algn="ctr">
              <a:defRPr sz="1650" b="1"/>
            </a:lvl1pPr>
          </a:lstStyle>
          <a:p>
            <a:pPr lvl="0"/>
            <a:r>
              <a:rPr lang="en-US"/>
              <a:t>Date, presenter names, or delete this</a:t>
            </a:r>
          </a:p>
        </p:txBody>
      </p:sp>
    </p:spTree>
    <p:extLst>
      <p:ext uri="{BB962C8B-B14F-4D97-AF65-F5344CB8AC3E}">
        <p14:creationId xmlns:p14="http://schemas.microsoft.com/office/powerpoint/2010/main" val="3733124727"/>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cSld name="ODH Photo Full 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a:t>Double-click center of slide to add a full-screen photo</a:t>
            </a:r>
          </a:p>
        </p:txBody>
      </p:sp>
    </p:spTree>
    <p:extLst>
      <p:ext uri="{BB962C8B-B14F-4D97-AF65-F5344CB8AC3E}">
        <p14:creationId xmlns:p14="http://schemas.microsoft.com/office/powerpoint/2010/main" val="3770437636"/>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ODH Blank Layout">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986DA575-BFED-596B-293B-29702BE8B774}"/>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330058549"/>
      </p:ext>
    </p:extLst>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ODH Title with Pictur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986DA575-BFED-596B-293B-29702BE8B774}"/>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8" name="Straight Connector 7">
            <a:extLst>
              <a:ext uri="{FF2B5EF4-FFF2-40B4-BE49-F238E27FC236}">
                <a16:creationId xmlns:a16="http://schemas.microsoft.com/office/drawing/2014/main" id="{D4D81264-0368-8797-80C9-D11DA75B4ABF}"/>
              </a:ext>
            </a:extLst>
          </p:cNvPr>
          <p:cNvCxnSpPr/>
          <p:nvPr/>
        </p:nvCxnSpPr>
        <p:spPr>
          <a:xfrm>
            <a:off x="1082957" y="2051652"/>
            <a:ext cx="596824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D67CF231-C4D4-6916-9132-6B45F7ADC161}"/>
              </a:ext>
            </a:extLst>
          </p:cNvPr>
          <p:cNvSpPr>
            <a:spLocks noGrp="1"/>
          </p:cNvSpPr>
          <p:nvPr>
            <p:ph type="pic" sz="quarter" idx="13" hasCustomPrompt="1"/>
          </p:nvPr>
        </p:nvSpPr>
        <p:spPr>
          <a:xfrm>
            <a:off x="1325880" y="2322576"/>
            <a:ext cx="5257800" cy="3502152"/>
          </a:xfrm>
        </p:spPr>
        <p:txBody>
          <a:bodyPr/>
          <a:lstStyle/>
          <a:p>
            <a:r>
              <a:rPr lang="en-US"/>
              <a:t>Click icon to add photo</a:t>
            </a:r>
          </a:p>
        </p:txBody>
      </p:sp>
      <p:sp>
        <p:nvSpPr>
          <p:cNvPr id="11" name="Content Placeholder 2">
            <a:extLst>
              <a:ext uri="{FF2B5EF4-FFF2-40B4-BE49-F238E27FC236}">
                <a16:creationId xmlns:a16="http://schemas.microsoft.com/office/drawing/2014/main" id="{C57CE2B1-9BA3-F256-1D33-784CE53AED39}"/>
              </a:ext>
            </a:extLst>
          </p:cNvPr>
          <p:cNvSpPr>
            <a:spLocks noGrp="1"/>
          </p:cNvSpPr>
          <p:nvPr>
            <p:ph idx="1" hasCustomPrompt="1"/>
          </p:nvPr>
        </p:nvSpPr>
        <p:spPr>
          <a:xfrm>
            <a:off x="7051198" y="2393648"/>
            <a:ext cx="4734060" cy="4351338"/>
          </a:xfrm>
        </p:spPr>
        <p:txBody>
          <a:bodyPr/>
          <a:lstStyle>
            <a:lvl1pPr>
              <a:buClr>
                <a:schemeClr val="accent1"/>
              </a:buClr>
              <a:defRPr/>
            </a:lvl1pPr>
            <a:lvl2pPr>
              <a:buClr>
                <a:schemeClr val="accent1"/>
              </a:buClr>
              <a:defRPr/>
            </a:lvl2pPr>
          </a:lstStyle>
          <a:p>
            <a:pPr lvl="0"/>
            <a:r>
              <a:rPr lang="en-US"/>
              <a:t>Slide content</a:t>
            </a:r>
          </a:p>
          <a:p>
            <a:pPr lvl="1"/>
            <a:r>
              <a:rPr lang="en-US"/>
              <a:t>Content</a:t>
            </a:r>
          </a:p>
        </p:txBody>
      </p:sp>
      <p:sp>
        <p:nvSpPr>
          <p:cNvPr id="13" name="Text Placeholder 12">
            <a:extLst>
              <a:ext uri="{FF2B5EF4-FFF2-40B4-BE49-F238E27FC236}">
                <a16:creationId xmlns:a16="http://schemas.microsoft.com/office/drawing/2014/main" id="{5AEB40E3-A0F6-BDED-EC83-B57C0B9D8E96}"/>
              </a:ext>
            </a:extLst>
          </p:cNvPr>
          <p:cNvSpPr>
            <a:spLocks noGrp="1"/>
          </p:cNvSpPr>
          <p:nvPr>
            <p:ph type="body" sz="quarter" idx="15" hasCustomPrompt="1"/>
          </p:nvPr>
        </p:nvSpPr>
        <p:spPr>
          <a:xfrm>
            <a:off x="1204436" y="980615"/>
            <a:ext cx="5500688" cy="1206500"/>
          </a:xfrm>
        </p:spPr>
        <p:txBody>
          <a:bodyPr anchor="ctr">
            <a:normAutofit/>
          </a:bodyPr>
          <a:lstStyle>
            <a:lvl1pPr marL="0" indent="0">
              <a:buNone/>
              <a:defRPr sz="4050">
                <a:solidFill>
                  <a:schemeClr val="tx2"/>
                </a:solidFill>
                <a:latin typeface="+mj-lt"/>
              </a:defRPr>
            </a:lvl1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a:t>SLIDE TITLE</a:t>
            </a:r>
          </a:p>
        </p:txBody>
      </p:sp>
    </p:spTree>
    <p:extLst>
      <p:ext uri="{BB962C8B-B14F-4D97-AF65-F5344CB8AC3E}">
        <p14:creationId xmlns:p14="http://schemas.microsoft.com/office/powerpoint/2010/main" val="1958374700"/>
      </p:ext>
    </p:extLst>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ODH Wrap U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cxnSp>
        <p:nvCxnSpPr>
          <p:cNvPr id="12" name="Straight Connector 11">
            <a:extLst>
              <a:ext uri="{FF2B5EF4-FFF2-40B4-BE49-F238E27FC236}">
                <a16:creationId xmlns:a16="http://schemas.microsoft.com/office/drawing/2014/main" id="{EDB03A37-E8CB-E281-F8BB-9BE62D1520C3}"/>
              </a:ext>
            </a:extLst>
          </p:cNvPr>
          <p:cNvCxnSpPr>
            <a:cxnSpLocks/>
          </p:cNvCxnSpPr>
          <p:nvPr/>
        </p:nvCxnSpPr>
        <p:spPr>
          <a:xfrm>
            <a:off x="4928598"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14" name="Graphic 13">
            <a:extLst>
              <a:ext uri="{FF2B5EF4-FFF2-40B4-BE49-F238E27FC236}">
                <a16:creationId xmlns:a16="http://schemas.microsoft.com/office/drawing/2014/main" id="{4E8B41C8-E815-F741-6F12-7DCE965C21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55530" y="4953910"/>
            <a:ext cx="2896607" cy="800905"/>
          </a:xfrm>
          <a:prstGeom prst="rect">
            <a:avLst/>
          </a:prstGeom>
        </p:spPr>
      </p:pic>
      <p:sp>
        <p:nvSpPr>
          <p:cNvPr id="15" name="Rectangle 14">
            <a:extLst>
              <a:ext uri="{FF2B5EF4-FFF2-40B4-BE49-F238E27FC236}">
                <a16:creationId xmlns:a16="http://schemas.microsoft.com/office/drawing/2014/main" id="{F4FABD43-AF63-616E-4DC1-D1B758EB080B}"/>
              </a:ext>
            </a:extLst>
          </p:cNvPr>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8" name="Text Placeholder 17">
            <a:extLst>
              <a:ext uri="{FF2B5EF4-FFF2-40B4-BE49-F238E27FC236}">
                <a16:creationId xmlns:a16="http://schemas.microsoft.com/office/drawing/2014/main" id="{BCD0F84B-34DE-0155-95A4-F40D0095F570}"/>
              </a:ext>
            </a:extLst>
          </p:cNvPr>
          <p:cNvSpPr>
            <a:spLocks noGrp="1"/>
          </p:cNvSpPr>
          <p:nvPr>
            <p:ph type="body" sz="quarter" idx="13" hasCustomPrompt="1"/>
          </p:nvPr>
        </p:nvSpPr>
        <p:spPr>
          <a:xfrm>
            <a:off x="3401568" y="1290288"/>
            <a:ext cx="6208776" cy="1106424"/>
          </a:xfrm>
        </p:spPr>
        <p:txBody>
          <a:bodyPr>
            <a:normAutofit/>
          </a:bodyPr>
          <a:lstStyle>
            <a:lvl1pPr marL="0" indent="0" algn="ctr">
              <a:buNone/>
              <a:defRPr sz="4950">
                <a:solidFill>
                  <a:schemeClr val="tx2"/>
                </a:solidFill>
                <a:latin typeface="+mj-lt"/>
              </a:defRPr>
            </a:lvl1pPr>
          </a:lstStyle>
          <a:p>
            <a:pPr lvl="0"/>
            <a:r>
              <a:rPr lang="en-US"/>
              <a:t>SLIDE TITLE</a:t>
            </a:r>
          </a:p>
        </p:txBody>
      </p:sp>
      <p:sp>
        <p:nvSpPr>
          <p:cNvPr id="20" name="Text Placeholder 19">
            <a:extLst>
              <a:ext uri="{FF2B5EF4-FFF2-40B4-BE49-F238E27FC236}">
                <a16:creationId xmlns:a16="http://schemas.microsoft.com/office/drawing/2014/main" id="{17FFAB4A-6698-47A4-5E20-72C73B54DB39}"/>
              </a:ext>
            </a:extLst>
          </p:cNvPr>
          <p:cNvSpPr>
            <a:spLocks noGrp="1"/>
          </p:cNvSpPr>
          <p:nvPr>
            <p:ph type="body" sz="quarter" idx="14" hasCustomPrompt="1"/>
          </p:nvPr>
        </p:nvSpPr>
        <p:spPr>
          <a:xfrm>
            <a:off x="5190175" y="2753776"/>
            <a:ext cx="2627312" cy="380123"/>
          </a:xfrm>
        </p:spPr>
        <p:txBody>
          <a:bodyPr>
            <a:normAutofit/>
          </a:bodyPr>
          <a:lstStyle>
            <a:lvl1pPr marL="0" indent="0" algn="ctr">
              <a:buNone/>
              <a:defRPr sz="1350">
                <a:solidFill>
                  <a:schemeClr val="tx2"/>
                </a:solidFill>
              </a:defRPr>
            </a:lvl1pPr>
          </a:lstStyle>
          <a:p>
            <a:pPr lvl="0"/>
            <a:r>
              <a:rPr lang="en-US"/>
              <a:t>WEBSITE</a:t>
            </a:r>
          </a:p>
        </p:txBody>
      </p:sp>
    </p:spTree>
    <p:extLst>
      <p:ext uri="{BB962C8B-B14F-4D97-AF65-F5344CB8AC3E}">
        <p14:creationId xmlns:p14="http://schemas.microsoft.com/office/powerpoint/2010/main" val="2616192270"/>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ODH Ic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986DA575-BFED-596B-293B-29702BE8B774}"/>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7" name="Picture Placeholder 8">
            <a:extLst>
              <a:ext uri="{FF2B5EF4-FFF2-40B4-BE49-F238E27FC236}">
                <a16:creationId xmlns:a16="http://schemas.microsoft.com/office/drawing/2014/main" id="{D7FDD909-AED8-BDFA-4C87-5235509514FF}"/>
              </a:ext>
            </a:extLst>
          </p:cNvPr>
          <p:cNvSpPr>
            <a:spLocks noGrp="1"/>
          </p:cNvSpPr>
          <p:nvPr>
            <p:ph type="pic" sz="quarter" idx="13" hasCustomPrompt="1"/>
          </p:nvPr>
        </p:nvSpPr>
        <p:spPr>
          <a:xfrm>
            <a:off x="1828800" y="2441448"/>
            <a:ext cx="8705088" cy="2404872"/>
          </a:xfrm>
        </p:spPr>
        <p:txBody>
          <a:bodyPr/>
          <a:lstStyle/>
          <a:p>
            <a:r>
              <a:rPr lang="en-US"/>
              <a:t>Click icon to add photo</a:t>
            </a:r>
          </a:p>
        </p:txBody>
      </p:sp>
    </p:spTree>
    <p:extLst>
      <p:ext uri="{BB962C8B-B14F-4D97-AF65-F5344CB8AC3E}">
        <p14:creationId xmlns:p14="http://schemas.microsoft.com/office/powerpoint/2010/main" val="4273366608"/>
      </p:ext>
    </p:extLst>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1_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p:nvSpPr>
        <p:spPr>
          <a:xfrm>
            <a:off x="0" y="2478960"/>
            <a:ext cx="12192000" cy="1957233"/>
          </a:xfrm>
          <a:prstGeom prst="rect">
            <a:avLst/>
          </a:prstGeom>
          <a:solidFill>
            <a:srgbClr val="09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4"/>
            <a:ext cx="10287000" cy="485637"/>
          </a:xfrm>
        </p:spPr>
        <p:txBody>
          <a:bodyPr>
            <a:normAutofit/>
          </a:bodyPr>
          <a:lstStyle>
            <a:lvl1pPr>
              <a:defRPr sz="2400" b="1">
                <a:solidFill>
                  <a:schemeClr val="bg1"/>
                </a:solidFill>
              </a:defRPr>
            </a:lvl1pPr>
          </a:lstStyle>
          <a:p>
            <a:pPr lvl="0"/>
            <a:r>
              <a:rPr lang="en-US"/>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21"/>
            <a:ext cx="10287000" cy="485637"/>
          </a:xfrm>
        </p:spPr>
        <p:txBody>
          <a:bodyPr>
            <a:normAutofit/>
          </a:bodyPr>
          <a:lstStyle>
            <a:lvl1pPr>
              <a:defRPr sz="2400" b="0">
                <a:solidFill>
                  <a:schemeClr val="bg1"/>
                </a:solidFill>
              </a:defRPr>
            </a:lvl1pPr>
          </a:lstStyle>
          <a:p>
            <a:pPr lvl="0"/>
            <a:r>
              <a:rPr lang="en-US"/>
              <a:t>Slide subtitle (or presenter’s title/organization)</a:t>
            </a:r>
          </a:p>
        </p:txBody>
      </p:sp>
    </p:spTree>
    <p:extLst>
      <p:ext uri="{BB962C8B-B14F-4D97-AF65-F5344CB8AC3E}">
        <p14:creationId xmlns:p14="http://schemas.microsoft.com/office/powerpoint/2010/main" val="381735072"/>
      </p:ext>
    </p:extLst>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49950024-D08D-80ED-692C-082592531981}"/>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431350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E99CAA-8783-AA4F-8E32-6CB4A648AA17}" type="datetimeFigureOut">
              <a:rPr lang="en-US" smtClean="0"/>
              <a:t>7/23/2024</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0C1EE12E-BAA6-80E4-4C6D-EA51F362B66E}"/>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96932212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67DCBE37-71C2-472D-70AF-30BEEBDEC012}"/>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06623862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E7F4030F-D669-F88E-38F0-78CE544C4F23}"/>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40067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
        <p:nvSpPr>
          <p:cNvPr id="7" name="TextBox 6">
            <a:extLst>
              <a:ext uri="{FF2B5EF4-FFF2-40B4-BE49-F238E27FC236}">
                <a16:creationId xmlns:a16="http://schemas.microsoft.com/office/drawing/2014/main" id="{8779E634-9101-E620-7E81-0757B18AEDFE}"/>
              </a:ext>
            </a:extLst>
          </p:cNvPr>
          <p:cNvSpPr txBox="1">
            <a:spLocks noChangeArrowheads="1"/>
          </p:cNvSpPr>
          <p:nvPr userDrawn="1"/>
        </p:nvSpPr>
        <p:spPr bwMode="auto">
          <a:xfrm>
            <a:off x="1981202" y="1212850"/>
            <a:ext cx="18473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defTabSz="457200" eaLnBrk="0" hangingPunct="0">
              <a:defRPr>
                <a:solidFill>
                  <a:schemeClr val="tx1"/>
                </a:solidFill>
                <a:latin typeface="Arial" pitchFamily="34" charset="0"/>
                <a:cs typeface="Arial" pitchFamily="34" charset="0"/>
              </a:defRPr>
            </a:lvl1pPr>
            <a:lvl2pPr marL="742950" indent="-285750" defTabSz="457200" eaLnBrk="0" hangingPunct="0">
              <a:defRPr>
                <a:solidFill>
                  <a:schemeClr val="tx1"/>
                </a:solidFill>
                <a:latin typeface="Arial" pitchFamily="34" charset="0"/>
                <a:cs typeface="Arial" pitchFamily="34" charset="0"/>
              </a:defRPr>
            </a:lvl2pPr>
            <a:lvl3pPr marL="1143000" indent="-228600" defTabSz="457200" eaLnBrk="0" hangingPunct="0">
              <a:defRPr>
                <a:solidFill>
                  <a:schemeClr val="tx1"/>
                </a:solidFill>
                <a:latin typeface="Arial" pitchFamily="34" charset="0"/>
                <a:cs typeface="Arial" pitchFamily="34" charset="0"/>
              </a:defRPr>
            </a:lvl3pPr>
            <a:lvl4pPr marL="1600200" indent="-228600" defTabSz="457200" eaLnBrk="0" hangingPunct="0">
              <a:defRPr>
                <a:solidFill>
                  <a:schemeClr val="tx1"/>
                </a:solidFill>
                <a:latin typeface="Arial" pitchFamily="34" charset="0"/>
                <a:cs typeface="Arial" pitchFamily="34" charset="0"/>
              </a:defRPr>
            </a:lvl4pPr>
            <a:lvl5pPr marL="2057400" indent="-228600" defTabSz="457200" eaLnBrk="0" hangingPunct="0">
              <a:defRPr>
                <a:solidFill>
                  <a:schemeClr val="tx1"/>
                </a:solidFill>
                <a:latin typeface="Arial" pitchFamily="34" charset="0"/>
                <a:cs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defRPr/>
            </a:pPr>
            <a:endParaRPr lang="en-US" sz="1800">
              <a:solidFill>
                <a:srgbClr val="000000"/>
              </a:solidFill>
              <a:latin typeface="Calibri" pitchFamily="34" charset="0"/>
            </a:endParaRPr>
          </a:p>
        </p:txBody>
      </p:sp>
    </p:spTree>
    <p:extLst>
      <p:ext uri="{BB962C8B-B14F-4D97-AF65-F5344CB8AC3E}">
        <p14:creationId xmlns:p14="http://schemas.microsoft.com/office/powerpoint/2010/main" val="21852724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911CEA24-D524-2972-FBF4-3C13F090DAD0}"/>
              </a:ext>
            </a:extLst>
          </p:cNvPr>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7992328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2"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4"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5FB13A86-5642-4839-1ECF-AC67BB04B5A5}"/>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959465646"/>
      </p:ext>
    </p:extLst>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2" y="1825625"/>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6"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DAD03305-BC04-8C35-AE87-E6ED75CD7964}"/>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48330892"/>
      </p:ext>
    </p:extLst>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2"/>
            <a:ext cx="5181600" cy="365125"/>
          </a:xfrm>
        </p:spPr>
        <p:txBody>
          <a:bodyPr>
            <a:normAutofit/>
          </a:bodyPr>
          <a:lstStyle>
            <a:lvl1pPr>
              <a:defRPr sz="1200" i="1"/>
            </a:lvl1pPr>
          </a:lstStyle>
          <a:p>
            <a:r>
              <a:rPr lang="en-US"/>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2"/>
            <a:ext cx="5181600" cy="365125"/>
          </a:xfrm>
        </p:spPr>
        <p:txBody>
          <a:bodyPr>
            <a:normAutofit/>
          </a:bodyPr>
          <a:lstStyle>
            <a:lvl1pPr>
              <a:defRPr sz="1200" i="1"/>
            </a:lvl1pPr>
          </a:lstStyle>
          <a:p>
            <a:r>
              <a:rPr lang="en-US"/>
              <a:t>Photo or chart caption</a:t>
            </a:r>
          </a:p>
        </p:txBody>
      </p:sp>
      <p:sp>
        <p:nvSpPr>
          <p:cNvPr id="8" name="Rectangle 7">
            <a:extLst>
              <a:ext uri="{FF2B5EF4-FFF2-40B4-BE49-F238E27FC236}">
                <a16:creationId xmlns:a16="http://schemas.microsoft.com/office/drawing/2014/main" id="{FC09224C-0145-0537-8724-A6A94C07799F}"/>
              </a:ext>
            </a:extLst>
          </p:cNvPr>
          <p:cNvSpPr>
            <a:spLocks noGrp="1" noRot="1" noMove="1" noResize="1" noEditPoints="1" noAdjustHandles="1" noChangeArrowheads="1" noChangeShapeType="1"/>
          </p:cNvSpPr>
          <p:nvPr/>
        </p:nvSpPr>
        <p:spPr>
          <a:xfrm>
            <a:off x="915204" y="2"/>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821243725"/>
      </p:ext>
    </p:extLst>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3225"/>
            </a:lvl1pPr>
          </a:lstStyle>
          <a:p>
            <a:r>
              <a:rPr lang="en-US"/>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2"/>
            <a:ext cx="9144000" cy="447215"/>
          </a:xfrm>
        </p:spPr>
        <p:txBody>
          <a:bodyPr/>
          <a:lstStyle>
            <a:lvl1pPr marL="0" indent="0" algn="ctr">
              <a:buNone/>
              <a:defRPr sz="18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4001" y="4808571"/>
            <a:ext cx="9143999" cy="447215"/>
          </a:xfrm>
        </p:spPr>
        <p:txBody>
          <a:bodyPr>
            <a:normAutofit/>
          </a:bodyPr>
          <a:lstStyle>
            <a:lvl1pPr algn="ctr">
              <a:defRPr sz="1650" b="1"/>
            </a:lvl1pPr>
          </a:lstStyle>
          <a:p>
            <a:pPr lvl="0"/>
            <a:r>
              <a:rPr lang="en-US"/>
              <a:t>Date, presenter names, or delete this</a:t>
            </a:r>
          </a:p>
        </p:txBody>
      </p:sp>
    </p:spTree>
    <p:extLst>
      <p:ext uri="{BB962C8B-B14F-4D97-AF65-F5344CB8AC3E}">
        <p14:creationId xmlns:p14="http://schemas.microsoft.com/office/powerpoint/2010/main" val="20209018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a:t>Slide content</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71514506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8" y="714566"/>
            <a:ext cx="6264052" cy="756009"/>
          </a:xfrm>
        </p:spPr>
        <p:txBody>
          <a:bodyPr/>
          <a:lstStyle/>
          <a:p>
            <a:r>
              <a:rPr lang="en-US"/>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7" y="1467397"/>
            <a:ext cx="6264051" cy="4575175"/>
          </a:xfrm>
        </p:spPr>
        <p:txBody>
          <a:bodyPr/>
          <a:lstStyle/>
          <a:p>
            <a:pPr lvl="0"/>
            <a:r>
              <a:rPr lang="en-US"/>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69" y="0"/>
            <a:ext cx="493163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5" y="2"/>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0237009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60"/>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4"/>
            <a:ext cx="10287000" cy="485637"/>
          </a:xfrm>
        </p:spPr>
        <p:txBody>
          <a:bodyPr>
            <a:normAutofit/>
          </a:bodyPr>
          <a:lstStyle>
            <a:lvl1pPr>
              <a:defRPr sz="2400" b="1">
                <a:solidFill>
                  <a:schemeClr val="bg1"/>
                </a:solidFill>
              </a:defRPr>
            </a:lvl1pPr>
          </a:lstStyle>
          <a:p>
            <a:pPr lvl="0"/>
            <a:r>
              <a:rPr lang="en-US"/>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21"/>
            <a:ext cx="10287000" cy="485637"/>
          </a:xfrm>
        </p:spPr>
        <p:txBody>
          <a:bodyPr>
            <a:normAutofit/>
          </a:bodyPr>
          <a:lstStyle>
            <a:lvl1pPr>
              <a:defRPr sz="2400" b="0">
                <a:solidFill>
                  <a:schemeClr val="bg1"/>
                </a:solidFill>
              </a:defRPr>
            </a:lvl1pPr>
          </a:lstStyle>
          <a:p>
            <a:pPr lvl="0"/>
            <a:r>
              <a:rPr lang="en-US"/>
              <a:t>Slide subtitle (or presenter’s title/organization)</a:t>
            </a:r>
          </a:p>
        </p:txBody>
      </p:sp>
    </p:spTree>
    <p:extLst>
      <p:ext uri="{BB962C8B-B14F-4D97-AF65-F5344CB8AC3E}">
        <p14:creationId xmlns:p14="http://schemas.microsoft.com/office/powerpoint/2010/main" val="41051274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019383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2"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4"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39414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629414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2" y="1825625"/>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6"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2953888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2"/>
            <a:ext cx="5181600" cy="365125"/>
          </a:xfrm>
        </p:spPr>
        <p:txBody>
          <a:bodyPr>
            <a:normAutofit/>
          </a:bodyPr>
          <a:lstStyle>
            <a:lvl1pPr>
              <a:defRPr sz="1200" i="1"/>
            </a:lvl1pPr>
          </a:lstStyle>
          <a:p>
            <a:r>
              <a:rPr lang="en-US"/>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2"/>
            <a:ext cx="5181600" cy="365125"/>
          </a:xfrm>
        </p:spPr>
        <p:txBody>
          <a:bodyPr>
            <a:normAutofit/>
          </a:bodyPr>
          <a:lstStyle>
            <a:lvl1pPr>
              <a:defRPr sz="1200" i="1"/>
            </a:lvl1pPr>
          </a:lstStyle>
          <a:p>
            <a:r>
              <a:rPr lang="en-US"/>
              <a:t>Photo or chart caption</a:t>
            </a:r>
          </a:p>
        </p:txBody>
      </p:sp>
    </p:spTree>
    <p:extLst>
      <p:ext uri="{BB962C8B-B14F-4D97-AF65-F5344CB8AC3E}">
        <p14:creationId xmlns:p14="http://schemas.microsoft.com/office/powerpoint/2010/main" val="35630985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2" y="1660527"/>
            <a:ext cx="3067879" cy="2017713"/>
          </a:xfrm>
        </p:spPr>
        <p:txBody>
          <a:bodyPr/>
          <a:lstStyle/>
          <a:p>
            <a:r>
              <a:rPr lang="en-US"/>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6" y="1660526"/>
            <a:ext cx="3929269" cy="2017713"/>
          </a:xfrm>
        </p:spPr>
        <p:txBody>
          <a:bodyPr/>
          <a:lstStyle/>
          <a:p>
            <a:r>
              <a:rPr lang="en-US"/>
              <a:t>Click icon to add photo</a:t>
            </a:r>
          </a:p>
          <a:p>
            <a:endParaRPr lang="en-US"/>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5"/>
            <a:ext cx="3067879" cy="2017713"/>
          </a:xfrm>
        </p:spPr>
        <p:txBody>
          <a:bodyPr/>
          <a:lstStyle/>
          <a:p>
            <a:r>
              <a:rPr lang="en-US"/>
              <a:t>Click icon to add photo</a:t>
            </a:r>
          </a:p>
          <a:p>
            <a:endParaRPr lang="en-US"/>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7" y="3882200"/>
            <a:ext cx="3067879" cy="2017713"/>
          </a:xfrm>
        </p:spPr>
        <p:txBody>
          <a:bodyPr/>
          <a:lstStyle/>
          <a:p>
            <a:r>
              <a:rPr lang="en-US"/>
              <a:t>Click icon to add photo</a:t>
            </a:r>
          </a:p>
          <a:p>
            <a:endParaRPr lang="en-US"/>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9"/>
            <a:ext cx="3929269" cy="2017713"/>
          </a:xfrm>
        </p:spPr>
        <p:txBody>
          <a:bodyPr/>
          <a:lstStyle/>
          <a:p>
            <a:r>
              <a:rPr lang="en-US"/>
              <a:t>Click icon to add photo</a:t>
            </a:r>
          </a:p>
          <a:p>
            <a:endParaRPr lang="en-US"/>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8"/>
            <a:ext cx="3067879" cy="2017713"/>
          </a:xfrm>
        </p:spPr>
        <p:txBody>
          <a:bodyPr/>
          <a:lstStyle/>
          <a:p>
            <a:r>
              <a:rPr lang="en-US"/>
              <a:t>Click icon to add photo</a:t>
            </a:r>
          </a:p>
          <a:p>
            <a:endParaRPr lang="en-US"/>
          </a:p>
        </p:txBody>
      </p:sp>
    </p:spTree>
    <p:extLst>
      <p:ext uri="{BB962C8B-B14F-4D97-AF65-F5344CB8AC3E}">
        <p14:creationId xmlns:p14="http://schemas.microsoft.com/office/powerpoint/2010/main" val="1542589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259921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77239826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80" y="1152939"/>
            <a:ext cx="8635467" cy="4098510"/>
          </a:xfrm>
          <a:prstGeom prst="rect">
            <a:avLst/>
          </a:prstGeom>
        </p:spPr>
      </p:pic>
    </p:spTree>
    <p:extLst>
      <p:ext uri="{BB962C8B-B14F-4D97-AF65-F5344CB8AC3E}">
        <p14:creationId xmlns:p14="http://schemas.microsoft.com/office/powerpoint/2010/main" val="10176850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2" y="4591763"/>
            <a:ext cx="6391507" cy="369332"/>
          </a:xfrm>
          <a:prstGeom prst="rect">
            <a:avLst/>
          </a:prstGeom>
          <a:noFill/>
        </p:spPr>
        <p:txBody>
          <a:bodyPr wrap="square" rtlCol="0">
            <a:spAutoFit/>
          </a:bodyPr>
          <a:lstStyle/>
          <a:p>
            <a:r>
              <a:rPr lang="en-US" sz="1800" b="1">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3" cy="2719654"/>
          </a:xfrm>
          <a:prstGeom prst="rect">
            <a:avLst/>
          </a:prstGeom>
        </p:spPr>
      </p:pic>
    </p:spTree>
    <p:extLst>
      <p:ext uri="{BB962C8B-B14F-4D97-AF65-F5344CB8AC3E}">
        <p14:creationId xmlns:p14="http://schemas.microsoft.com/office/powerpoint/2010/main" val="17438101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a:t>Double-click center of slide to add a full-screen photo</a:t>
            </a:r>
          </a:p>
        </p:txBody>
      </p:sp>
    </p:spTree>
    <p:extLst>
      <p:ext uri="{BB962C8B-B14F-4D97-AF65-F5344CB8AC3E}">
        <p14:creationId xmlns:p14="http://schemas.microsoft.com/office/powerpoint/2010/main" val="28225719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414821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2400"/>
            </a:lvl1pPr>
          </a:lstStyle>
          <a:p>
            <a:r>
              <a:rPr lang="en-US"/>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8" y="987427"/>
            <a:ext cx="6603651" cy="453242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2"/>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3278302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E99CAA-8783-AA4F-8E32-6CB4A648AA17}" type="datetimeFigureOut">
              <a:rPr lang="en-US" smtClean="0"/>
              <a:t>7/23/2024</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6269949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8140041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4764383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52730844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26525569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E99CAA-8783-AA4F-8E32-6CB4A648AA17}" type="datetimeFigureOut">
              <a:rPr lang="en-US" smtClean="0"/>
              <a:t>7/23/2024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6321249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E99CAA-8783-AA4F-8E32-6CB4A648AA17}" type="datetimeFigureOut">
              <a:rPr lang="en-US" smtClean="0"/>
              <a:t>7/23/2024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92581881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1556895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3572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269486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529466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7/23/2024</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2726622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32262344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2"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3225"/>
            </a:lvl1pPr>
          </a:lstStyle>
          <a:p>
            <a:r>
              <a:rPr lang="en-US"/>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2"/>
            <a:ext cx="9144000" cy="447215"/>
          </a:xfrm>
        </p:spPr>
        <p:txBody>
          <a:bodyPr/>
          <a:lstStyle>
            <a:lvl1pPr marL="0" indent="0" algn="ctr">
              <a:buNone/>
              <a:defRPr sz="180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4002" y="4808573"/>
            <a:ext cx="9143999" cy="447215"/>
          </a:xfrm>
        </p:spPr>
        <p:txBody>
          <a:bodyPr>
            <a:normAutofit/>
          </a:bodyPr>
          <a:lstStyle>
            <a:lvl1pPr algn="ctr">
              <a:defRPr sz="1650" b="1"/>
            </a:lvl1pPr>
          </a:lstStyle>
          <a:p>
            <a:pPr lvl="0"/>
            <a:r>
              <a:rPr lang="en-US"/>
              <a:t>Date, presenter names, or delete this</a:t>
            </a:r>
          </a:p>
        </p:txBody>
      </p:sp>
    </p:spTree>
    <p:extLst>
      <p:ext uri="{BB962C8B-B14F-4D97-AF65-F5344CB8AC3E}">
        <p14:creationId xmlns:p14="http://schemas.microsoft.com/office/powerpoint/2010/main" val="374798842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3"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4" y="1819001"/>
            <a:ext cx="3316357"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108675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3" y="1825625"/>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5"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7" y="1819001"/>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9" y="1812377"/>
            <a:ext cx="2461591"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528634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a:t>Click icons to add content, or just start typing to add text.</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4"/>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4"/>
            <a:ext cx="5181600" cy="365125"/>
          </a:xfrm>
        </p:spPr>
        <p:txBody>
          <a:bodyPr>
            <a:normAutofit/>
          </a:bodyPr>
          <a:lstStyle>
            <a:lvl1pPr>
              <a:defRPr sz="1200" i="1"/>
            </a:lvl1pPr>
          </a:lstStyle>
          <a:p>
            <a:r>
              <a:rPr lang="en-US"/>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4"/>
            <a:ext cx="5181600" cy="365125"/>
          </a:xfrm>
        </p:spPr>
        <p:txBody>
          <a:bodyPr>
            <a:normAutofit/>
          </a:bodyPr>
          <a:lstStyle>
            <a:lvl1pPr>
              <a:defRPr sz="1200" i="1"/>
            </a:lvl1pPr>
          </a:lstStyle>
          <a:p>
            <a:r>
              <a:rPr lang="en-US"/>
              <a:t>Photo or chart caption</a:t>
            </a:r>
          </a:p>
        </p:txBody>
      </p:sp>
    </p:spTree>
    <p:extLst>
      <p:ext uri="{BB962C8B-B14F-4D97-AF65-F5344CB8AC3E}">
        <p14:creationId xmlns:p14="http://schemas.microsoft.com/office/powerpoint/2010/main" val="704601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9"/>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7/23/2024</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992714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4.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theme" Target="../theme/theme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19" Type="http://schemas.openxmlformats.org/officeDocument/2006/relationships/image" Target="../media/image5.sv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image" Target="../media/image2.svg"/><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image" Target="../media/image1.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image" Target="../media/image4.png"/><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theme" Target="../theme/theme4.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10" Type="http://schemas.openxmlformats.org/officeDocument/2006/relationships/slideLayout" Target="../slideLayouts/slideLayout63.xml"/><Relationship Id="rId19" Type="http://schemas.openxmlformats.org/officeDocument/2006/relationships/image" Target="../media/image5.svg"/><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image" Target="../media/image2.svg"/><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image" Target="../media/image1.png"/><Relationship Id="rId2" Type="http://schemas.openxmlformats.org/officeDocument/2006/relationships/slideLayout" Target="../slideLayouts/slideLayout71.xml"/><Relationship Id="rId16" Type="http://schemas.openxmlformats.org/officeDocument/2006/relationships/theme" Target="../theme/theme5.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E99CAA-8783-AA4F-8E32-6CB4A648AA17}" type="datetimeFigureOut">
              <a:rPr lang="en-US" smtClean="0"/>
              <a:t>7/23/2024</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p:nvSpPr>
        <p:spPr>
          <a:xfrm>
            <a:off x="915205" y="4"/>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Graphic 9">
            <a:extLst>
              <a:ext uri="{FF2B5EF4-FFF2-40B4-BE49-F238E27FC236}">
                <a16:creationId xmlns:a16="http://schemas.microsoft.com/office/drawing/2014/main" id="{58B88971-08F0-8D75-285C-6EA18DEC3401}"/>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583520" y="6096746"/>
            <a:ext cx="2066925" cy="571500"/>
          </a:xfrm>
          <a:prstGeom prst="rect">
            <a:avLst/>
          </a:prstGeom>
        </p:spPr>
      </p:pic>
    </p:spTree>
    <p:extLst>
      <p:ext uri="{BB962C8B-B14F-4D97-AF65-F5344CB8AC3E}">
        <p14:creationId xmlns:p14="http://schemas.microsoft.com/office/powerpoint/2010/main" val="2303325401"/>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8"/>
            <a:ext cx="10515600" cy="756009"/>
          </a:xfrm>
          <a:prstGeom prst="rect">
            <a:avLst/>
          </a:prstGeom>
        </p:spPr>
        <p:txBody>
          <a:bodyPr vert="horz" lIns="91440" tIns="45720" rIns="91440" bIns="45720" rtlCol="0" anchor="ctr">
            <a:normAutofit/>
          </a:bodyPr>
          <a:lstStyle/>
          <a:p>
            <a:r>
              <a:rPr lang="en-US"/>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E99CAA-8783-AA4F-8E32-6CB4A648AA17}" type="datetimeFigureOut">
              <a:rPr lang="en-US" smtClean="0"/>
              <a:t>7/23/2024</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p:nvSpPr>
        <p:spPr>
          <a:xfrm>
            <a:off x="915205" y="4"/>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a:extLst>
              <a:ext uri="{FF2B5EF4-FFF2-40B4-BE49-F238E27FC236}">
                <a16:creationId xmlns:a16="http://schemas.microsoft.com/office/drawing/2014/main" id="{A580837F-ECB5-F7FF-414F-893177D3301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571747" y="6080538"/>
            <a:ext cx="2066925" cy="571500"/>
          </a:xfrm>
          <a:prstGeom prst="rect">
            <a:avLst/>
          </a:prstGeom>
        </p:spPr>
      </p:pic>
    </p:spTree>
    <p:extLst>
      <p:ext uri="{BB962C8B-B14F-4D97-AF65-F5344CB8AC3E}">
        <p14:creationId xmlns:p14="http://schemas.microsoft.com/office/powerpoint/2010/main" val="479917681"/>
      </p:ext>
    </p:extLst>
  </p:cSld>
  <p:clrMap bg1="dk1" tx1="lt1" bg2="dk2" tx2="lt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Lst>
  <p:txStyles>
    <p:titleStyle>
      <a:lvl1pPr algn="l" defTabSz="685800" rtl="0" eaLnBrk="1" latinLnBrk="0" hangingPunct="1">
        <a:lnSpc>
          <a:spcPct val="90000"/>
        </a:lnSpc>
        <a:spcBef>
          <a:spcPct val="0"/>
        </a:spcBef>
        <a:buNone/>
        <a:defRPr sz="33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650" b="1"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E99CAA-8783-AA4F-8E32-6CB4A648AA17}" type="datetimeFigureOut">
              <a:rPr lang="en-US" smtClean="0"/>
              <a:t>7/23/2024</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11B0D76-416E-A848-A852-F384D553907A}" type="slidenum">
              <a:rPr lang="en-US" smtClean="0"/>
              <a:t>‹#›</a:t>
            </a:fld>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583520" y="6096746"/>
            <a:ext cx="2066925" cy="571500"/>
          </a:xfrm>
          <a:prstGeom prst="rect">
            <a:avLst/>
          </a:prstGeom>
        </p:spPr>
      </p:pic>
    </p:spTree>
    <p:extLst>
      <p:ext uri="{BB962C8B-B14F-4D97-AF65-F5344CB8AC3E}">
        <p14:creationId xmlns:p14="http://schemas.microsoft.com/office/powerpoint/2010/main" val="114349997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 id="2147483788" r:id="rId15"/>
    <p:sldLayoutId id="2147483789" r:id="rId16"/>
    <p:sldLayoutId id="2147483790" r:id="rId17"/>
    <p:sldLayoutId id="2147483791" r:id="rId18"/>
    <p:sldLayoutId id="2147483792" r:id="rId19"/>
    <p:sldLayoutId id="2147483793" r:id="rId20"/>
    <p:sldLayoutId id="2147483794" r:id="rId21"/>
    <p:sldLayoutId id="2147483795" r:id="rId2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6"/>
            <a:ext cx="10515600" cy="756009"/>
          </a:xfrm>
          <a:prstGeom prst="rect">
            <a:avLst/>
          </a:prstGeom>
        </p:spPr>
        <p:txBody>
          <a:bodyPr vert="horz" lIns="91440" tIns="45720" rIns="91440" bIns="45720" rtlCol="0" anchor="ctr">
            <a:normAutofit/>
          </a:bodyPr>
          <a:lstStyle/>
          <a:p>
            <a:r>
              <a:rPr lang="en-US"/>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BE99CAA-8783-AA4F-8E32-6CB4A648AA17}" type="datetimeFigureOut">
              <a:rPr lang="en-US" smtClean="0"/>
              <a:t>7/23/2024</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p:nvSpPr>
        <p:spPr>
          <a:xfrm>
            <a:off x="915204" y="2"/>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a:extLst>
              <a:ext uri="{FF2B5EF4-FFF2-40B4-BE49-F238E27FC236}">
                <a16:creationId xmlns:a16="http://schemas.microsoft.com/office/drawing/2014/main" id="{A580837F-ECB5-F7FF-414F-893177D3301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571746" y="6080538"/>
            <a:ext cx="2066925" cy="571500"/>
          </a:xfrm>
          <a:prstGeom prst="rect">
            <a:avLst/>
          </a:prstGeom>
        </p:spPr>
      </p:pic>
    </p:spTree>
    <p:extLst>
      <p:ext uri="{BB962C8B-B14F-4D97-AF65-F5344CB8AC3E}">
        <p14:creationId xmlns:p14="http://schemas.microsoft.com/office/powerpoint/2010/main" val="369804100"/>
      </p:ext>
    </p:extLst>
  </p:cSld>
  <p:clrMap bg1="dk1" tx1="lt1" bg2="dk2" tx2="lt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Lst>
  <p:txStyles>
    <p:titleStyle>
      <a:lvl1pPr algn="l" defTabSz="685800" rtl="0" eaLnBrk="1" latinLnBrk="0" hangingPunct="1">
        <a:lnSpc>
          <a:spcPct val="90000"/>
        </a:lnSpc>
        <a:spcBef>
          <a:spcPct val="0"/>
        </a:spcBef>
        <a:buNone/>
        <a:defRPr sz="33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685800" rtl="0" eaLnBrk="1" latinLnBrk="0" hangingPunct="1">
        <a:lnSpc>
          <a:spcPct val="90000"/>
        </a:lnSpc>
        <a:spcBef>
          <a:spcPts val="75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650" b="1"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7/23/2024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45B6CEFA-D627-3444-91CA-AB14EA03ABC2}"/>
              </a:ext>
            </a:extLst>
          </p:cNvPr>
          <p:cNvSpPr/>
          <p:nvPr userDrawn="1"/>
        </p:nvSpPr>
        <p:spPr>
          <a:xfrm>
            <a:off x="915205" y="4"/>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Graphic 7">
            <a:extLst>
              <a:ext uri="{FF2B5EF4-FFF2-40B4-BE49-F238E27FC236}">
                <a16:creationId xmlns:a16="http://schemas.microsoft.com/office/drawing/2014/main" id="{E4364C45-AACE-5D80-5787-66213A1D4F5E}"/>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20" y="6096746"/>
            <a:ext cx="2066925" cy="571500"/>
          </a:xfrm>
          <a:prstGeom prst="rect">
            <a:avLst/>
          </a:prstGeom>
        </p:spPr>
      </p:pic>
    </p:spTree>
    <p:extLst>
      <p:ext uri="{BB962C8B-B14F-4D97-AF65-F5344CB8AC3E}">
        <p14:creationId xmlns:p14="http://schemas.microsoft.com/office/powerpoint/2010/main" val="1153397903"/>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5" r:id="rId12"/>
    <p:sldLayoutId id="2147483770" r:id="rId13"/>
    <p:sldLayoutId id="2147483771" r:id="rId14"/>
    <p:sldLayoutId id="2147483772"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chart" Target="../charts/chart14.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emf"/><Relationship Id="rId1" Type="http://schemas.openxmlformats.org/officeDocument/2006/relationships/slideLayout" Target="../slideLayouts/slideLayout76.xml"/><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3.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emf"/><Relationship Id="rId1" Type="http://schemas.openxmlformats.org/officeDocument/2006/relationships/slideLayout" Target="../slideLayouts/slideLayout76.xml"/><Relationship Id="rId4" Type="http://schemas.openxmlformats.org/officeDocument/2006/relationships/image" Target="../media/image2.sv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7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emf"/><Relationship Id="rId1" Type="http://schemas.openxmlformats.org/officeDocument/2006/relationships/slideLayout" Target="../slideLayouts/slideLayout76.xml"/><Relationship Id="rId6" Type="http://schemas.openxmlformats.org/officeDocument/2006/relationships/hyperlink" Target="https://odh.ohio.gov/know-our-programs/asthma-program" TargetMode="External"/><Relationship Id="rId5" Type="http://schemas.openxmlformats.org/officeDocument/2006/relationships/hyperlink" Target="mailto:Asthma@odh.ohio.gov" TargetMode="External"/><Relationship Id="rId4" Type="http://schemas.openxmlformats.org/officeDocument/2006/relationships/image" Target="../media/image2.svg"/></Relationships>
</file>

<file path=ppt/slides/_rels/slide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6.xml"/><Relationship Id="rId5" Type="http://schemas.openxmlformats.org/officeDocument/2006/relationships/image" Target="../media/image22.svg"/><Relationship Id="rId4" Type="http://schemas.openxmlformats.org/officeDocument/2006/relationships/image" Target="../media/image21.png"/></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7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ctrTitle"/>
          </p:nvPr>
        </p:nvSpPr>
        <p:spPr>
          <a:xfrm>
            <a:off x="2819400" y="1371600"/>
            <a:ext cx="6553200" cy="3124200"/>
          </a:xfrm>
        </p:spPr>
        <p:txBody>
          <a:bodyPr>
            <a:normAutofit/>
          </a:bodyPr>
          <a:lstStyle/>
          <a:p>
            <a:pPr algn="ctr" eaLnBrk="1" hangingPunct="1"/>
            <a:r>
              <a:rPr lang="en-US" sz="3600" b="1">
                <a:latin typeface="+mn-lt"/>
              </a:rPr>
              <a:t>Ohio Asthma Burdens Report, 2021</a:t>
            </a:r>
            <a:br>
              <a:rPr lang="en-US" sz="3600" b="1">
                <a:latin typeface="+mn-lt"/>
              </a:rPr>
            </a:br>
            <a:br>
              <a:rPr lang="en-US" sz="3600" b="1">
                <a:latin typeface="+mn-lt"/>
              </a:rPr>
            </a:br>
            <a:endParaRPr lang="en-US" altLang="en-US" sz="3600" b="1">
              <a:latin typeface="+mn-lt"/>
              <a:ea typeface="ＭＳ Ｐゴシック" pitchFamily="34" charset="-128"/>
              <a:cs typeface="Arial"/>
            </a:endParaRPr>
          </a:p>
        </p:txBody>
      </p:sp>
    </p:spTree>
    <p:extLst>
      <p:ext uri="{BB962C8B-B14F-4D97-AF65-F5344CB8AC3E}">
        <p14:creationId xmlns:p14="http://schemas.microsoft.com/office/powerpoint/2010/main" val="17820251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D2957-5436-D6F7-9E6B-6532801B1081}"/>
              </a:ext>
            </a:extLst>
          </p:cNvPr>
          <p:cNvSpPr>
            <a:spLocks noGrp="1"/>
          </p:cNvSpPr>
          <p:nvPr>
            <p:ph type="title"/>
          </p:nvPr>
        </p:nvSpPr>
        <p:spPr>
          <a:xfrm>
            <a:off x="851636" y="0"/>
            <a:ext cx="10515600" cy="1325563"/>
          </a:xfrm>
        </p:spPr>
        <p:txBody>
          <a:bodyPr/>
          <a:lstStyle/>
          <a:p>
            <a:pPr algn="ctr"/>
            <a:r>
              <a:rPr lang="en-US" sz="2400" b="1">
                <a:latin typeface="Calibri" panose="020F0502020204030204" pitchFamily="34" charset="0"/>
                <a:cs typeface="Calibri" panose="020F0502020204030204" pitchFamily="34" charset="0"/>
              </a:rPr>
              <a:t>Prevalence of Current Asthma by Annual Household Income, 2020</a:t>
            </a:r>
          </a:p>
        </p:txBody>
      </p:sp>
      <p:sp>
        <p:nvSpPr>
          <p:cNvPr id="3" name="Content Placeholder 2">
            <a:extLst>
              <a:ext uri="{FF2B5EF4-FFF2-40B4-BE49-F238E27FC236}">
                <a16:creationId xmlns:a16="http://schemas.microsoft.com/office/drawing/2014/main" id="{3FD5F37A-8C9C-CCB8-6613-087D2F672F87}"/>
              </a:ext>
            </a:extLst>
          </p:cNvPr>
          <p:cNvSpPr>
            <a:spLocks noGrp="1"/>
          </p:cNvSpPr>
          <p:nvPr>
            <p:ph sz="half" idx="1"/>
          </p:nvPr>
        </p:nvSpPr>
        <p:spPr>
          <a:xfrm>
            <a:off x="6629400" y="1666032"/>
            <a:ext cx="4953000" cy="4437906"/>
          </a:xfrm>
        </p:spPr>
        <p:txBody>
          <a:bodyPr vert="horz" lIns="91440" tIns="45720" rIns="91440" bIns="45720" rtlCol="0" anchor="t">
            <a:normAutofit/>
          </a:bodyPr>
          <a:lstStyle/>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chemeClr val="tx1">
                    <a:lumMod val="95000"/>
                    <a:lumOff val="5000"/>
                  </a:schemeClr>
                </a:solidFill>
                <a:latin typeface="Calibri" panose="020F0502020204030204" pitchFamily="34" charset="0"/>
                <a:cs typeface="Calibri" panose="020F0502020204030204" pitchFamily="34" charset="0"/>
              </a:rPr>
              <a:t>Asthma is associated with household income level. Asthma was more commonly observed in each group as the income category decreased. </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chemeClr val="tx1">
                    <a:lumMod val="95000"/>
                    <a:lumOff val="5000"/>
                  </a:schemeClr>
                </a:solidFill>
                <a:latin typeface="Calibri" panose="020F0502020204030204" pitchFamily="34" charset="0"/>
                <a:cs typeface="Calibri" panose="020F0502020204030204" pitchFamily="34" charset="0"/>
              </a:rPr>
              <a:t> In Ohio, current asthma was highest for adults and children who have a yearly household income of less than $15,000.</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chemeClr val="tx1">
                    <a:lumMod val="95000"/>
                    <a:lumOff val="5000"/>
                  </a:schemeClr>
                </a:solidFill>
                <a:latin typeface="Calibri" panose="020F0502020204030204" pitchFamily="34" charset="0"/>
                <a:cs typeface="Calibri" panose="020F0502020204030204" pitchFamily="34" charset="0"/>
              </a:rPr>
              <a:t>Asthma was found to be four to five times more common for children in households with an income of less than $15,000 per year (20.53%) compared to children in households with an income of more than $50,000 per year (4.08%-5.26%).</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chemeClr val="tx1">
                    <a:lumMod val="95000"/>
                    <a:lumOff val="5000"/>
                  </a:schemeClr>
                </a:solidFill>
                <a:latin typeface="Calibri" panose="020F0502020204030204" pitchFamily="34" charset="0"/>
                <a:cs typeface="Calibri" panose="020F0502020204030204" pitchFamily="34" charset="0"/>
              </a:rPr>
              <a:t>Asthma was found to be almost three times more common for adults in households with an income of less than $15,000 per year (21.64%) compared to adults in households with an income of more than $50,000 per year (7.17%-7.98%).</a:t>
            </a: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endParaRPr lang="en-US"/>
          </a:p>
        </p:txBody>
      </p:sp>
      <p:sp>
        <p:nvSpPr>
          <p:cNvPr id="6" name="TextBox 5">
            <a:extLst>
              <a:ext uri="{FF2B5EF4-FFF2-40B4-BE49-F238E27FC236}">
                <a16:creationId xmlns:a16="http://schemas.microsoft.com/office/drawing/2014/main" id="{7677E7A2-F73A-3303-CFD7-00AA5DE659BA}"/>
              </a:ext>
            </a:extLst>
          </p:cNvPr>
          <p:cNvSpPr txBox="1"/>
          <p:nvPr/>
        </p:nvSpPr>
        <p:spPr>
          <a:xfrm>
            <a:off x="1524000" y="6051555"/>
            <a:ext cx="4572000"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7" name="TextBox 6">
            <a:extLst>
              <a:ext uri="{FF2B5EF4-FFF2-40B4-BE49-F238E27FC236}">
                <a16:creationId xmlns:a16="http://schemas.microsoft.com/office/drawing/2014/main" id="{C302A9F9-6B5B-CB71-F228-DCA51379F14D}"/>
              </a:ext>
            </a:extLst>
          </p:cNvPr>
          <p:cNvSpPr txBox="1"/>
          <p:nvPr/>
        </p:nvSpPr>
        <p:spPr>
          <a:xfrm>
            <a:off x="762000" y="1034132"/>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5.</a:t>
            </a:r>
          </a:p>
        </p:txBody>
      </p:sp>
      <p:graphicFrame>
        <p:nvGraphicFramePr>
          <p:cNvPr id="8" name="Chart 7">
            <a:extLst>
              <a:ext uri="{FF2B5EF4-FFF2-40B4-BE49-F238E27FC236}">
                <a16:creationId xmlns:a16="http://schemas.microsoft.com/office/drawing/2014/main" id="{7EAB3A37-9D69-AC03-4BAE-E1C11049689D}"/>
              </a:ext>
            </a:extLst>
          </p:cNvPr>
          <p:cNvGraphicFramePr>
            <a:graphicFrameLocks/>
          </p:cNvGraphicFramePr>
          <p:nvPr>
            <p:extLst>
              <p:ext uri="{D42A27DB-BD31-4B8C-83A1-F6EECF244321}">
                <p14:modId xmlns:p14="http://schemas.microsoft.com/office/powerpoint/2010/main" val="1431107184"/>
              </p:ext>
            </p:extLst>
          </p:nvPr>
        </p:nvGraphicFramePr>
        <p:xfrm>
          <a:off x="685801" y="1341910"/>
          <a:ext cx="5943600" cy="47096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14648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B8C61-745E-10B1-2131-577CA156CF90}"/>
              </a:ext>
            </a:extLst>
          </p:cNvPr>
          <p:cNvSpPr>
            <a:spLocks noGrp="1"/>
          </p:cNvSpPr>
          <p:nvPr>
            <p:ph type="title"/>
          </p:nvPr>
        </p:nvSpPr>
        <p:spPr>
          <a:xfrm>
            <a:off x="866775" y="-7340"/>
            <a:ext cx="10515600" cy="1325563"/>
          </a:xfrm>
        </p:spPr>
        <p:txBody>
          <a:bodyPr>
            <a:normAutofit/>
          </a:bodyPr>
          <a:lstStyle/>
          <a:p>
            <a:pPr algn="ctr"/>
            <a:r>
              <a:rPr lang="en-US" sz="2400" b="1">
                <a:latin typeface="Calibri" panose="020F0502020204030204" pitchFamily="34" charset="0"/>
                <a:cs typeface="Calibri" panose="020F0502020204030204" pitchFamily="34" charset="0"/>
              </a:rPr>
              <a:t>Current and Lifetime Asthma Prevalence by Area of Residence, 2020</a:t>
            </a:r>
          </a:p>
        </p:txBody>
      </p:sp>
      <p:sp>
        <p:nvSpPr>
          <p:cNvPr id="3" name="Content Placeholder 2">
            <a:extLst>
              <a:ext uri="{FF2B5EF4-FFF2-40B4-BE49-F238E27FC236}">
                <a16:creationId xmlns:a16="http://schemas.microsoft.com/office/drawing/2014/main" id="{8785184E-2BE5-12BB-0DFC-458D2CCA569C}"/>
              </a:ext>
            </a:extLst>
          </p:cNvPr>
          <p:cNvSpPr>
            <a:spLocks noGrp="1"/>
          </p:cNvSpPr>
          <p:nvPr>
            <p:ph sz="half" idx="1"/>
          </p:nvPr>
        </p:nvSpPr>
        <p:spPr>
          <a:xfrm>
            <a:off x="6554687" y="1981200"/>
            <a:ext cx="4654779" cy="3767232"/>
          </a:xfrm>
        </p:spPr>
        <p:txBody>
          <a:bodyPr/>
          <a:lstStyle/>
          <a:p>
            <a:pPr marL="285750" indent="-285750" defTabSz="914400">
              <a:spcBef>
                <a:spcPts val="1000"/>
              </a:spcBef>
              <a:defRPr/>
            </a:pPr>
            <a:r>
              <a:rPr lang="en-US" sz="1400">
                <a:solidFill>
                  <a:schemeClr val="tx1">
                    <a:lumMod val="95000"/>
                    <a:lumOff val="5000"/>
                  </a:schemeClr>
                </a:solidFill>
                <a:latin typeface="Calibri" panose="020F0502020204030204" pitchFamily="34" charset="0"/>
                <a:cs typeface="Calibri" panose="020F0502020204030204" pitchFamily="34" charset="0"/>
              </a:rPr>
              <a:t>Both current and lifetime asthma were found to be the most common in Ohio urban areas. </a:t>
            </a:r>
          </a:p>
          <a:p>
            <a:pPr marL="285750" indent="-285750" defTabSz="914400">
              <a:spcBef>
                <a:spcPts val="1000"/>
              </a:spcBef>
              <a:defRPr/>
            </a:pPr>
            <a:r>
              <a:rPr lang="en-US" sz="1400">
                <a:solidFill>
                  <a:schemeClr val="tx1">
                    <a:lumMod val="95000"/>
                    <a:lumOff val="5000"/>
                  </a:schemeClr>
                </a:solidFill>
                <a:latin typeface="Calibri" panose="020F0502020204030204" pitchFamily="34" charset="0"/>
                <a:cs typeface="Calibri" panose="020F0502020204030204" pitchFamily="34" charset="0"/>
              </a:rPr>
              <a:t>Typically, Urban regions include big towns or cities with high populations while rural regions include communities that are in the outer parts of cities or towns and include fewer people. </a:t>
            </a:r>
          </a:p>
          <a:p>
            <a:pPr marL="285750" indent="-285750" defTabSz="914400">
              <a:spcBef>
                <a:spcPts val="1000"/>
              </a:spcBef>
              <a:defRPr/>
            </a:pPr>
            <a:r>
              <a:rPr lang="en-US" sz="1400">
                <a:solidFill>
                  <a:schemeClr val="tx1">
                    <a:lumMod val="95000"/>
                    <a:lumOff val="5000"/>
                  </a:schemeClr>
                </a:solidFill>
                <a:latin typeface="Calibri" panose="020F0502020204030204" pitchFamily="34" charset="0"/>
                <a:cs typeface="Calibri" panose="020F0502020204030204" pitchFamily="34" charset="0"/>
              </a:rPr>
              <a:t>Exposure to both indoor and outdoor air pollution are typically higher in urban areas and can contribute to the increased likelihood of asthma.</a:t>
            </a:r>
          </a:p>
          <a:p>
            <a:endParaRPr lang="en-US"/>
          </a:p>
        </p:txBody>
      </p:sp>
      <p:sp>
        <p:nvSpPr>
          <p:cNvPr id="5" name="TextBox 4">
            <a:extLst>
              <a:ext uri="{FF2B5EF4-FFF2-40B4-BE49-F238E27FC236}">
                <a16:creationId xmlns:a16="http://schemas.microsoft.com/office/drawing/2014/main" id="{9821A3FD-7CF2-8B75-2B70-7B1EB613FE46}"/>
              </a:ext>
            </a:extLst>
          </p:cNvPr>
          <p:cNvSpPr txBox="1"/>
          <p:nvPr/>
        </p:nvSpPr>
        <p:spPr>
          <a:xfrm>
            <a:off x="990600" y="1092475"/>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6.</a:t>
            </a:r>
          </a:p>
        </p:txBody>
      </p:sp>
      <p:sp>
        <p:nvSpPr>
          <p:cNvPr id="8" name="TextBox 7">
            <a:extLst>
              <a:ext uri="{FF2B5EF4-FFF2-40B4-BE49-F238E27FC236}">
                <a16:creationId xmlns:a16="http://schemas.microsoft.com/office/drawing/2014/main" id="{3F9D5BB0-D53C-DC67-E16E-90B6EAEC5C06}"/>
              </a:ext>
            </a:extLst>
          </p:cNvPr>
          <p:cNvSpPr txBox="1"/>
          <p:nvPr/>
        </p:nvSpPr>
        <p:spPr>
          <a:xfrm>
            <a:off x="1136423" y="5794520"/>
            <a:ext cx="5029200" cy="338554"/>
          </a:xfrm>
          <a:prstGeom prst="rect">
            <a:avLst/>
          </a:prstGeom>
          <a:noFill/>
        </p:spPr>
        <p:txBody>
          <a:bodyPr wrap="square" rtlCol="0">
            <a:spAutoFit/>
          </a:bodyPr>
          <a:lstStyle/>
          <a:p>
            <a:pPr algn="ct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graphicFrame>
        <p:nvGraphicFramePr>
          <p:cNvPr id="6" name="Chart 5">
            <a:extLst>
              <a:ext uri="{FF2B5EF4-FFF2-40B4-BE49-F238E27FC236}">
                <a16:creationId xmlns:a16="http://schemas.microsoft.com/office/drawing/2014/main" id="{00000000-0008-0000-0300-000002000000}"/>
              </a:ext>
            </a:extLst>
          </p:cNvPr>
          <p:cNvGraphicFramePr>
            <a:graphicFrameLocks/>
          </p:cNvGraphicFramePr>
          <p:nvPr>
            <p:extLst>
              <p:ext uri="{D42A27DB-BD31-4B8C-83A1-F6EECF244321}">
                <p14:modId xmlns:p14="http://schemas.microsoft.com/office/powerpoint/2010/main" val="3217019068"/>
              </p:ext>
            </p:extLst>
          </p:nvPr>
        </p:nvGraphicFramePr>
        <p:xfrm>
          <a:off x="1244145" y="1400252"/>
          <a:ext cx="4654778" cy="4376832"/>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E273F551-053D-F280-5F99-5BA18709D23D}"/>
              </a:ext>
            </a:extLst>
          </p:cNvPr>
          <p:cNvSpPr txBox="1"/>
          <p:nvPr/>
        </p:nvSpPr>
        <p:spPr>
          <a:xfrm rot="16200000">
            <a:off x="351340" y="3469629"/>
            <a:ext cx="1524000" cy="261610"/>
          </a:xfrm>
          <a:prstGeom prst="rect">
            <a:avLst/>
          </a:prstGeom>
          <a:noFill/>
        </p:spPr>
        <p:txBody>
          <a:bodyPr wrap="square" rtlCol="0">
            <a:spAutoFit/>
          </a:bodyPr>
          <a:lstStyle/>
          <a:p>
            <a:r>
              <a:rPr lang="en-US" sz="1100">
                <a:latin typeface="Calibri" panose="020F0502020204030204" pitchFamily="34" charset="0"/>
                <a:cs typeface="Calibri" panose="020F0502020204030204" pitchFamily="34" charset="0"/>
              </a:rPr>
              <a:t>Prevalence Percentage</a:t>
            </a:r>
          </a:p>
        </p:txBody>
      </p:sp>
    </p:spTree>
    <p:extLst>
      <p:ext uri="{BB962C8B-B14F-4D97-AF65-F5344CB8AC3E}">
        <p14:creationId xmlns:p14="http://schemas.microsoft.com/office/powerpoint/2010/main" val="3223951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8E96E-F571-F584-2664-F9BA2312ACC9}"/>
              </a:ext>
            </a:extLst>
          </p:cNvPr>
          <p:cNvSpPr>
            <a:spLocks noGrp="1"/>
          </p:cNvSpPr>
          <p:nvPr>
            <p:ph type="title"/>
          </p:nvPr>
        </p:nvSpPr>
        <p:spPr>
          <a:xfrm>
            <a:off x="838200" y="283904"/>
            <a:ext cx="10515600" cy="1325563"/>
          </a:xfrm>
        </p:spPr>
        <p:txBody>
          <a:bodyPr>
            <a:normAutofit/>
          </a:bodyPr>
          <a:lstStyle/>
          <a:p>
            <a:pPr algn="ctr"/>
            <a:r>
              <a:rPr lang="en-US" sz="3200" b="1">
                <a:latin typeface="Calibri" panose="020F0502020204030204" pitchFamily="34" charset="0"/>
                <a:cs typeface="Calibri" panose="020F0502020204030204" pitchFamily="34" charset="0"/>
              </a:rPr>
              <a:t>Obesity and Asthma</a:t>
            </a:r>
            <a:br>
              <a:rPr lang="en-US" sz="3200" b="1">
                <a:latin typeface="Calibri" panose="020F0502020204030204" pitchFamily="34" charset="0"/>
                <a:cs typeface="Calibri" panose="020F0502020204030204" pitchFamily="34" charset="0"/>
              </a:rPr>
            </a:br>
            <a:endParaRPr lang="en-US" sz="32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81A18E19-F016-DDC8-F6AE-4AEBEEC03855}"/>
              </a:ext>
            </a:extLst>
          </p:cNvPr>
          <p:cNvSpPr>
            <a:spLocks noGrp="1"/>
          </p:cNvSpPr>
          <p:nvPr>
            <p:ph sz="half" idx="1"/>
          </p:nvPr>
        </p:nvSpPr>
        <p:spPr>
          <a:xfrm>
            <a:off x="6781800" y="1724797"/>
            <a:ext cx="4648200" cy="4351338"/>
          </a:xfrm>
        </p:spPr>
        <p:txBody>
          <a:bodyPr>
            <a:normAutofit/>
          </a:bodyPr>
          <a:lstStyle/>
          <a:p>
            <a:pPr marL="228600" indent="-228600" defTabSz="914400">
              <a:spcBef>
                <a:spcPts val="1000"/>
              </a:spcBef>
              <a:defRPr/>
            </a:pPr>
            <a:r>
              <a:rPr lang="en-US" sz="1600">
                <a:latin typeface="Calibri" panose="020F0502020204030204" pitchFamily="34" charset="0"/>
                <a:cs typeface="Calibri" panose="020F0502020204030204" pitchFamily="34" charset="0"/>
              </a:rPr>
              <a:t>Obesity is a known risk factor for the development of asthma. At times, it may lead to worsening asthma symptoms and poorer asthma control.</a:t>
            </a:r>
          </a:p>
          <a:p>
            <a:pPr marL="228600" indent="-228600" defTabSz="914400">
              <a:spcBef>
                <a:spcPts val="1000"/>
              </a:spcBef>
              <a:defRPr/>
            </a:pPr>
            <a:endParaRPr lang="en-US" sz="1600">
              <a:latin typeface="Calibri" panose="020F0502020204030204" pitchFamily="34" charset="0"/>
              <a:cs typeface="Calibri" panose="020F0502020204030204" pitchFamily="34" charset="0"/>
            </a:endParaRPr>
          </a:p>
          <a:p>
            <a:pPr marL="228600" indent="-228600" defTabSz="914400">
              <a:spcBef>
                <a:spcPts val="1000"/>
              </a:spcBef>
              <a:defRPr/>
            </a:pPr>
            <a:r>
              <a:rPr lang="en-US" sz="1600">
                <a:latin typeface="Calibri" panose="020F0502020204030204" pitchFamily="34" charset="0"/>
                <a:cs typeface="Calibri" panose="020F0502020204030204" pitchFamily="34" charset="0"/>
              </a:rPr>
              <a:t>Current asthma was found to be the most common in obese adults, as about 13% of obese adults currently have asthma.</a:t>
            </a:r>
            <a:endParaRPr lang="en-US" sz="2400"/>
          </a:p>
        </p:txBody>
      </p:sp>
      <p:graphicFrame>
        <p:nvGraphicFramePr>
          <p:cNvPr id="4" name="Content Placeholder 10">
            <a:extLst>
              <a:ext uri="{FF2B5EF4-FFF2-40B4-BE49-F238E27FC236}">
                <a16:creationId xmlns:a16="http://schemas.microsoft.com/office/drawing/2014/main" id="{FB300960-3B2A-2D42-8B48-17EF9C653FBD}"/>
              </a:ext>
            </a:extLst>
          </p:cNvPr>
          <p:cNvGraphicFramePr>
            <a:graphicFrameLocks/>
          </p:cNvGraphicFramePr>
          <p:nvPr>
            <p:extLst>
              <p:ext uri="{D42A27DB-BD31-4B8C-83A1-F6EECF244321}">
                <p14:modId xmlns:p14="http://schemas.microsoft.com/office/powerpoint/2010/main" val="3893631146"/>
              </p:ext>
            </p:extLst>
          </p:nvPr>
        </p:nvGraphicFramePr>
        <p:xfrm>
          <a:off x="876300" y="1495166"/>
          <a:ext cx="5334000" cy="4224477"/>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3A71082-8CB3-52A0-AB4A-32C9AFA39856}"/>
              </a:ext>
            </a:extLst>
          </p:cNvPr>
          <p:cNvSpPr txBox="1"/>
          <p:nvPr/>
        </p:nvSpPr>
        <p:spPr>
          <a:xfrm>
            <a:off x="822820" y="1043213"/>
            <a:ext cx="1280319"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7.</a:t>
            </a:r>
          </a:p>
        </p:txBody>
      </p:sp>
      <p:sp>
        <p:nvSpPr>
          <p:cNvPr id="7" name="TextBox 6">
            <a:extLst>
              <a:ext uri="{FF2B5EF4-FFF2-40B4-BE49-F238E27FC236}">
                <a16:creationId xmlns:a16="http://schemas.microsoft.com/office/drawing/2014/main" id="{2E99FC8A-B2FB-03B8-5428-7893A94D01DB}"/>
              </a:ext>
            </a:extLst>
          </p:cNvPr>
          <p:cNvSpPr txBox="1"/>
          <p:nvPr/>
        </p:nvSpPr>
        <p:spPr>
          <a:xfrm>
            <a:off x="1066800" y="5748476"/>
            <a:ext cx="4468681" cy="338554"/>
          </a:xfrm>
          <a:prstGeom prst="rect">
            <a:avLst/>
          </a:prstGeom>
          <a:noFill/>
        </p:spPr>
        <p:txBody>
          <a:bodyPr wrap="square">
            <a:spAutoFit/>
          </a:bodyPr>
          <a:lstStyle/>
          <a:p>
            <a:pPr algn="ctr"/>
            <a:r>
              <a:rPr lang="en-US" sz="800">
                <a:latin typeface="Calibri" panose="020F0502020204030204" pitchFamily="34" charset="0"/>
                <a:cs typeface="Calibri" panose="020F0502020204030204" pitchFamily="34" charset="0"/>
              </a:rPr>
              <a:t>Source: Centers for Disease Control and Prevention (CDC). Behavioral Risk </a:t>
            </a:r>
          </a:p>
          <a:p>
            <a:pPr algn="ctr"/>
            <a:r>
              <a:rPr lang="en-US" sz="800">
                <a:latin typeface="Calibri" panose="020F0502020204030204" pitchFamily="34" charset="0"/>
                <a:cs typeface="Calibri" panose="020F0502020204030204" pitchFamily="34" charset="0"/>
              </a:rPr>
              <a:t>Factor Surveillance System Survey (BRFSS) Data, Year 2020</a:t>
            </a:r>
          </a:p>
        </p:txBody>
      </p:sp>
    </p:spTree>
    <p:extLst>
      <p:ext uri="{BB962C8B-B14F-4D97-AF65-F5344CB8AC3E}">
        <p14:creationId xmlns:p14="http://schemas.microsoft.com/office/powerpoint/2010/main" val="35805223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01C4E-7C05-07CB-2C11-693452FC4104}"/>
              </a:ext>
            </a:extLst>
          </p:cNvPr>
          <p:cNvSpPr>
            <a:spLocks noGrp="1"/>
          </p:cNvSpPr>
          <p:nvPr>
            <p:ph type="title"/>
          </p:nvPr>
        </p:nvSpPr>
        <p:spPr>
          <a:xfrm>
            <a:off x="924361" y="233251"/>
            <a:ext cx="10515600" cy="1325563"/>
          </a:xfrm>
        </p:spPr>
        <p:txBody>
          <a:bodyPr>
            <a:normAutofit/>
          </a:bodyPr>
          <a:lstStyle/>
          <a:p>
            <a:pPr algn="ctr"/>
            <a:r>
              <a:rPr lang="en-US" sz="3200" b="1">
                <a:latin typeface="Calibri" panose="020F0502020204030204" pitchFamily="34" charset="0"/>
                <a:cs typeface="Calibri" panose="020F0502020204030204" pitchFamily="34" charset="0"/>
              </a:rPr>
              <a:t>Smoking and Asthma</a:t>
            </a:r>
            <a:br>
              <a:rPr lang="en-US" sz="3200" b="1">
                <a:latin typeface="Calibri" panose="020F0502020204030204" pitchFamily="34" charset="0"/>
                <a:cs typeface="Calibri" panose="020F0502020204030204" pitchFamily="34" charset="0"/>
              </a:rPr>
            </a:br>
            <a:endParaRPr lang="en-US" sz="32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9C0BB6AD-3EE7-6CB1-BD12-D00FFA41CA1B}"/>
              </a:ext>
            </a:extLst>
          </p:cNvPr>
          <p:cNvSpPr>
            <a:spLocks noGrp="1"/>
          </p:cNvSpPr>
          <p:nvPr>
            <p:ph sz="half" idx="1"/>
          </p:nvPr>
        </p:nvSpPr>
        <p:spPr>
          <a:xfrm>
            <a:off x="7205879" y="1558814"/>
            <a:ext cx="3962401" cy="4329109"/>
          </a:xfrm>
        </p:spPr>
        <p:txBody>
          <a:bodyPr>
            <a:normAutofit/>
          </a:bodyPr>
          <a:lstStyle/>
          <a:p>
            <a:pPr marL="228600" indent="-228600" defTabSz="914400">
              <a:spcBef>
                <a:spcPts val="1000"/>
              </a:spcBef>
              <a:defRPr/>
            </a:pPr>
            <a:r>
              <a:rPr lang="en-US" sz="1600">
                <a:solidFill>
                  <a:schemeClr val="tx1">
                    <a:lumMod val="95000"/>
                    <a:lumOff val="5000"/>
                  </a:schemeClr>
                </a:solidFill>
                <a:latin typeface="Calibri" panose="020F0502020204030204" pitchFamily="34" charset="0"/>
                <a:cs typeface="Calibri" panose="020F0502020204030204" pitchFamily="34" charset="0"/>
              </a:rPr>
              <a:t>Tobacco smoke worsens asthma symptoms; it may lead to more frequent asthma attacks and reduced effectiveness of asthma control medications.</a:t>
            </a:r>
          </a:p>
          <a:p>
            <a:pPr marL="228600" indent="-228600" defTabSz="914400">
              <a:spcBef>
                <a:spcPts val="1000"/>
              </a:spcBef>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28600" indent="-228600" defTabSz="914400">
              <a:spcBef>
                <a:spcPts val="1000"/>
              </a:spcBef>
              <a:defRPr/>
            </a:pPr>
            <a:r>
              <a:rPr lang="en-US" sz="1600">
                <a:solidFill>
                  <a:schemeClr val="tx1">
                    <a:lumMod val="95000"/>
                    <a:lumOff val="5000"/>
                  </a:schemeClr>
                </a:solidFill>
                <a:latin typeface="Calibri" panose="020F0502020204030204" pitchFamily="34" charset="0"/>
                <a:cs typeface="Calibri" panose="020F0502020204030204" pitchFamily="34" charset="0"/>
              </a:rPr>
              <a:t>Current asthma was found to be the most common in adults who smoke some days followed by adults who smoke everyday.</a:t>
            </a:r>
          </a:p>
          <a:p>
            <a:pPr marL="228600" indent="-228600" defTabSz="914400">
              <a:spcBef>
                <a:spcPts val="1000"/>
              </a:spcBef>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28600" indent="-228600" defTabSz="914400">
              <a:spcBef>
                <a:spcPts val="1000"/>
              </a:spcBef>
              <a:defRPr/>
            </a:pPr>
            <a:r>
              <a:rPr lang="en-US" sz="1600">
                <a:solidFill>
                  <a:schemeClr val="tx1">
                    <a:lumMod val="95000"/>
                    <a:lumOff val="5000"/>
                  </a:schemeClr>
                </a:solidFill>
                <a:latin typeface="Calibri" panose="020F0502020204030204" pitchFamily="34" charset="0"/>
                <a:cs typeface="Calibri" panose="020F0502020204030204" pitchFamily="34" charset="0"/>
              </a:rPr>
              <a:t>Just over 12% of adults who smoke some days currently have asthma.</a:t>
            </a:r>
          </a:p>
          <a:p>
            <a:pPr marL="228600" indent="-228600" defTabSz="914400">
              <a:spcBef>
                <a:spcPts val="1000"/>
              </a:spcBef>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28600" indent="-228600" defTabSz="914400">
              <a:spcBef>
                <a:spcPts val="1000"/>
              </a:spcBef>
              <a:defRPr/>
            </a:pPr>
            <a:r>
              <a:rPr lang="en-US" sz="1600">
                <a:solidFill>
                  <a:schemeClr val="tx1">
                    <a:lumMod val="95000"/>
                    <a:lumOff val="5000"/>
                  </a:schemeClr>
                </a:solidFill>
                <a:latin typeface="Calibri" panose="020F0502020204030204" pitchFamily="34" charset="0"/>
                <a:cs typeface="Calibri" panose="020F0502020204030204" pitchFamily="34" charset="0"/>
              </a:rPr>
              <a:t>Nearly 11% of adults who smoke everyday currently have asthma.</a:t>
            </a:r>
          </a:p>
          <a:p>
            <a:pPr marL="228600" indent="-228600" defTabSz="914400">
              <a:spcBef>
                <a:spcPts val="1000"/>
              </a:spcBef>
              <a:defRPr/>
            </a:pPr>
            <a:endParaRPr lang="en-US" sz="2000">
              <a:solidFill>
                <a:schemeClr val="tx1">
                  <a:lumMod val="95000"/>
                  <a:lumOff val="5000"/>
                </a:schemeClr>
              </a:solidFill>
            </a:endParaRPr>
          </a:p>
        </p:txBody>
      </p:sp>
      <p:sp>
        <p:nvSpPr>
          <p:cNvPr id="6" name="TextBox 5">
            <a:extLst>
              <a:ext uri="{FF2B5EF4-FFF2-40B4-BE49-F238E27FC236}">
                <a16:creationId xmlns:a16="http://schemas.microsoft.com/office/drawing/2014/main" id="{49F0A9F1-C150-7CE4-0D3A-A8D7EB99CA57}"/>
              </a:ext>
            </a:extLst>
          </p:cNvPr>
          <p:cNvSpPr txBox="1"/>
          <p:nvPr/>
        </p:nvSpPr>
        <p:spPr>
          <a:xfrm>
            <a:off x="1447800" y="5792690"/>
            <a:ext cx="4876800"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a:t>
            </a:r>
          </a:p>
          <a:p>
            <a:pPr algn="ctr">
              <a:defRPr/>
            </a:pPr>
            <a:r>
              <a:rPr lang="en-US" sz="800">
                <a:latin typeface="Calibri" panose="020F0502020204030204" pitchFamily="34" charset="0"/>
                <a:cs typeface="Calibri" panose="020F0502020204030204" pitchFamily="34" charset="0"/>
              </a:rPr>
              <a:t>Factor Surveillance System Survey (BRFSS) Data, Year 2020</a:t>
            </a:r>
          </a:p>
        </p:txBody>
      </p:sp>
      <p:sp>
        <p:nvSpPr>
          <p:cNvPr id="8" name="TextBox 7">
            <a:extLst>
              <a:ext uri="{FF2B5EF4-FFF2-40B4-BE49-F238E27FC236}">
                <a16:creationId xmlns:a16="http://schemas.microsoft.com/office/drawing/2014/main" id="{E865EBD1-3EF4-473E-3D35-95E36AFA7527}"/>
              </a:ext>
            </a:extLst>
          </p:cNvPr>
          <p:cNvSpPr txBox="1"/>
          <p:nvPr/>
        </p:nvSpPr>
        <p:spPr>
          <a:xfrm>
            <a:off x="924361" y="896033"/>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8.</a:t>
            </a:r>
          </a:p>
        </p:txBody>
      </p:sp>
      <p:graphicFrame>
        <p:nvGraphicFramePr>
          <p:cNvPr id="5" name="Chart 4">
            <a:extLst>
              <a:ext uri="{FF2B5EF4-FFF2-40B4-BE49-F238E27FC236}">
                <a16:creationId xmlns:a16="http://schemas.microsoft.com/office/drawing/2014/main" id="{00000000-0008-0000-0400-000004000000}"/>
              </a:ext>
            </a:extLst>
          </p:cNvPr>
          <p:cNvGraphicFramePr>
            <a:graphicFrameLocks/>
          </p:cNvGraphicFramePr>
          <p:nvPr>
            <p:extLst>
              <p:ext uri="{D42A27DB-BD31-4B8C-83A1-F6EECF244321}">
                <p14:modId xmlns:p14="http://schemas.microsoft.com/office/powerpoint/2010/main" val="2014566030"/>
              </p:ext>
            </p:extLst>
          </p:nvPr>
        </p:nvGraphicFramePr>
        <p:xfrm>
          <a:off x="1295400" y="1203810"/>
          <a:ext cx="5638799" cy="45888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33864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FCDE6-0A60-A1DF-BE3D-86E4E7C0BC5A}"/>
              </a:ext>
            </a:extLst>
          </p:cNvPr>
          <p:cNvSpPr>
            <a:spLocks noGrp="1"/>
          </p:cNvSpPr>
          <p:nvPr>
            <p:ph type="title"/>
          </p:nvPr>
        </p:nvSpPr>
        <p:spPr>
          <a:xfrm>
            <a:off x="990600" y="249187"/>
            <a:ext cx="10515600" cy="1325563"/>
          </a:xfrm>
        </p:spPr>
        <p:txBody>
          <a:bodyPr/>
          <a:lstStyle/>
          <a:p>
            <a:pPr algn="ctr"/>
            <a:r>
              <a:rPr lang="en-US" sz="2400" b="1">
                <a:latin typeface="Calibri" panose="020F0502020204030204" pitchFamily="34" charset="0"/>
                <a:cs typeface="Calibri" panose="020F0502020204030204" pitchFamily="34" charset="0"/>
              </a:rPr>
              <a:t>Comorbidities: Chronic Pulmonary Obstructive Disease (COPD) </a:t>
            </a:r>
            <a:br>
              <a:rPr lang="en-US" sz="2400" b="1">
                <a:latin typeface="Calibri" panose="020F0502020204030204" pitchFamily="34" charset="0"/>
                <a:cs typeface="Calibri" panose="020F0502020204030204" pitchFamily="34" charset="0"/>
              </a:rPr>
            </a:br>
            <a:endParaRPr lang="en-US" sz="24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C32C38CF-DEA4-34AE-0A51-D7336A365219}"/>
              </a:ext>
            </a:extLst>
          </p:cNvPr>
          <p:cNvSpPr>
            <a:spLocks noGrp="1"/>
          </p:cNvSpPr>
          <p:nvPr>
            <p:ph sz="half" idx="1"/>
          </p:nvPr>
        </p:nvSpPr>
        <p:spPr>
          <a:xfrm>
            <a:off x="6781800" y="1551359"/>
            <a:ext cx="4724400" cy="4351338"/>
          </a:xfrm>
        </p:spPr>
        <p:txBody>
          <a:bodyPr>
            <a:normAutofit/>
          </a:bodyPr>
          <a:lstStyle/>
          <a:p>
            <a:pPr marL="228600" indent="-228600" defTabSz="914400">
              <a:spcBef>
                <a:spcPts val="1000"/>
              </a:spcBef>
              <a:defRPr/>
            </a:pPr>
            <a:r>
              <a:rPr lang="en-US" sz="1400">
                <a:latin typeface="Calibri" panose="020F0502020204030204" pitchFamily="34" charset="0"/>
                <a:cs typeface="Calibri" panose="020F0502020204030204" pitchFamily="34" charset="0"/>
              </a:rPr>
              <a:t>COPD is a group of lung disease that block airflow, causing an obstruction of airflow from the lungs. COPD can be prevented by avoiding smoking, including tobacco products such as cigarettes or pipes. It is also important to limit exposure to air pollution and maintain a healthy lifestyle.</a:t>
            </a:r>
            <a:endParaRPr lang="en-US" sz="1400" strike="sngStrike">
              <a:latin typeface="Calibri" panose="020F0502020204030204" pitchFamily="34" charset="0"/>
              <a:cs typeface="Calibri" panose="020F0502020204030204" pitchFamily="34" charset="0"/>
            </a:endParaRP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Although asthma and COPD are both obstructive pulmonary diseases, one does not necessarily lead to another. However, with the lack of proper asthma control, one may place themselves at a higher risk of developing COPD.</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Current asthma was found to be the most common in adults aged 18-34 who have been told by a doctor or healthcare professional that they have COPD. About 47.8% of adults in this age group that have COPD also have asthma. </a:t>
            </a:r>
            <a:endParaRPr lang="en-US" sz="2400"/>
          </a:p>
        </p:txBody>
      </p:sp>
      <p:sp>
        <p:nvSpPr>
          <p:cNvPr id="5" name="TextBox 4">
            <a:extLst>
              <a:ext uri="{FF2B5EF4-FFF2-40B4-BE49-F238E27FC236}">
                <a16:creationId xmlns:a16="http://schemas.microsoft.com/office/drawing/2014/main" id="{650C62F2-DECB-DC38-685D-C974539A780F}"/>
              </a:ext>
            </a:extLst>
          </p:cNvPr>
          <p:cNvSpPr txBox="1"/>
          <p:nvPr/>
        </p:nvSpPr>
        <p:spPr>
          <a:xfrm>
            <a:off x="1219659" y="5530533"/>
            <a:ext cx="5458636" cy="415498"/>
          </a:xfrm>
          <a:prstGeom prst="rect">
            <a:avLst/>
          </a:prstGeom>
          <a:noFill/>
        </p:spPr>
        <p:txBody>
          <a:bodyPr wrap="square">
            <a:spAutoFit/>
          </a:bodyPr>
          <a:lstStyle/>
          <a:p>
            <a:pPr algn="ctr"/>
            <a:r>
              <a:rPr lang="en-US" sz="7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a:p>
            <a:pPr algn="ctr"/>
            <a:r>
              <a:rPr lang="en-US" sz="700">
                <a:latin typeface="Calibri" panose="020F0502020204030204" pitchFamily="34" charset="0"/>
                <a:cs typeface="Calibri" panose="020F0502020204030204" pitchFamily="34" charset="0"/>
              </a:rPr>
              <a:t>National Institutes of Health, COPD: Learn More Breathe Better, 2020</a:t>
            </a:r>
          </a:p>
          <a:p>
            <a:pPr algn="ctr"/>
            <a:r>
              <a:rPr lang="en-US" sz="700">
                <a:latin typeface="Calibri" panose="020F0502020204030204" pitchFamily="34" charset="0"/>
                <a:cs typeface="Calibri" panose="020F0502020204030204" pitchFamily="34" charset="0"/>
              </a:rPr>
              <a:t>CDC.gov,  National Center for Chronic Disease Prevention and Health Promotion, Division of Population Health/COPD</a:t>
            </a:r>
          </a:p>
        </p:txBody>
      </p:sp>
      <p:sp>
        <p:nvSpPr>
          <p:cNvPr id="7" name="TextBox 6">
            <a:extLst>
              <a:ext uri="{FF2B5EF4-FFF2-40B4-BE49-F238E27FC236}">
                <a16:creationId xmlns:a16="http://schemas.microsoft.com/office/drawing/2014/main" id="{BA65D02A-8F66-01BF-8AD2-BA88BA9064E5}"/>
              </a:ext>
            </a:extLst>
          </p:cNvPr>
          <p:cNvSpPr txBox="1"/>
          <p:nvPr/>
        </p:nvSpPr>
        <p:spPr>
          <a:xfrm>
            <a:off x="1143000" y="1119718"/>
            <a:ext cx="458659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9.</a:t>
            </a:r>
          </a:p>
        </p:txBody>
      </p:sp>
      <p:graphicFrame>
        <p:nvGraphicFramePr>
          <p:cNvPr id="8" name="Content Placeholder 14">
            <a:extLst>
              <a:ext uri="{FF2B5EF4-FFF2-40B4-BE49-F238E27FC236}">
                <a16:creationId xmlns:a16="http://schemas.microsoft.com/office/drawing/2014/main" id="{57145F41-81CA-5790-9080-454111FD30E1}"/>
              </a:ext>
            </a:extLst>
          </p:cNvPr>
          <p:cNvGraphicFramePr>
            <a:graphicFrameLocks/>
          </p:cNvGraphicFramePr>
          <p:nvPr>
            <p:extLst>
              <p:ext uri="{D42A27DB-BD31-4B8C-83A1-F6EECF244321}">
                <p14:modId xmlns:p14="http://schemas.microsoft.com/office/powerpoint/2010/main" val="3686025287"/>
              </p:ext>
            </p:extLst>
          </p:nvPr>
        </p:nvGraphicFramePr>
        <p:xfrm>
          <a:off x="1331257" y="1437810"/>
          <a:ext cx="5375613" cy="420872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08355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FCDE6-0A60-A1DF-BE3D-86E4E7C0BC5A}"/>
              </a:ext>
            </a:extLst>
          </p:cNvPr>
          <p:cNvSpPr>
            <a:spLocks noGrp="1"/>
          </p:cNvSpPr>
          <p:nvPr>
            <p:ph type="title"/>
          </p:nvPr>
        </p:nvSpPr>
        <p:spPr>
          <a:xfrm>
            <a:off x="914400" y="237303"/>
            <a:ext cx="10515600" cy="1325563"/>
          </a:xfrm>
        </p:spPr>
        <p:txBody>
          <a:bodyPr/>
          <a:lstStyle/>
          <a:p>
            <a:pPr algn="ctr"/>
            <a:r>
              <a:rPr lang="en-US" sz="2400" b="1">
                <a:solidFill>
                  <a:schemeClr val="tx1">
                    <a:lumMod val="95000"/>
                    <a:lumOff val="5000"/>
                  </a:schemeClr>
                </a:solidFill>
                <a:latin typeface="Calibri" panose="020F0502020204030204" pitchFamily="34" charset="0"/>
                <a:cs typeface="Calibri" panose="020F0502020204030204" pitchFamily="34" charset="0"/>
              </a:rPr>
              <a:t>Chronic Pulmonary Obstructive Disease (COPD) and Smoking </a:t>
            </a:r>
            <a:br>
              <a:rPr lang="en-US" sz="2400" b="1">
                <a:solidFill>
                  <a:schemeClr val="tx1">
                    <a:lumMod val="95000"/>
                    <a:lumOff val="5000"/>
                  </a:schemeClr>
                </a:solidFill>
                <a:latin typeface="Calibri" panose="020F0502020204030204" pitchFamily="34" charset="0"/>
                <a:cs typeface="Calibri" panose="020F0502020204030204" pitchFamily="34" charset="0"/>
              </a:rPr>
            </a:br>
            <a:endParaRPr lang="en-US" sz="2400" b="1">
              <a:solidFill>
                <a:schemeClr val="tx1">
                  <a:lumMod val="95000"/>
                  <a:lumOff val="5000"/>
                </a:schemeClr>
              </a:solidFill>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C32C38CF-DEA4-34AE-0A51-D7336A365219}"/>
              </a:ext>
            </a:extLst>
          </p:cNvPr>
          <p:cNvSpPr>
            <a:spLocks noGrp="1"/>
          </p:cNvSpPr>
          <p:nvPr>
            <p:ph sz="half" idx="1"/>
          </p:nvPr>
        </p:nvSpPr>
        <p:spPr>
          <a:xfrm>
            <a:off x="7086600" y="1905000"/>
            <a:ext cx="4343400" cy="3657600"/>
          </a:xfrm>
        </p:spPr>
        <p:txBody>
          <a:bodyPr vert="horz" lIns="91440" tIns="45720" rIns="91440" bIns="45720" rtlCol="0" anchor="t">
            <a:normAutofit/>
          </a:bodyPr>
          <a:lstStyle/>
          <a:p>
            <a:pPr marL="457200" indent="-457200"/>
            <a:r>
              <a:rPr lang="en-US" sz="1400">
                <a:latin typeface="Calibri" panose="020F0502020204030204" pitchFamily="34" charset="0"/>
                <a:cs typeface="Calibri" panose="020F0502020204030204" pitchFamily="34" charset="0"/>
              </a:rPr>
              <a:t>COPD is often caused by smoking. According to the CDC, smoking accounts for as many as 8 out of 10 COPD related deaths in the United States.</a:t>
            </a:r>
          </a:p>
          <a:p>
            <a:pPr marL="457200" indent="-457200"/>
            <a:r>
              <a:rPr lang="en-US" sz="1400">
                <a:latin typeface="Calibri"/>
                <a:cs typeface="Calibri"/>
              </a:rPr>
              <a:t>In 2020, COPD was found to be the most common in Ohio adults who smoke everyday.</a:t>
            </a:r>
          </a:p>
          <a:p>
            <a:pPr marL="457200" indent="-457200"/>
            <a:r>
              <a:rPr lang="en-US" sz="1400">
                <a:latin typeface="Calibri" panose="020F0502020204030204" pitchFamily="34" charset="0"/>
                <a:cs typeface="Calibri" panose="020F0502020204030204" pitchFamily="34" charset="0"/>
              </a:rPr>
              <a:t>About 18.8% of Ohio adults who smoke everyday have COPD, while 2.8% of adults who have never smoked have COPD. </a:t>
            </a:r>
          </a:p>
        </p:txBody>
      </p:sp>
      <p:sp>
        <p:nvSpPr>
          <p:cNvPr id="5" name="TextBox 4">
            <a:extLst>
              <a:ext uri="{FF2B5EF4-FFF2-40B4-BE49-F238E27FC236}">
                <a16:creationId xmlns:a16="http://schemas.microsoft.com/office/drawing/2014/main" id="{650C62F2-DECB-DC38-685D-C974539A780F}"/>
              </a:ext>
            </a:extLst>
          </p:cNvPr>
          <p:cNvSpPr txBox="1"/>
          <p:nvPr/>
        </p:nvSpPr>
        <p:spPr>
          <a:xfrm>
            <a:off x="1419225" y="5840600"/>
            <a:ext cx="5338662" cy="202066"/>
          </a:xfrm>
          <a:prstGeom prst="rect">
            <a:avLst/>
          </a:prstGeom>
          <a:noFill/>
        </p:spPr>
        <p:txBody>
          <a:bodyPr wrap="square">
            <a:spAutoFit/>
          </a:bodyPr>
          <a:lstStyle/>
          <a:p>
            <a:pPr algn="ctr"/>
            <a:r>
              <a:rPr lang="en-US" sz="7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7" name="TextBox 6">
            <a:extLst>
              <a:ext uri="{FF2B5EF4-FFF2-40B4-BE49-F238E27FC236}">
                <a16:creationId xmlns:a16="http://schemas.microsoft.com/office/drawing/2014/main" id="{BA65D02A-8F66-01BF-8AD2-BA88BA9064E5}"/>
              </a:ext>
            </a:extLst>
          </p:cNvPr>
          <p:cNvSpPr txBox="1"/>
          <p:nvPr/>
        </p:nvSpPr>
        <p:spPr>
          <a:xfrm>
            <a:off x="951451" y="1101201"/>
            <a:ext cx="458659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10.</a:t>
            </a:r>
          </a:p>
        </p:txBody>
      </p:sp>
      <p:graphicFrame>
        <p:nvGraphicFramePr>
          <p:cNvPr id="4" name="Chart 3">
            <a:extLst>
              <a:ext uri="{FF2B5EF4-FFF2-40B4-BE49-F238E27FC236}">
                <a16:creationId xmlns:a16="http://schemas.microsoft.com/office/drawing/2014/main" id="{3048FE6D-2DA5-EE84-25C2-00F8DE76D47D}"/>
              </a:ext>
            </a:extLst>
          </p:cNvPr>
          <p:cNvGraphicFramePr>
            <a:graphicFrameLocks/>
          </p:cNvGraphicFramePr>
          <p:nvPr>
            <p:extLst>
              <p:ext uri="{D42A27DB-BD31-4B8C-83A1-F6EECF244321}">
                <p14:modId xmlns:p14="http://schemas.microsoft.com/office/powerpoint/2010/main" val="4119577897"/>
              </p:ext>
            </p:extLst>
          </p:nvPr>
        </p:nvGraphicFramePr>
        <p:xfrm>
          <a:off x="1219200" y="1562866"/>
          <a:ext cx="5715000" cy="420306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206752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3A42A-498C-E832-6681-82EA7DFF109F}"/>
              </a:ext>
            </a:extLst>
          </p:cNvPr>
          <p:cNvSpPr>
            <a:spLocks noGrp="1"/>
          </p:cNvSpPr>
          <p:nvPr>
            <p:ph type="title"/>
          </p:nvPr>
        </p:nvSpPr>
        <p:spPr>
          <a:xfrm>
            <a:off x="1828800" y="337426"/>
            <a:ext cx="9220200" cy="756009"/>
          </a:xfrm>
        </p:spPr>
        <p:txBody>
          <a:bodyPr>
            <a:normAutofit/>
          </a:bodyPr>
          <a:lstStyle/>
          <a:p>
            <a:pPr algn="ctr"/>
            <a:r>
              <a:rPr lang="en-US" sz="2400" b="1">
                <a:latin typeface="Calibri" panose="020F0502020204030204" pitchFamily="34" charset="0"/>
                <a:cs typeface="Calibri" panose="020F0502020204030204" pitchFamily="34" charset="0"/>
              </a:rPr>
              <a:t>Adult and Child Emergency Department Visits Due to Asthma by Race </a:t>
            </a:r>
          </a:p>
        </p:txBody>
      </p:sp>
      <p:sp>
        <p:nvSpPr>
          <p:cNvPr id="3" name="Content Placeholder 2">
            <a:extLst>
              <a:ext uri="{FF2B5EF4-FFF2-40B4-BE49-F238E27FC236}">
                <a16:creationId xmlns:a16="http://schemas.microsoft.com/office/drawing/2014/main" id="{C7FBA2F1-7DD9-17FB-D665-DE785A4A051D}"/>
              </a:ext>
            </a:extLst>
          </p:cNvPr>
          <p:cNvSpPr>
            <a:spLocks noGrp="1"/>
          </p:cNvSpPr>
          <p:nvPr>
            <p:ph idx="1"/>
          </p:nvPr>
        </p:nvSpPr>
        <p:spPr>
          <a:xfrm>
            <a:off x="6400801" y="1727999"/>
            <a:ext cx="4724399" cy="4575175"/>
          </a:xfrm>
        </p:spPr>
        <p:txBody>
          <a:bodyPr vert="horz" lIns="91440" tIns="45720" rIns="91440" bIns="45720" rtlCol="0" anchor="t">
            <a:normAutofit/>
          </a:bodyPr>
          <a:lstStyle/>
          <a:p>
            <a:pPr marL="285750" indent="-285750" defTabSz="914400">
              <a:lnSpc>
                <a:spcPct val="100000"/>
              </a:lnSpc>
              <a:spcBef>
                <a:spcPts val="0"/>
              </a:spcBef>
              <a:defRPr/>
            </a:pPr>
            <a:r>
              <a:rPr lang="en-US" sz="1400">
                <a:latin typeface="Calibri"/>
                <a:cs typeface="Calibri"/>
              </a:rPr>
              <a:t>In 2020, Black, Non-Hispanic adults and children visited the emergency department due to asthma over five times more frequently than White, Non-Hispanic adults.</a:t>
            </a:r>
          </a:p>
          <a:p>
            <a:pPr marL="285750" indent="-285750" defTabSz="914400">
              <a:lnSpc>
                <a:spcPct val="100000"/>
              </a:lnSpc>
              <a:spcBef>
                <a:spcPts val="0"/>
              </a:spcBef>
              <a:defRPr/>
            </a:pPr>
            <a:endParaRPr lang="en-US" sz="1400">
              <a:latin typeface="Calibri" panose="020F0502020204030204" pitchFamily="34" charset="0"/>
              <a:cs typeface="Calibri" panose="020F0502020204030204" pitchFamily="34" charset="0"/>
            </a:endParaRPr>
          </a:p>
          <a:p>
            <a:pPr marL="285750" indent="-285750" defTabSz="914400">
              <a:lnSpc>
                <a:spcPct val="100000"/>
              </a:lnSpc>
              <a:spcBef>
                <a:spcPts val="0"/>
              </a:spcBef>
              <a:defRPr/>
            </a:pPr>
            <a:r>
              <a:rPr lang="en-US" sz="1400">
                <a:latin typeface="Calibri" panose="020F0502020204030204" pitchFamily="34" charset="0"/>
                <a:cs typeface="Calibri" panose="020F0502020204030204" pitchFamily="34" charset="0"/>
              </a:rPr>
              <a:t>In 2020, Hispanic adults experienced over twice the rate of asthma emergency department visits compared to White, Non-Hispanic adults.</a:t>
            </a:r>
          </a:p>
          <a:p>
            <a:endParaRPr lang="en-US"/>
          </a:p>
        </p:txBody>
      </p:sp>
      <p:sp>
        <p:nvSpPr>
          <p:cNvPr id="5" name="TextBox 4">
            <a:extLst>
              <a:ext uri="{FF2B5EF4-FFF2-40B4-BE49-F238E27FC236}">
                <a16:creationId xmlns:a16="http://schemas.microsoft.com/office/drawing/2014/main" id="{911E8F24-E341-9AAB-3D55-78CCDF5FDB55}"/>
              </a:ext>
            </a:extLst>
          </p:cNvPr>
          <p:cNvSpPr txBox="1"/>
          <p:nvPr/>
        </p:nvSpPr>
        <p:spPr>
          <a:xfrm>
            <a:off x="733425" y="5841509"/>
            <a:ext cx="5410811" cy="461665"/>
          </a:xfrm>
          <a:prstGeom prst="rect">
            <a:avLst/>
          </a:prstGeom>
          <a:noFill/>
        </p:spPr>
        <p:txBody>
          <a:bodyPr wrap="square" rtlCol="0">
            <a:spAutoFit/>
          </a:bodyPr>
          <a:lstStyle/>
          <a:p>
            <a:pPr algn="ctr"/>
            <a:r>
              <a:rPr lang="en-US" sz="800">
                <a:latin typeface="Calibri" panose="020F0502020204030204" pitchFamily="34" charset="0"/>
                <a:cs typeface="Calibri" panose="020F0502020204030204" pitchFamily="34" charset="0"/>
              </a:rPr>
              <a:t>Source: Ohio Hospital Association Clinical-Financial Data Set, Year 2020</a:t>
            </a:r>
          </a:p>
          <a:p>
            <a:pPr algn="ctr"/>
            <a:r>
              <a:rPr lang="en-US" sz="800">
                <a:latin typeface="Calibri" panose="020F0502020204030204" pitchFamily="34" charset="0"/>
                <a:cs typeface="Calibri" panose="020F0502020204030204" pitchFamily="34" charset="0"/>
              </a:rPr>
              <a:t>CDC WONDER On-line Database, Year 2020</a:t>
            </a:r>
          </a:p>
          <a:p>
            <a:pPr algn="ctr"/>
            <a:endParaRPr lang="en-US" sz="80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AED8934B-E0E8-E8FF-EBC9-4150E9CC6C79}"/>
              </a:ext>
            </a:extLst>
          </p:cNvPr>
          <p:cNvSpPr txBox="1"/>
          <p:nvPr/>
        </p:nvSpPr>
        <p:spPr>
          <a:xfrm>
            <a:off x="762000" y="1093435"/>
            <a:ext cx="458659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11.</a:t>
            </a:r>
          </a:p>
        </p:txBody>
      </p:sp>
      <p:graphicFrame>
        <p:nvGraphicFramePr>
          <p:cNvPr id="4" name="Chart 3">
            <a:extLst>
              <a:ext uri="{FF2B5EF4-FFF2-40B4-BE49-F238E27FC236}">
                <a16:creationId xmlns:a16="http://schemas.microsoft.com/office/drawing/2014/main" id="{78AE4E2B-C78C-AEB2-FD75-D3AC18D31755}"/>
              </a:ext>
            </a:extLst>
          </p:cNvPr>
          <p:cNvGraphicFramePr>
            <a:graphicFrameLocks/>
          </p:cNvGraphicFramePr>
          <p:nvPr>
            <p:extLst>
              <p:ext uri="{D42A27DB-BD31-4B8C-83A1-F6EECF244321}">
                <p14:modId xmlns:p14="http://schemas.microsoft.com/office/powerpoint/2010/main" val="1551769201"/>
              </p:ext>
            </p:extLst>
          </p:nvPr>
        </p:nvGraphicFramePr>
        <p:xfrm>
          <a:off x="476860" y="1524000"/>
          <a:ext cx="5638801" cy="43937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95550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3FB65-7669-63E9-BD5D-68F5E7D2AF46}"/>
              </a:ext>
            </a:extLst>
          </p:cNvPr>
          <p:cNvSpPr>
            <a:spLocks noGrp="1"/>
          </p:cNvSpPr>
          <p:nvPr>
            <p:ph type="title"/>
          </p:nvPr>
        </p:nvSpPr>
        <p:spPr>
          <a:xfrm>
            <a:off x="533400" y="114127"/>
            <a:ext cx="11430000" cy="1325563"/>
          </a:xfrm>
        </p:spPr>
        <p:txBody>
          <a:bodyPr>
            <a:normAutofit/>
          </a:bodyPr>
          <a:lstStyle/>
          <a:p>
            <a:pPr algn="ctr"/>
            <a:r>
              <a:rPr lang="en-US" sz="2400" b="1">
                <a:solidFill>
                  <a:schemeClr val="tx1">
                    <a:lumMod val="95000"/>
                    <a:lumOff val="5000"/>
                  </a:schemeClr>
                </a:solidFill>
                <a:latin typeface="Calibri" panose="020F0502020204030204" pitchFamily="34" charset="0"/>
                <a:cs typeface="Calibri" panose="020F0502020204030204" pitchFamily="34" charset="0"/>
              </a:rPr>
              <a:t>Adult and Child Inpatient Hospitalizations Due to Asthma by Race </a:t>
            </a:r>
          </a:p>
        </p:txBody>
      </p:sp>
      <p:sp>
        <p:nvSpPr>
          <p:cNvPr id="3" name="Content Placeholder 2">
            <a:extLst>
              <a:ext uri="{FF2B5EF4-FFF2-40B4-BE49-F238E27FC236}">
                <a16:creationId xmlns:a16="http://schemas.microsoft.com/office/drawing/2014/main" id="{FB70C2AD-E020-5095-1343-654514711FC6}"/>
              </a:ext>
            </a:extLst>
          </p:cNvPr>
          <p:cNvSpPr>
            <a:spLocks noGrp="1"/>
          </p:cNvSpPr>
          <p:nvPr>
            <p:ph sz="half" idx="1"/>
          </p:nvPr>
        </p:nvSpPr>
        <p:spPr>
          <a:xfrm>
            <a:off x="7086600" y="1690690"/>
            <a:ext cx="4267200" cy="4351338"/>
          </a:xfrm>
        </p:spPr>
        <p:txBody>
          <a:bodyPr vert="horz" lIns="91440" tIns="45720" rIns="91440" bIns="45720" rtlCol="0" anchor="t">
            <a:normAutofit/>
          </a:bodyPr>
          <a:lstStyle/>
          <a:p>
            <a:pPr marL="342900" indent="-342900" defTabSz="914400">
              <a:lnSpc>
                <a:spcPct val="100000"/>
              </a:lnSpc>
              <a:spcBef>
                <a:spcPts val="0"/>
              </a:spcBef>
              <a:defRPr/>
            </a:pPr>
            <a:r>
              <a:rPr lang="en-US" sz="1400">
                <a:latin typeface="Calibri"/>
                <a:cs typeface="Calibri"/>
              </a:rPr>
              <a:t>Black, Non-Hispanic children experienced asthma related inpatient hospitalizations at a rate of over six times that of White, Non-Hispanic children.</a:t>
            </a:r>
          </a:p>
          <a:p>
            <a:pPr marL="342900" indent="-342900" defTabSz="914400">
              <a:lnSpc>
                <a:spcPct val="100000"/>
              </a:lnSpc>
              <a:spcBef>
                <a:spcPts val="0"/>
              </a:spcBef>
              <a:defRPr/>
            </a:pPr>
            <a:endParaRPr lang="en-US" sz="1400">
              <a:latin typeface="Calibri" panose="020F0502020204030204" pitchFamily="34" charset="0"/>
              <a:cs typeface="Calibri" panose="020F0502020204030204" pitchFamily="34" charset="0"/>
            </a:endParaRPr>
          </a:p>
          <a:p>
            <a:pPr marL="285750" indent="-285750" defTabSz="914400">
              <a:lnSpc>
                <a:spcPct val="100000"/>
              </a:lnSpc>
              <a:spcBef>
                <a:spcPts val="0"/>
              </a:spcBef>
              <a:defRPr/>
            </a:pPr>
            <a:r>
              <a:rPr lang="en-US" sz="1400">
                <a:latin typeface="Calibri"/>
                <a:cs typeface="Calibri"/>
              </a:rPr>
              <a:t> Similarly, Black, Non-Hispanic adults experienced a similar trend with asthma inpatient hospitalizations at a rate of over five times that of their White, Non-Hispanic adults.</a:t>
            </a:r>
          </a:p>
          <a:p>
            <a:endParaRPr lang="en-US"/>
          </a:p>
        </p:txBody>
      </p:sp>
      <p:sp>
        <p:nvSpPr>
          <p:cNvPr id="6" name="TextBox 5">
            <a:extLst>
              <a:ext uri="{FF2B5EF4-FFF2-40B4-BE49-F238E27FC236}">
                <a16:creationId xmlns:a16="http://schemas.microsoft.com/office/drawing/2014/main" id="{321CF28A-EC84-C474-12B4-88209CC388B1}"/>
              </a:ext>
            </a:extLst>
          </p:cNvPr>
          <p:cNvSpPr txBox="1"/>
          <p:nvPr/>
        </p:nvSpPr>
        <p:spPr>
          <a:xfrm>
            <a:off x="685800" y="1081154"/>
            <a:ext cx="4708186"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12.</a:t>
            </a:r>
          </a:p>
        </p:txBody>
      </p:sp>
      <p:sp>
        <p:nvSpPr>
          <p:cNvPr id="8" name="TextBox 7">
            <a:extLst>
              <a:ext uri="{FF2B5EF4-FFF2-40B4-BE49-F238E27FC236}">
                <a16:creationId xmlns:a16="http://schemas.microsoft.com/office/drawing/2014/main" id="{AC9B743D-4340-488A-4E29-A4787C584DFE}"/>
              </a:ext>
            </a:extLst>
          </p:cNvPr>
          <p:cNvSpPr txBox="1"/>
          <p:nvPr/>
        </p:nvSpPr>
        <p:spPr>
          <a:xfrm>
            <a:off x="1219200" y="6018991"/>
            <a:ext cx="4610910" cy="461665"/>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Ohio Hospital Association Clinical-Financial Data Set, Year 2020</a:t>
            </a:r>
          </a:p>
          <a:p>
            <a:pPr algn="ctr">
              <a:defRPr/>
            </a:pPr>
            <a:r>
              <a:rPr lang="en-US" sz="800">
                <a:latin typeface="Calibri" panose="020F0502020204030204" pitchFamily="34" charset="0"/>
                <a:cs typeface="Calibri" panose="020F0502020204030204" pitchFamily="34" charset="0"/>
              </a:rPr>
              <a:t>CDC WONDER On-line Database, Year 2020</a:t>
            </a:r>
          </a:p>
          <a:p>
            <a:pPr>
              <a:defRPr/>
            </a:pPr>
            <a:endParaRPr lang="en-US" sz="800">
              <a:latin typeface="Calibri" panose="020F0502020204030204" pitchFamily="34" charset="0"/>
              <a:cs typeface="Calibri" panose="020F0502020204030204" pitchFamily="34" charset="0"/>
            </a:endParaRPr>
          </a:p>
        </p:txBody>
      </p:sp>
      <p:graphicFrame>
        <p:nvGraphicFramePr>
          <p:cNvPr id="4" name="Chart 3">
            <a:extLst>
              <a:ext uri="{FF2B5EF4-FFF2-40B4-BE49-F238E27FC236}">
                <a16:creationId xmlns:a16="http://schemas.microsoft.com/office/drawing/2014/main" id="{C9217971-9D24-1B0D-B41F-DF3B62537DF8}"/>
              </a:ext>
            </a:extLst>
          </p:cNvPr>
          <p:cNvGraphicFramePr>
            <a:graphicFrameLocks/>
          </p:cNvGraphicFramePr>
          <p:nvPr>
            <p:extLst>
              <p:ext uri="{D42A27DB-BD31-4B8C-83A1-F6EECF244321}">
                <p14:modId xmlns:p14="http://schemas.microsoft.com/office/powerpoint/2010/main" val="1507142962"/>
              </p:ext>
            </p:extLst>
          </p:nvPr>
        </p:nvGraphicFramePr>
        <p:xfrm>
          <a:off x="685800" y="1439689"/>
          <a:ext cx="6019800" cy="45793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75290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565CF-634E-EDAD-6057-CF421E03AFAF}"/>
              </a:ext>
            </a:extLst>
          </p:cNvPr>
          <p:cNvSpPr>
            <a:spLocks noGrp="1"/>
          </p:cNvSpPr>
          <p:nvPr>
            <p:ph type="title"/>
          </p:nvPr>
        </p:nvSpPr>
        <p:spPr>
          <a:xfrm>
            <a:off x="780350" y="43796"/>
            <a:ext cx="10515600" cy="1325563"/>
          </a:xfrm>
        </p:spPr>
        <p:txBody>
          <a:bodyPr>
            <a:normAutofit/>
          </a:bodyPr>
          <a:lstStyle/>
          <a:p>
            <a:pPr algn="ctr"/>
            <a:r>
              <a:rPr lang="en-US" sz="2200" b="1">
                <a:latin typeface="Calibri" panose="020F0502020204030204" pitchFamily="34" charset="0"/>
                <a:cs typeface="Calibri" panose="020F0502020204030204" pitchFamily="34" charset="0"/>
              </a:rPr>
              <a:t>Asthma Inpatient Hospitalizations in Ohio by Age Group, 2020</a:t>
            </a:r>
          </a:p>
        </p:txBody>
      </p:sp>
      <p:sp>
        <p:nvSpPr>
          <p:cNvPr id="3" name="Content Placeholder 2">
            <a:extLst>
              <a:ext uri="{FF2B5EF4-FFF2-40B4-BE49-F238E27FC236}">
                <a16:creationId xmlns:a16="http://schemas.microsoft.com/office/drawing/2014/main" id="{C5152FBA-18F9-5FEE-E484-312AB6629753}"/>
              </a:ext>
            </a:extLst>
          </p:cNvPr>
          <p:cNvSpPr>
            <a:spLocks noGrp="1"/>
          </p:cNvSpPr>
          <p:nvPr>
            <p:ph sz="half" idx="1"/>
          </p:nvPr>
        </p:nvSpPr>
        <p:spPr>
          <a:xfrm>
            <a:off x="6697866" y="1828800"/>
            <a:ext cx="4503534" cy="4351338"/>
          </a:xfrm>
        </p:spPr>
        <p:txBody>
          <a:bodyPr vert="horz" lIns="91440" tIns="45720" rIns="91440" bIns="45720" rtlCol="0" anchor="t">
            <a:normAutofit/>
          </a:bodyPr>
          <a:lstStyle/>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rgbClr val="000000"/>
                </a:solidFill>
                <a:latin typeface="Calibri"/>
                <a:cs typeface="Calibri"/>
              </a:rPr>
              <a:t>In 2020, children less than 5 years of age experienced the highest rate of inpatient hospitalizations among any other age group. </a:t>
            </a:r>
            <a:endParaRPr lang="en-US" sz="1400">
              <a:solidFill>
                <a:srgbClr val="000000"/>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solidFill>
                <a:srgbClr val="000000"/>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400">
                <a:solidFill>
                  <a:srgbClr val="000000"/>
                </a:solidFill>
                <a:latin typeface="Calibri"/>
                <a:cs typeface="Calibri"/>
              </a:rPr>
              <a:t>In 2020, children less than 5 years of age experienced asthma hospitalizations at over twice the rate of adults aged 18-34.</a:t>
            </a: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latin typeface="Calibri" panose="020F0502020204030204" pitchFamily="34" charset="0"/>
              <a:cs typeface="Calibri" panose="020F0502020204030204" pitchFamily="34" charset="0"/>
            </a:endParaRPr>
          </a:p>
          <a:p>
            <a:pPr marL="0" indent="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05B8AF00-463B-1350-14F6-FCB939EE5F8C}"/>
              </a:ext>
            </a:extLst>
          </p:cNvPr>
          <p:cNvSpPr txBox="1"/>
          <p:nvPr/>
        </p:nvSpPr>
        <p:spPr>
          <a:xfrm>
            <a:off x="756581" y="997404"/>
            <a:ext cx="1511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13.</a:t>
            </a:r>
          </a:p>
        </p:txBody>
      </p:sp>
      <p:sp>
        <p:nvSpPr>
          <p:cNvPr id="7" name="TextBox 6">
            <a:extLst>
              <a:ext uri="{FF2B5EF4-FFF2-40B4-BE49-F238E27FC236}">
                <a16:creationId xmlns:a16="http://schemas.microsoft.com/office/drawing/2014/main" id="{1413E53E-6573-4D7B-8ABC-EE93D5938475}"/>
              </a:ext>
            </a:extLst>
          </p:cNvPr>
          <p:cNvSpPr txBox="1"/>
          <p:nvPr/>
        </p:nvSpPr>
        <p:spPr>
          <a:xfrm>
            <a:off x="780350" y="6124552"/>
            <a:ext cx="6259237" cy="461665"/>
          </a:xfrm>
          <a:prstGeom prst="rect">
            <a:avLst/>
          </a:prstGeom>
          <a:noFill/>
        </p:spPr>
        <p:txBody>
          <a:bodyPr wrap="square">
            <a:spAutoFit/>
          </a:bodyPr>
          <a:lstStyle/>
          <a:p>
            <a:pPr algn="ctr"/>
            <a:r>
              <a:rPr lang="en-US" sz="800">
                <a:latin typeface="Calibri" panose="020F0502020204030204" pitchFamily="34" charset="0"/>
                <a:cs typeface="Calibri" panose="020F0502020204030204" pitchFamily="34" charset="0"/>
              </a:rPr>
              <a:t>Source: Ohio Hospital Association Clinical-Financial Data Set, Year 2020</a:t>
            </a:r>
          </a:p>
          <a:p>
            <a:pPr algn="ctr"/>
            <a:r>
              <a:rPr lang="en-US" sz="800">
                <a:latin typeface="Calibri" panose="020F0502020204030204" pitchFamily="34" charset="0"/>
                <a:cs typeface="Calibri" panose="020F0502020204030204" pitchFamily="34" charset="0"/>
              </a:rPr>
              <a:t>CDC WONDER On-line Database, Year 2020</a:t>
            </a:r>
          </a:p>
          <a:p>
            <a:pPr algn="ctr"/>
            <a:endParaRPr lang="en-US" sz="800">
              <a:latin typeface="Calibri" panose="020F0502020204030204" pitchFamily="34" charset="0"/>
              <a:cs typeface="Calibri" panose="020F0502020204030204" pitchFamily="34" charset="0"/>
            </a:endParaRPr>
          </a:p>
        </p:txBody>
      </p:sp>
      <p:graphicFrame>
        <p:nvGraphicFramePr>
          <p:cNvPr id="5" name="Chart 4">
            <a:extLst>
              <a:ext uri="{FF2B5EF4-FFF2-40B4-BE49-F238E27FC236}">
                <a16:creationId xmlns:a16="http://schemas.microsoft.com/office/drawing/2014/main" id="{424E5498-0B70-ED27-7080-CE0BA4F1108B}"/>
              </a:ext>
            </a:extLst>
          </p:cNvPr>
          <p:cNvGraphicFramePr>
            <a:graphicFrameLocks/>
          </p:cNvGraphicFramePr>
          <p:nvPr>
            <p:extLst>
              <p:ext uri="{D42A27DB-BD31-4B8C-83A1-F6EECF244321}">
                <p14:modId xmlns:p14="http://schemas.microsoft.com/office/powerpoint/2010/main" val="2264936108"/>
              </p:ext>
            </p:extLst>
          </p:nvPr>
        </p:nvGraphicFramePr>
        <p:xfrm>
          <a:off x="780350" y="1369359"/>
          <a:ext cx="5917516" cy="4561168"/>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a:extLst>
              <a:ext uri="{FF2B5EF4-FFF2-40B4-BE49-F238E27FC236}">
                <a16:creationId xmlns:a16="http://schemas.microsoft.com/office/drawing/2014/main" id="{CD9F525A-CF17-B885-D503-AA567B0DA9CB}"/>
              </a:ext>
            </a:extLst>
          </p:cNvPr>
          <p:cNvSpPr txBox="1"/>
          <p:nvPr/>
        </p:nvSpPr>
        <p:spPr>
          <a:xfrm>
            <a:off x="2085929" y="5640178"/>
            <a:ext cx="1219200" cy="276999"/>
          </a:xfrm>
          <a:prstGeom prst="rect">
            <a:avLst/>
          </a:prstGeom>
          <a:noFill/>
        </p:spPr>
        <p:txBody>
          <a:bodyPr wrap="square" rtlCol="0">
            <a:spAutoFit/>
          </a:bodyPr>
          <a:lstStyle/>
          <a:p>
            <a:r>
              <a:rPr lang="en-US" sz="1200" b="1">
                <a:solidFill>
                  <a:srgbClr val="C12637"/>
                </a:solidFill>
                <a:latin typeface="Calibri" panose="020F0502020204030204" pitchFamily="34" charset="0"/>
                <a:cs typeface="Calibri" panose="020F0502020204030204" pitchFamily="34" charset="0"/>
              </a:rPr>
              <a:t>[Children]</a:t>
            </a:r>
          </a:p>
        </p:txBody>
      </p:sp>
      <p:sp>
        <p:nvSpPr>
          <p:cNvPr id="8" name="TextBox 7">
            <a:extLst>
              <a:ext uri="{FF2B5EF4-FFF2-40B4-BE49-F238E27FC236}">
                <a16:creationId xmlns:a16="http://schemas.microsoft.com/office/drawing/2014/main" id="{CCD9AF15-7163-5C51-0FA1-5FABEFF45944}"/>
              </a:ext>
            </a:extLst>
          </p:cNvPr>
          <p:cNvSpPr txBox="1"/>
          <p:nvPr/>
        </p:nvSpPr>
        <p:spPr>
          <a:xfrm>
            <a:off x="4610708" y="5653528"/>
            <a:ext cx="1066800" cy="276999"/>
          </a:xfrm>
          <a:prstGeom prst="rect">
            <a:avLst/>
          </a:prstGeom>
          <a:noFill/>
        </p:spPr>
        <p:txBody>
          <a:bodyPr wrap="square" rtlCol="0">
            <a:spAutoFit/>
          </a:bodyPr>
          <a:lstStyle/>
          <a:p>
            <a:r>
              <a:rPr lang="en-US" sz="1200" b="1">
                <a:solidFill>
                  <a:srgbClr val="0098D3"/>
                </a:solidFill>
                <a:latin typeface="Calibri" panose="020F0502020204030204" pitchFamily="34" charset="0"/>
                <a:cs typeface="Calibri" panose="020F0502020204030204" pitchFamily="34" charset="0"/>
              </a:rPr>
              <a:t>[Adults]</a:t>
            </a:r>
          </a:p>
        </p:txBody>
      </p:sp>
    </p:spTree>
    <p:extLst>
      <p:ext uri="{BB962C8B-B14F-4D97-AF65-F5344CB8AC3E}">
        <p14:creationId xmlns:p14="http://schemas.microsoft.com/office/powerpoint/2010/main" val="41279858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565CF-634E-EDAD-6057-CF421E03AFAF}"/>
              </a:ext>
            </a:extLst>
          </p:cNvPr>
          <p:cNvSpPr>
            <a:spLocks noGrp="1"/>
          </p:cNvSpPr>
          <p:nvPr>
            <p:ph type="title"/>
          </p:nvPr>
        </p:nvSpPr>
        <p:spPr>
          <a:xfrm>
            <a:off x="2133600" y="241844"/>
            <a:ext cx="8077200" cy="655847"/>
          </a:xfrm>
        </p:spPr>
        <p:txBody>
          <a:bodyPr>
            <a:noAutofit/>
          </a:bodyPr>
          <a:lstStyle/>
          <a:p>
            <a:pPr algn="ctr"/>
            <a:r>
              <a:rPr lang="en-US" sz="2200" b="1">
                <a:latin typeface="Calibri" panose="020F0502020204030204" pitchFamily="34" charset="0"/>
                <a:cs typeface="Calibri" panose="020F0502020204030204" pitchFamily="34" charset="0"/>
              </a:rPr>
              <a:t>Asthma Emergency Department Visits in Ohio by Age Group, 2020</a:t>
            </a:r>
          </a:p>
        </p:txBody>
      </p:sp>
      <p:sp>
        <p:nvSpPr>
          <p:cNvPr id="3" name="Content Placeholder 2">
            <a:extLst>
              <a:ext uri="{FF2B5EF4-FFF2-40B4-BE49-F238E27FC236}">
                <a16:creationId xmlns:a16="http://schemas.microsoft.com/office/drawing/2014/main" id="{C5152FBA-18F9-5FEE-E484-312AB6629753}"/>
              </a:ext>
            </a:extLst>
          </p:cNvPr>
          <p:cNvSpPr>
            <a:spLocks noGrp="1"/>
          </p:cNvSpPr>
          <p:nvPr>
            <p:ph type="body" sz="half" idx="2"/>
          </p:nvPr>
        </p:nvSpPr>
        <p:spPr>
          <a:xfrm>
            <a:off x="7402239" y="1905000"/>
            <a:ext cx="3970611" cy="3963311"/>
          </a:xfrm>
        </p:spPr>
        <p:txBody>
          <a:bodyPr vert="horz" lIns="91440" tIns="45720" rIns="91440" bIns="45720" rtlCol="0" anchor="t">
            <a:normAutofit/>
          </a:bodyPr>
          <a:lstStyle/>
          <a:p>
            <a:pPr marL="285750" indent="-285750" defTabSz="914400">
              <a:spcBef>
                <a:spcPts val="0"/>
              </a:spcBef>
              <a:spcAft>
                <a:spcPts val="600"/>
              </a:spcAft>
              <a:buFont typeface="Arial" panose="020B0604020202020204" pitchFamily="34" charset="0"/>
              <a:buChar char="•"/>
              <a:defRPr sz="1400" b="0" i="0" u="none" strike="noStrike" kern="1200" spc="0" baseline="0">
                <a:solidFill>
                  <a:prstClr val="black">
                    <a:lumMod val="65000"/>
                    <a:lumOff val="35000"/>
                  </a:prstClr>
                </a:solidFill>
                <a:latin typeface="+mn-lt"/>
                <a:ea typeface="+mn-ea"/>
                <a:cs typeface="+mn-cs"/>
              </a:defRPr>
            </a:pPr>
            <a:r>
              <a:rPr lang="en-US" sz="1400">
                <a:solidFill>
                  <a:srgbClr val="000000"/>
                </a:solidFill>
                <a:latin typeface="Calibri" panose="020F0502020204030204" pitchFamily="34" charset="0"/>
                <a:cs typeface="Calibri" panose="020F0502020204030204" pitchFamily="34" charset="0"/>
              </a:rPr>
              <a:t>In 2020, adults aged 18-34 years experienced the highest rate of asthma-related emergency department visits compared to any other age group.</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400">
              <a:solidFill>
                <a:srgbClr val="000000"/>
              </a:solidFill>
              <a:latin typeface="Calibri" panose="020F0502020204030204" pitchFamily="34" charset="0"/>
              <a:cs typeface="Calibri" panose="020F0502020204030204" pitchFamily="34" charset="0"/>
            </a:endParaRPr>
          </a:p>
          <a:p>
            <a:pPr marL="285750" indent="-285750" defTabSz="914400">
              <a:spcBef>
                <a:spcPts val="0"/>
              </a:spcBef>
              <a:spcAft>
                <a:spcPts val="600"/>
              </a:spcAft>
              <a:buFont typeface="Arial" panose="020B0604020202020204" pitchFamily="34" charset="0"/>
              <a:buChar char="•"/>
              <a:defRPr sz="1400" b="0" i="0" u="none" strike="noStrike" kern="1200" spc="0" baseline="0">
                <a:solidFill>
                  <a:prstClr val="black">
                    <a:lumMod val="65000"/>
                    <a:lumOff val="35000"/>
                  </a:prstClr>
                </a:solidFill>
                <a:latin typeface="+mn-lt"/>
                <a:ea typeface="+mn-ea"/>
                <a:cs typeface="+mn-cs"/>
              </a:defRPr>
            </a:pPr>
            <a:r>
              <a:rPr lang="en-US" sz="1400">
                <a:solidFill>
                  <a:srgbClr val="000000"/>
                </a:solidFill>
                <a:latin typeface="Calibri"/>
                <a:cs typeface="Calibri"/>
              </a:rPr>
              <a:t>In 2020, adults aged 18-34 years experienced asthma-related emergency department visits at a rate nearly six times that of adults aged 65 years and older.</a:t>
            </a:r>
          </a:p>
        </p:txBody>
      </p:sp>
      <p:graphicFrame>
        <p:nvGraphicFramePr>
          <p:cNvPr id="4" name="Chart 3">
            <a:extLst>
              <a:ext uri="{FF2B5EF4-FFF2-40B4-BE49-F238E27FC236}">
                <a16:creationId xmlns:a16="http://schemas.microsoft.com/office/drawing/2014/main" id="{56B0B50B-3A1B-F802-F26E-1807E3BAF1DC}"/>
              </a:ext>
            </a:extLst>
          </p:cNvPr>
          <p:cNvGraphicFramePr>
            <a:graphicFrameLocks/>
          </p:cNvGraphicFramePr>
          <p:nvPr/>
        </p:nvGraphicFramePr>
        <p:xfrm>
          <a:off x="1676403" y="1524001"/>
          <a:ext cx="5181599" cy="4060098"/>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a:extLst>
              <a:ext uri="{FF2B5EF4-FFF2-40B4-BE49-F238E27FC236}">
                <a16:creationId xmlns:a16="http://schemas.microsoft.com/office/drawing/2014/main" id="{05B8AF00-463B-1350-14F6-FCB939EE5F8C}"/>
              </a:ext>
            </a:extLst>
          </p:cNvPr>
          <p:cNvSpPr txBox="1"/>
          <p:nvPr/>
        </p:nvSpPr>
        <p:spPr>
          <a:xfrm>
            <a:off x="838200" y="1091907"/>
            <a:ext cx="1511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14.</a:t>
            </a:r>
          </a:p>
        </p:txBody>
      </p:sp>
      <p:sp>
        <p:nvSpPr>
          <p:cNvPr id="7" name="TextBox 6">
            <a:extLst>
              <a:ext uri="{FF2B5EF4-FFF2-40B4-BE49-F238E27FC236}">
                <a16:creationId xmlns:a16="http://schemas.microsoft.com/office/drawing/2014/main" id="{1413E53E-6573-4D7B-8ABC-EE93D5938475}"/>
              </a:ext>
            </a:extLst>
          </p:cNvPr>
          <p:cNvSpPr txBox="1"/>
          <p:nvPr/>
        </p:nvSpPr>
        <p:spPr>
          <a:xfrm>
            <a:off x="1219202" y="6152523"/>
            <a:ext cx="6183037" cy="338554"/>
          </a:xfrm>
          <a:prstGeom prst="rect">
            <a:avLst/>
          </a:prstGeom>
          <a:noFill/>
        </p:spPr>
        <p:txBody>
          <a:bodyPr wrap="square">
            <a:spAutoFit/>
          </a:bodyPr>
          <a:lstStyle/>
          <a:p>
            <a:pPr algn="ctr"/>
            <a:r>
              <a:rPr lang="en-US" sz="800">
                <a:latin typeface="Calibri" panose="020F0502020204030204" pitchFamily="34" charset="0"/>
                <a:cs typeface="Calibri" panose="020F0502020204030204" pitchFamily="34" charset="0"/>
              </a:rPr>
              <a:t>Source: Ohio Hospital Association Clinical-Financial Data Set, Year 2020</a:t>
            </a:r>
          </a:p>
          <a:p>
            <a:pPr algn="ctr"/>
            <a:r>
              <a:rPr lang="en-US" sz="800">
                <a:latin typeface="Calibri" panose="020F0502020204030204" pitchFamily="34" charset="0"/>
                <a:cs typeface="Calibri" panose="020F0502020204030204" pitchFamily="34" charset="0"/>
              </a:rPr>
              <a:t>CDC WONDER On-line Database, Year 2020</a:t>
            </a:r>
          </a:p>
        </p:txBody>
      </p:sp>
      <p:graphicFrame>
        <p:nvGraphicFramePr>
          <p:cNvPr id="5" name="Chart 4">
            <a:extLst>
              <a:ext uri="{FF2B5EF4-FFF2-40B4-BE49-F238E27FC236}">
                <a16:creationId xmlns:a16="http://schemas.microsoft.com/office/drawing/2014/main" id="{986CA0EA-098D-D05C-81D8-8FACC5EA0236}"/>
              </a:ext>
            </a:extLst>
          </p:cNvPr>
          <p:cNvGraphicFramePr>
            <a:graphicFrameLocks/>
          </p:cNvGraphicFramePr>
          <p:nvPr>
            <p:extLst>
              <p:ext uri="{D42A27DB-BD31-4B8C-83A1-F6EECF244321}">
                <p14:modId xmlns:p14="http://schemas.microsoft.com/office/powerpoint/2010/main" val="1902036314"/>
              </p:ext>
            </p:extLst>
          </p:nvPr>
        </p:nvGraphicFramePr>
        <p:xfrm>
          <a:off x="1066800" y="1398143"/>
          <a:ext cx="5943600" cy="436995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118C547A-CE52-884C-0DA6-7E7975C9D179}"/>
              </a:ext>
            </a:extLst>
          </p:cNvPr>
          <p:cNvSpPr txBox="1"/>
          <p:nvPr/>
        </p:nvSpPr>
        <p:spPr>
          <a:xfrm>
            <a:off x="2209800" y="5683310"/>
            <a:ext cx="4267199" cy="307777"/>
          </a:xfrm>
          <a:prstGeom prst="rect">
            <a:avLst/>
          </a:prstGeom>
          <a:noFill/>
        </p:spPr>
        <p:txBody>
          <a:bodyPr wrap="square" rtlCol="0">
            <a:spAutoFit/>
          </a:bodyPr>
          <a:lstStyle/>
          <a:p>
            <a:r>
              <a:rPr lang="en-US" sz="1400" b="1">
                <a:solidFill>
                  <a:srgbClr val="8A5E32"/>
                </a:solidFill>
                <a:latin typeface="Calibri" panose="020F0502020204030204" pitchFamily="34" charset="0"/>
                <a:cs typeface="Calibri" panose="020F0502020204030204" pitchFamily="34" charset="0"/>
              </a:rPr>
              <a:t>[Children]</a:t>
            </a:r>
            <a:r>
              <a:rPr lang="en-US" sz="1400">
                <a:solidFill>
                  <a:srgbClr val="8A5E32"/>
                </a:solidFill>
                <a:latin typeface="Calibri" panose="020F0502020204030204" pitchFamily="34" charset="0"/>
                <a:cs typeface="Calibri" panose="020F0502020204030204" pitchFamily="34" charset="0"/>
              </a:rPr>
              <a:t> </a:t>
            </a:r>
            <a:r>
              <a:rPr lang="en-US" sz="1400">
                <a:latin typeface="Calibri" panose="020F0502020204030204" pitchFamily="34" charset="0"/>
                <a:cs typeface="Calibri" panose="020F0502020204030204" pitchFamily="34" charset="0"/>
              </a:rPr>
              <a:t>		</a:t>
            </a:r>
            <a:r>
              <a:rPr lang="en-US" sz="1400">
                <a:solidFill>
                  <a:schemeClr val="accent2">
                    <a:lumMod val="75000"/>
                  </a:schemeClr>
                </a:solidFill>
                <a:latin typeface="Calibri" panose="020F0502020204030204" pitchFamily="34" charset="0"/>
                <a:cs typeface="Calibri" panose="020F0502020204030204" pitchFamily="34" charset="0"/>
              </a:rPr>
              <a:t>                      </a:t>
            </a:r>
            <a:r>
              <a:rPr lang="en-US" sz="1400" b="1">
                <a:solidFill>
                  <a:srgbClr val="729364"/>
                </a:solidFill>
                <a:latin typeface="Calibri" panose="020F0502020204030204" pitchFamily="34" charset="0"/>
                <a:cs typeface="Calibri" panose="020F0502020204030204" pitchFamily="34" charset="0"/>
              </a:rPr>
              <a:t>[Adults]</a:t>
            </a:r>
          </a:p>
        </p:txBody>
      </p:sp>
    </p:spTree>
    <p:extLst>
      <p:ext uri="{BB962C8B-B14F-4D97-AF65-F5344CB8AC3E}">
        <p14:creationId xmlns:p14="http://schemas.microsoft.com/office/powerpoint/2010/main" val="556027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5BB2D7-5190-30F0-E0EF-D8DA70F46F01}"/>
              </a:ext>
            </a:extLst>
          </p:cNvPr>
          <p:cNvPicPr>
            <a:picLocks noChangeAspect="1"/>
          </p:cNvPicPr>
          <p:nvPr/>
        </p:nvPicPr>
        <p:blipFill>
          <a:blip r:embed="rId2"/>
          <a:stretch>
            <a:fillRect/>
          </a:stretch>
        </p:blipFill>
        <p:spPr>
          <a:xfrm>
            <a:off x="1524001" y="-1"/>
            <a:ext cx="8651288" cy="3429001"/>
          </a:xfrm>
          <a:prstGeom prst="rect">
            <a:avLst/>
          </a:prstGeom>
        </p:spPr>
      </p:pic>
      <p:sp>
        <p:nvSpPr>
          <p:cNvPr id="3" name="Title 10">
            <a:extLst>
              <a:ext uri="{FF2B5EF4-FFF2-40B4-BE49-F238E27FC236}">
                <a16:creationId xmlns:a16="http://schemas.microsoft.com/office/drawing/2014/main" id="{34CE5B3B-B600-DB56-FFD4-E5404321AB95}"/>
              </a:ext>
            </a:extLst>
          </p:cNvPr>
          <p:cNvSpPr txBox="1">
            <a:spLocks/>
          </p:cNvSpPr>
          <p:nvPr/>
        </p:nvSpPr>
        <p:spPr>
          <a:xfrm>
            <a:off x="2150846" y="810895"/>
            <a:ext cx="3664979" cy="472827"/>
          </a:xfrm>
          <a:prstGeom prst="rect">
            <a:avLst/>
          </a:prstGeom>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r>
              <a:rPr lang="en-US" sz="4050" b="1">
                <a:solidFill>
                  <a:prstClr val="black"/>
                </a:solidFill>
                <a:latin typeface="+mn-lt"/>
              </a:rPr>
              <a:t>Background</a:t>
            </a:r>
            <a:endParaRPr lang="en-US" sz="4050" b="1">
              <a:solidFill>
                <a:srgbClr val="0E3F75"/>
              </a:solidFill>
              <a:latin typeface="+mn-lt"/>
              <a:ea typeface="Open Sans Semibold" panose="020B0706030804020204" pitchFamily="34" charset="0"/>
              <a:cs typeface="Open Sans Semibold" panose="020B0706030804020204" pitchFamily="34" charset="0"/>
            </a:endParaRPr>
          </a:p>
        </p:txBody>
      </p:sp>
      <p:sp>
        <p:nvSpPr>
          <p:cNvPr id="4" name="Content Placeholder 11">
            <a:extLst>
              <a:ext uri="{FF2B5EF4-FFF2-40B4-BE49-F238E27FC236}">
                <a16:creationId xmlns:a16="http://schemas.microsoft.com/office/drawing/2014/main" id="{01A08DB6-82D6-AB3C-FCA9-08A46530A43B}"/>
              </a:ext>
            </a:extLst>
          </p:cNvPr>
          <p:cNvSpPr txBox="1">
            <a:spLocks/>
          </p:cNvSpPr>
          <p:nvPr/>
        </p:nvSpPr>
        <p:spPr>
          <a:xfrm>
            <a:off x="2033492" y="1685926"/>
            <a:ext cx="8346489" cy="4012624"/>
          </a:xfrm>
          <a:prstGeom prst="rect">
            <a:avLst/>
          </a:prstGeom>
        </p:spPr>
        <p:txBody>
          <a:bodyPr vert="horz" lIns="68580" tIns="34290" rIns="68580" bIns="3429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57175" indent="-257175" defTabSz="685800">
              <a:lnSpc>
                <a:spcPct val="100000"/>
              </a:lnSpc>
              <a:spcBef>
                <a:spcPts val="0"/>
              </a:spcBef>
              <a:defRPr/>
            </a:pPr>
            <a:r>
              <a:rPr lang="en-US" sz="1900">
                <a:solidFill>
                  <a:prstClr val="black"/>
                </a:solidFill>
                <a:latin typeface="Calibri" panose="020F0502020204030204" pitchFamily="34" charset="0"/>
                <a:ea typeface="Source Sans Pro Semibold"/>
                <a:cs typeface="Calibri" panose="020F0502020204030204" pitchFamily="34" charset="0"/>
              </a:rPr>
              <a:t>Asthma is a chronic respiratory condition that causes airways to narrow, leading to breathing difficulties. Its symptoms include recurrent episodes of wheezing, chest tightness, breathlessness, and coughing. (National Institute of Health, 2023). Among children, asthma is the most prevalent chronic disease. While some may experience minor asthma symptoms, it could be severe enough to significantly impede daily activities. However, asthma can be controlled with the proper medical treatment and management. Some triggers can stem from the environment, which may aggravate the symptoms, and recognizing them is crucial for effective asthma management. </a:t>
            </a:r>
          </a:p>
          <a:p>
            <a:pPr marL="514350" lvl="1" indent="-171450" defTabSz="685800">
              <a:spcBef>
                <a:spcPts val="375"/>
              </a:spcBef>
              <a:buClr>
                <a:srgbClr val="C00000"/>
              </a:buClr>
            </a:pPr>
            <a:endParaRPr lang="en-US" sz="1800">
              <a:solidFill>
                <a:prstClr val="black"/>
              </a:solidFill>
              <a:latin typeface="Source Sans Pro Semibold"/>
              <a:ea typeface="Source Sans Pro Semibold"/>
            </a:endParaRPr>
          </a:p>
        </p:txBody>
      </p:sp>
      <p:cxnSp>
        <p:nvCxnSpPr>
          <p:cNvPr id="5" name="Straight Connector 4">
            <a:extLst>
              <a:ext uri="{FF2B5EF4-FFF2-40B4-BE49-F238E27FC236}">
                <a16:creationId xmlns:a16="http://schemas.microsoft.com/office/drawing/2014/main" id="{F00AFC8A-AAAF-474A-006C-3830B388520A}"/>
              </a:ext>
            </a:extLst>
          </p:cNvPr>
          <p:cNvCxnSpPr/>
          <p:nvPr/>
        </p:nvCxnSpPr>
        <p:spPr>
          <a:xfrm>
            <a:off x="2221097" y="1600200"/>
            <a:ext cx="447618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E89778F-461A-7B67-5993-6D143634A42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9163" y="5276723"/>
            <a:ext cx="1946252" cy="538134"/>
          </a:xfrm>
          <a:prstGeom prst="rect">
            <a:avLst/>
          </a:prstGeom>
        </p:spPr>
      </p:pic>
      <p:sp>
        <p:nvSpPr>
          <p:cNvPr id="8" name="Rectangle 7">
            <a:extLst>
              <a:ext uri="{FF2B5EF4-FFF2-40B4-BE49-F238E27FC236}">
                <a16:creationId xmlns:a16="http://schemas.microsoft.com/office/drawing/2014/main" id="{D3EBF228-571A-D25C-CDD1-616B4B123569}"/>
              </a:ext>
            </a:extLst>
          </p:cNvPr>
          <p:cNvSpPr/>
          <p:nvPr/>
        </p:nvSpPr>
        <p:spPr>
          <a:xfrm>
            <a:off x="2171867" y="3"/>
            <a:ext cx="1076325" cy="857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spTree>
    <p:extLst>
      <p:ext uri="{BB962C8B-B14F-4D97-AF65-F5344CB8AC3E}">
        <p14:creationId xmlns:p14="http://schemas.microsoft.com/office/powerpoint/2010/main" val="5088337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D84A6-F2B6-EE25-54E8-4F46D2260B91}"/>
              </a:ext>
            </a:extLst>
          </p:cNvPr>
          <p:cNvSpPr>
            <a:spLocks noGrp="1"/>
          </p:cNvSpPr>
          <p:nvPr>
            <p:ph type="title"/>
          </p:nvPr>
        </p:nvSpPr>
        <p:spPr>
          <a:xfrm>
            <a:off x="838200" y="50413"/>
            <a:ext cx="10820400" cy="1325563"/>
          </a:xfrm>
        </p:spPr>
        <p:txBody>
          <a:bodyPr wrap="square" anchor="ctr">
            <a:noAutofit/>
          </a:bodyPr>
          <a:lstStyle/>
          <a:p>
            <a:pPr algn="ctr">
              <a:lnSpc>
                <a:spcPct val="90000"/>
              </a:lnSpc>
            </a:pPr>
            <a:r>
              <a:rPr lang="en-US" sz="2400" b="1">
                <a:latin typeface="Calibri" panose="020F0502020204030204" pitchFamily="34" charset="0"/>
                <a:cs typeface="Calibri" panose="020F0502020204030204" pitchFamily="34" charset="0"/>
              </a:rPr>
              <a:t>Rate of Asthma Hospitalizations Among Ohio Adult Medicaid Enrollees, 2016-2020</a:t>
            </a:r>
          </a:p>
        </p:txBody>
      </p:sp>
      <p:sp>
        <p:nvSpPr>
          <p:cNvPr id="9" name="Content Placeholder 8">
            <a:extLst>
              <a:ext uri="{FF2B5EF4-FFF2-40B4-BE49-F238E27FC236}">
                <a16:creationId xmlns:a16="http://schemas.microsoft.com/office/drawing/2014/main" id="{8501A009-4F4A-0CCA-E9A6-6E99C166E795}"/>
              </a:ext>
            </a:extLst>
          </p:cNvPr>
          <p:cNvSpPr>
            <a:spLocks noGrp="1"/>
          </p:cNvSpPr>
          <p:nvPr>
            <p:ph sz="half" idx="2"/>
          </p:nvPr>
        </p:nvSpPr>
        <p:spPr>
          <a:xfrm>
            <a:off x="6858000" y="1825625"/>
            <a:ext cx="4267200" cy="3736975"/>
          </a:xfrm>
        </p:spPr>
        <p:txBody>
          <a:bodyPr>
            <a:normAutofit/>
          </a:bodyPr>
          <a:lstStyle/>
          <a:p>
            <a:pPr>
              <a:buFont typeface="Arial" panose="020B0604020202020204" pitchFamily="34" charset="0"/>
              <a:buChar char="•"/>
            </a:pPr>
            <a:r>
              <a:rPr lang="en-US" sz="1400">
                <a:latin typeface="Calibri" panose="020F0502020204030204" pitchFamily="34" charset="0"/>
                <a:cs typeface="Calibri" panose="020F0502020204030204" pitchFamily="34" charset="0"/>
              </a:rPr>
              <a:t>Adults in Ohio who are enrolled in Medicaid experienced higher rates of asthma related inpatient hospitalizations compared to the rates experienced by adult Ohioans overall.</a:t>
            </a:r>
          </a:p>
          <a:p>
            <a:pPr marL="0" indent="0">
              <a:buNone/>
            </a:pPr>
            <a:endParaRPr lang="en-US" sz="1400">
              <a:latin typeface="Calibri" panose="020F0502020204030204" pitchFamily="34" charset="0"/>
              <a:cs typeface="Calibri" panose="020F0502020204030204" pitchFamily="34" charset="0"/>
            </a:endParaRPr>
          </a:p>
          <a:p>
            <a:pPr>
              <a:buFont typeface="Arial" panose="020B0604020202020204" pitchFamily="34" charset="0"/>
              <a:buChar char="•"/>
            </a:pPr>
            <a:r>
              <a:rPr lang="en-US" sz="1400">
                <a:latin typeface="Calibri" panose="020F0502020204030204" pitchFamily="34" charset="0"/>
                <a:cs typeface="Calibri" panose="020F0502020204030204" pitchFamily="34" charset="0"/>
              </a:rPr>
              <a:t>In 2020, adult Ohioans enrolled in Medicaid experienced an asthma hospitalization rate of 5.5 per 10,000 Ohio adults enrolled in Medicaid.  While adult Ohioans overall experienced a rate of 2.8 per 10,000 adult Ohioans.</a:t>
            </a:r>
          </a:p>
        </p:txBody>
      </p:sp>
      <p:sp>
        <p:nvSpPr>
          <p:cNvPr id="5" name="TextBox 4">
            <a:extLst>
              <a:ext uri="{FF2B5EF4-FFF2-40B4-BE49-F238E27FC236}">
                <a16:creationId xmlns:a16="http://schemas.microsoft.com/office/drawing/2014/main" id="{8D64C05E-A9BE-DBF4-B2CC-A3E5983C42C5}"/>
              </a:ext>
            </a:extLst>
          </p:cNvPr>
          <p:cNvSpPr txBox="1"/>
          <p:nvPr/>
        </p:nvSpPr>
        <p:spPr bwMode="auto">
          <a:xfrm>
            <a:off x="678809" y="6160884"/>
            <a:ext cx="44211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rmAutofit/>
          </a:bodyPr>
          <a:lstStyle/>
          <a:p>
            <a:pPr algn="ctr">
              <a:spcAft>
                <a:spcPts val="600"/>
              </a:spcAft>
              <a:defRPr/>
            </a:pPr>
            <a:endParaRPr lang="en-US" sz="800">
              <a:latin typeface="Calibri" panose="020F0502020204030204" pitchFamily="34" charset="0"/>
              <a:cs typeface="Calibri" panose="020F0502020204030204" pitchFamily="34"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pPr algn="ctr">
              <a:spcAft>
                <a:spcPts val="600"/>
              </a:spcAft>
              <a:defRPr/>
            </a:pP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D12DD2A9-4928-9284-73BE-DE4A5D26C2C5}"/>
              </a:ext>
            </a:extLst>
          </p:cNvPr>
          <p:cNvSpPr txBox="1"/>
          <p:nvPr/>
        </p:nvSpPr>
        <p:spPr>
          <a:xfrm>
            <a:off x="653642" y="1105691"/>
            <a:ext cx="1130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15.</a:t>
            </a:r>
          </a:p>
        </p:txBody>
      </p:sp>
      <p:sp>
        <p:nvSpPr>
          <p:cNvPr id="3" name="TextBox 2">
            <a:extLst>
              <a:ext uri="{FF2B5EF4-FFF2-40B4-BE49-F238E27FC236}">
                <a16:creationId xmlns:a16="http://schemas.microsoft.com/office/drawing/2014/main" id="{5FBFEFB7-86E1-DBC5-9585-A65218FE37BE}"/>
              </a:ext>
            </a:extLst>
          </p:cNvPr>
          <p:cNvSpPr txBox="1"/>
          <p:nvPr/>
        </p:nvSpPr>
        <p:spPr bwMode="auto">
          <a:xfrm>
            <a:off x="1218406" y="6176963"/>
            <a:ext cx="44211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rmAutofit lnSpcReduction="10000"/>
          </a:bodyPr>
          <a:lstStyle/>
          <a:p>
            <a:pPr algn="ctr">
              <a:spcAft>
                <a:spcPts val="600"/>
              </a:spcAft>
              <a:defRPr/>
            </a:pPr>
            <a:r>
              <a:rPr lang="en-US" sz="800">
                <a:latin typeface="Calibri" panose="020F0502020204030204" pitchFamily="34" charset="0"/>
                <a:cs typeface="Calibri" panose="020F0502020204030204" pitchFamily="34" charset="0"/>
              </a:rPr>
              <a:t>Source: Ohio Hospital Association Clinical-Financial Data Set, Years 2016-2020</a:t>
            </a:r>
          </a:p>
          <a:p>
            <a:pPr algn="ctr">
              <a:spcAft>
                <a:spcPts val="600"/>
              </a:spcAft>
              <a:defRPr/>
            </a:pPr>
            <a:r>
              <a:rPr lang="en-US" sz="800">
                <a:latin typeface="Calibri" panose="020F0502020204030204" pitchFamily="34" charset="0"/>
                <a:ea typeface="Calibri" panose="020F0502020204030204" pitchFamily="34" charset="0"/>
                <a:cs typeface="Times New Roman" panose="02020603050405020304" pitchFamily="18" charset="0"/>
              </a:rPr>
              <a:t>Ohio Department of Medicaid (ODM). Enrollment Data, Years 2016-2020</a:t>
            </a: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8" name="Chart 7">
            <a:extLst>
              <a:ext uri="{FF2B5EF4-FFF2-40B4-BE49-F238E27FC236}">
                <a16:creationId xmlns:a16="http://schemas.microsoft.com/office/drawing/2014/main" id="{349A0A0A-A447-5289-C294-57728459B112}"/>
              </a:ext>
            </a:extLst>
          </p:cNvPr>
          <p:cNvGraphicFramePr>
            <a:graphicFrameLocks/>
          </p:cNvGraphicFramePr>
          <p:nvPr>
            <p:extLst>
              <p:ext uri="{D42A27DB-BD31-4B8C-83A1-F6EECF244321}">
                <p14:modId xmlns:p14="http://schemas.microsoft.com/office/powerpoint/2010/main" val="3380931445"/>
              </p:ext>
            </p:extLst>
          </p:nvPr>
        </p:nvGraphicFramePr>
        <p:xfrm>
          <a:off x="304800" y="1524001"/>
          <a:ext cx="6172200" cy="46208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838698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D84A6-F2B6-EE25-54E8-4F46D2260B91}"/>
              </a:ext>
            </a:extLst>
          </p:cNvPr>
          <p:cNvSpPr>
            <a:spLocks noGrp="1"/>
          </p:cNvSpPr>
          <p:nvPr>
            <p:ph type="title"/>
          </p:nvPr>
        </p:nvSpPr>
        <p:spPr>
          <a:xfrm>
            <a:off x="666750" y="58203"/>
            <a:ext cx="11315700" cy="1325563"/>
          </a:xfrm>
        </p:spPr>
        <p:txBody>
          <a:bodyPr wrap="square" anchor="ctr">
            <a:noAutofit/>
          </a:bodyPr>
          <a:lstStyle/>
          <a:p>
            <a:pPr algn="ctr">
              <a:lnSpc>
                <a:spcPct val="90000"/>
              </a:lnSpc>
            </a:pPr>
            <a:r>
              <a:rPr lang="en-US" sz="2200" b="1">
                <a:latin typeface="Calibri" panose="020F0502020204030204" pitchFamily="34" charset="0"/>
                <a:cs typeface="Calibri" panose="020F0502020204030204" pitchFamily="34" charset="0"/>
              </a:rPr>
              <a:t>Rate of Asthma Emergency Department Visits Among Ohio Adult Medicaid Enrollees, 2016-2020</a:t>
            </a:r>
          </a:p>
        </p:txBody>
      </p:sp>
      <p:sp>
        <p:nvSpPr>
          <p:cNvPr id="9" name="Content Placeholder 8">
            <a:extLst>
              <a:ext uri="{FF2B5EF4-FFF2-40B4-BE49-F238E27FC236}">
                <a16:creationId xmlns:a16="http://schemas.microsoft.com/office/drawing/2014/main" id="{8501A009-4F4A-0CCA-E9A6-6E99C166E795}"/>
              </a:ext>
            </a:extLst>
          </p:cNvPr>
          <p:cNvSpPr>
            <a:spLocks noGrp="1"/>
          </p:cNvSpPr>
          <p:nvPr>
            <p:ph sz="half" idx="2"/>
          </p:nvPr>
        </p:nvSpPr>
        <p:spPr>
          <a:xfrm>
            <a:off x="6324600" y="1825625"/>
            <a:ext cx="4876800" cy="4351338"/>
          </a:xfrm>
        </p:spPr>
        <p:txBody>
          <a:bodyPr>
            <a:normAutofit/>
          </a:bodyPr>
          <a:lstStyle/>
          <a:p>
            <a:pPr>
              <a:buFont typeface="Arial" panose="020B0604020202020204" pitchFamily="34" charset="0"/>
              <a:buChar char="•"/>
            </a:pPr>
            <a:r>
              <a:rPr lang="en-US" sz="1400">
                <a:latin typeface="Calibri" panose="020F0502020204030204" pitchFamily="34" charset="0"/>
                <a:cs typeface="Calibri" panose="020F0502020204030204" pitchFamily="34" charset="0"/>
              </a:rPr>
              <a:t>Adults in Ohio who are enrolled in Medicaid experienced higher rates of asthma related emergency department visits compared to the rates experienced by adult Ohioans overall.</a:t>
            </a:r>
          </a:p>
          <a:p>
            <a:pPr>
              <a:buFont typeface="Arial" panose="020B0604020202020204" pitchFamily="34" charset="0"/>
              <a:buChar char="•"/>
            </a:pPr>
            <a:endParaRPr lang="en-US" sz="1400">
              <a:latin typeface="Calibri" panose="020F0502020204030204" pitchFamily="34" charset="0"/>
              <a:cs typeface="Calibri" panose="020F0502020204030204" pitchFamily="34" charset="0"/>
            </a:endParaRPr>
          </a:p>
          <a:p>
            <a:pPr>
              <a:buFont typeface="Arial" panose="020B0604020202020204" pitchFamily="34" charset="0"/>
              <a:buChar char="•"/>
            </a:pPr>
            <a:r>
              <a:rPr lang="en-US" sz="1400">
                <a:latin typeface="Calibri" panose="020F0502020204030204" pitchFamily="34" charset="0"/>
                <a:cs typeface="Calibri" panose="020F0502020204030204" pitchFamily="34" charset="0"/>
              </a:rPr>
              <a:t>In 2020, adult Ohioans enrolled in Medicaid experienced an asthma related emergency department visitation rate of 69.9 per 10,000 Ohio adults enrolled in Medicaid.  While adult Ohioans in general experienced a rate of 28.9 per 10,000 adult Ohioans.</a:t>
            </a:r>
          </a:p>
        </p:txBody>
      </p:sp>
      <p:sp>
        <p:nvSpPr>
          <p:cNvPr id="5" name="TextBox 4">
            <a:extLst>
              <a:ext uri="{FF2B5EF4-FFF2-40B4-BE49-F238E27FC236}">
                <a16:creationId xmlns:a16="http://schemas.microsoft.com/office/drawing/2014/main" id="{8D64C05E-A9BE-DBF4-B2CC-A3E5983C42C5}"/>
              </a:ext>
            </a:extLst>
          </p:cNvPr>
          <p:cNvSpPr txBox="1"/>
          <p:nvPr/>
        </p:nvSpPr>
        <p:spPr bwMode="auto">
          <a:xfrm>
            <a:off x="1218406" y="6176963"/>
            <a:ext cx="44211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rmAutofit lnSpcReduction="10000"/>
          </a:bodyPr>
          <a:lstStyle/>
          <a:p>
            <a:pPr algn="ctr">
              <a:spcAft>
                <a:spcPts val="600"/>
              </a:spcAft>
              <a:defRPr/>
            </a:pPr>
            <a:r>
              <a:rPr lang="en-US" sz="800">
                <a:latin typeface="Calibri" panose="020F0502020204030204" pitchFamily="34" charset="0"/>
                <a:cs typeface="Calibri" panose="020F0502020204030204" pitchFamily="34" charset="0"/>
              </a:rPr>
              <a:t>Source: Ohio Hospital Association Clinical-Financial Data Set, Years 2016-2020</a:t>
            </a:r>
          </a:p>
          <a:p>
            <a:pPr algn="ctr">
              <a:spcAft>
                <a:spcPts val="600"/>
              </a:spcAft>
              <a:defRPr/>
            </a:pPr>
            <a:r>
              <a:rPr lang="en-US" sz="800">
                <a:latin typeface="Calibri" panose="020F0502020204030204" pitchFamily="34" charset="0"/>
                <a:ea typeface="Calibri" panose="020F0502020204030204" pitchFamily="34" charset="0"/>
                <a:cs typeface="Times New Roman" panose="02020603050405020304" pitchFamily="18" charset="0"/>
              </a:rPr>
              <a:t>Ohio Department of Medicaid (ODM). Enrollment Data, Years 2016-2020</a:t>
            </a: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D12DD2A9-4928-9284-73BE-DE4A5D26C2C5}"/>
              </a:ext>
            </a:extLst>
          </p:cNvPr>
          <p:cNvSpPr txBox="1"/>
          <p:nvPr/>
        </p:nvSpPr>
        <p:spPr>
          <a:xfrm>
            <a:off x="685800" y="1067258"/>
            <a:ext cx="1130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16.</a:t>
            </a:r>
          </a:p>
        </p:txBody>
      </p:sp>
      <p:graphicFrame>
        <p:nvGraphicFramePr>
          <p:cNvPr id="3" name="Chart 2">
            <a:extLst>
              <a:ext uri="{FF2B5EF4-FFF2-40B4-BE49-F238E27FC236}">
                <a16:creationId xmlns:a16="http://schemas.microsoft.com/office/drawing/2014/main" id="{FB66339D-831D-FBC1-80B8-1DA3BE98A798}"/>
              </a:ext>
            </a:extLst>
          </p:cNvPr>
          <p:cNvGraphicFramePr>
            <a:graphicFrameLocks/>
          </p:cNvGraphicFramePr>
          <p:nvPr>
            <p:extLst>
              <p:ext uri="{D42A27DB-BD31-4B8C-83A1-F6EECF244321}">
                <p14:modId xmlns:p14="http://schemas.microsoft.com/office/powerpoint/2010/main" val="330321151"/>
              </p:ext>
            </p:extLst>
          </p:nvPr>
        </p:nvGraphicFramePr>
        <p:xfrm>
          <a:off x="76200" y="1524000"/>
          <a:ext cx="6248400" cy="46130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39898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D84A6-F2B6-EE25-54E8-4F46D2260B91}"/>
              </a:ext>
            </a:extLst>
          </p:cNvPr>
          <p:cNvSpPr>
            <a:spLocks noGrp="1"/>
          </p:cNvSpPr>
          <p:nvPr>
            <p:ph type="title"/>
          </p:nvPr>
        </p:nvSpPr>
        <p:spPr>
          <a:xfrm>
            <a:off x="637441" y="70825"/>
            <a:ext cx="11125200" cy="1325563"/>
          </a:xfrm>
        </p:spPr>
        <p:txBody>
          <a:bodyPr wrap="square" anchor="ctr">
            <a:noAutofit/>
          </a:bodyPr>
          <a:lstStyle/>
          <a:p>
            <a:pPr algn="ctr">
              <a:lnSpc>
                <a:spcPct val="90000"/>
              </a:lnSpc>
            </a:pPr>
            <a:r>
              <a:rPr lang="en-US" sz="2400" b="1">
                <a:latin typeface="Calibri" panose="020F0502020204030204" pitchFamily="34" charset="0"/>
                <a:cs typeface="Calibri" panose="020F0502020204030204" pitchFamily="34" charset="0"/>
              </a:rPr>
              <a:t>Rate of Asthma Hospitalizations Among Ohio Children Enrolled in Medicaid, 2016-2020</a:t>
            </a:r>
          </a:p>
        </p:txBody>
      </p:sp>
      <p:sp>
        <p:nvSpPr>
          <p:cNvPr id="9" name="Content Placeholder 8">
            <a:extLst>
              <a:ext uri="{FF2B5EF4-FFF2-40B4-BE49-F238E27FC236}">
                <a16:creationId xmlns:a16="http://schemas.microsoft.com/office/drawing/2014/main" id="{8501A009-4F4A-0CCA-E9A6-6E99C166E795}"/>
              </a:ext>
            </a:extLst>
          </p:cNvPr>
          <p:cNvSpPr>
            <a:spLocks noGrp="1"/>
          </p:cNvSpPr>
          <p:nvPr>
            <p:ph sz="half" idx="2"/>
          </p:nvPr>
        </p:nvSpPr>
        <p:spPr>
          <a:xfrm>
            <a:off x="6705600" y="1693211"/>
            <a:ext cx="4343400" cy="4351338"/>
          </a:xfrm>
        </p:spPr>
        <p:txBody>
          <a:bodyPr/>
          <a:lstStyle/>
          <a:p>
            <a:pPr>
              <a:buFont typeface="Arial" panose="020B0604020202020204" pitchFamily="34" charset="0"/>
              <a:buChar char="•"/>
            </a:pPr>
            <a:r>
              <a:rPr lang="en-US" sz="1400">
                <a:latin typeface="Calibri" panose="020F0502020204030204" pitchFamily="34" charset="0"/>
                <a:cs typeface="Calibri" panose="020F0502020204030204" pitchFamily="34" charset="0"/>
              </a:rPr>
              <a:t>Throughout 2016-2020, Ohio children enrolled in Medicaid experienced higher rates of asthma inpatient hospitalizations compared to Ohio children overall.</a:t>
            </a:r>
          </a:p>
          <a:p>
            <a:pPr>
              <a:buFont typeface="Arial" panose="020B0604020202020204" pitchFamily="34" charset="0"/>
              <a:buChar char="•"/>
            </a:pPr>
            <a:endParaRPr lang="en-US" sz="1400">
              <a:latin typeface="Calibri" panose="020F0502020204030204" pitchFamily="34" charset="0"/>
              <a:cs typeface="Calibri" panose="020F0502020204030204" pitchFamily="34" charset="0"/>
            </a:endParaRPr>
          </a:p>
          <a:p>
            <a:pPr>
              <a:buFont typeface="Arial" panose="020B0604020202020204" pitchFamily="34" charset="0"/>
              <a:buChar char="•"/>
            </a:pPr>
            <a:r>
              <a:rPr lang="en-US" sz="1400">
                <a:latin typeface="Calibri" panose="020F0502020204030204" pitchFamily="34" charset="0"/>
                <a:cs typeface="Calibri" panose="020F0502020204030204" pitchFamily="34" charset="0"/>
              </a:rPr>
              <a:t>In 2020, Ohio children enrolled in Medicaid experienced an asthma inpatient hospitalization rate of 6.1 per 10,000 Ohio children enrolled in Medicaid compared to the rate of 4.0 per 10,000 Ohio children overall. </a:t>
            </a:r>
          </a:p>
          <a:p>
            <a:pPr>
              <a:buFont typeface="Arial" panose="020B0604020202020204" pitchFamily="34" charset="0"/>
              <a:buChar char="•"/>
            </a:pPr>
            <a:endParaRPr lang="en-US" sz="1200">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D12DD2A9-4928-9284-73BE-DE4A5D26C2C5}"/>
              </a:ext>
            </a:extLst>
          </p:cNvPr>
          <p:cNvSpPr txBox="1"/>
          <p:nvPr/>
        </p:nvSpPr>
        <p:spPr>
          <a:xfrm>
            <a:off x="653390" y="1039911"/>
            <a:ext cx="1130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17.</a:t>
            </a:r>
          </a:p>
        </p:txBody>
      </p:sp>
      <p:sp>
        <p:nvSpPr>
          <p:cNvPr id="3" name="TextBox 2">
            <a:extLst>
              <a:ext uri="{FF2B5EF4-FFF2-40B4-BE49-F238E27FC236}">
                <a16:creationId xmlns:a16="http://schemas.microsoft.com/office/drawing/2014/main" id="{E1BEE20D-29F7-7EDD-04C4-0E624DCEE62B}"/>
              </a:ext>
            </a:extLst>
          </p:cNvPr>
          <p:cNvSpPr txBox="1"/>
          <p:nvPr/>
        </p:nvSpPr>
        <p:spPr bwMode="auto">
          <a:xfrm>
            <a:off x="1218406" y="6176963"/>
            <a:ext cx="44211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rmAutofit lnSpcReduction="10000"/>
          </a:bodyPr>
          <a:lstStyle/>
          <a:p>
            <a:pPr algn="ctr">
              <a:spcAft>
                <a:spcPts val="600"/>
              </a:spcAft>
              <a:defRPr/>
            </a:pPr>
            <a:r>
              <a:rPr lang="en-US" sz="800">
                <a:latin typeface="Calibri" panose="020F0502020204030204" pitchFamily="34" charset="0"/>
                <a:cs typeface="Calibri" panose="020F0502020204030204" pitchFamily="34" charset="0"/>
              </a:rPr>
              <a:t>Source: Ohio Hospital Association Clinical-Financial Data Set, Years 2016-2020</a:t>
            </a:r>
          </a:p>
          <a:p>
            <a:pPr algn="ctr">
              <a:spcAft>
                <a:spcPts val="600"/>
              </a:spcAft>
              <a:defRPr/>
            </a:pPr>
            <a:r>
              <a:rPr lang="en-US" sz="800">
                <a:latin typeface="Calibri" panose="020F0502020204030204" pitchFamily="34" charset="0"/>
                <a:ea typeface="Calibri" panose="020F0502020204030204" pitchFamily="34" charset="0"/>
                <a:cs typeface="Times New Roman" panose="02020603050405020304" pitchFamily="18" charset="0"/>
              </a:rPr>
              <a:t>Ohio Department of Medicaid (ODM). Enrollment Data, Years 2016-2020</a:t>
            </a: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Chart 5">
            <a:extLst>
              <a:ext uri="{FF2B5EF4-FFF2-40B4-BE49-F238E27FC236}">
                <a16:creationId xmlns:a16="http://schemas.microsoft.com/office/drawing/2014/main" id="{18096D56-10A4-E4A4-DFA1-6BAD6655F2B1}"/>
              </a:ext>
            </a:extLst>
          </p:cNvPr>
          <p:cNvGraphicFramePr>
            <a:graphicFrameLocks/>
          </p:cNvGraphicFramePr>
          <p:nvPr>
            <p:extLst>
              <p:ext uri="{D42A27DB-BD31-4B8C-83A1-F6EECF244321}">
                <p14:modId xmlns:p14="http://schemas.microsoft.com/office/powerpoint/2010/main" val="1415787561"/>
              </p:ext>
            </p:extLst>
          </p:nvPr>
        </p:nvGraphicFramePr>
        <p:xfrm>
          <a:off x="228600" y="1424293"/>
          <a:ext cx="6019801" cy="46968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022810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D84A6-F2B6-EE25-54E8-4F46D2260B91}"/>
              </a:ext>
            </a:extLst>
          </p:cNvPr>
          <p:cNvSpPr>
            <a:spLocks noGrp="1"/>
          </p:cNvSpPr>
          <p:nvPr>
            <p:ph type="title"/>
          </p:nvPr>
        </p:nvSpPr>
        <p:spPr>
          <a:xfrm>
            <a:off x="-21265" y="-10917"/>
            <a:ext cx="12192000" cy="1325563"/>
          </a:xfrm>
        </p:spPr>
        <p:txBody>
          <a:bodyPr wrap="square" anchor="ctr">
            <a:noAutofit/>
          </a:bodyPr>
          <a:lstStyle/>
          <a:p>
            <a:pPr algn="ctr">
              <a:lnSpc>
                <a:spcPct val="90000"/>
              </a:lnSpc>
            </a:pPr>
            <a:r>
              <a:rPr lang="en-US" sz="2200" b="1">
                <a:latin typeface="Calibri" panose="020F0502020204030204" pitchFamily="34" charset="0"/>
                <a:cs typeface="Calibri" panose="020F0502020204030204" pitchFamily="34" charset="0"/>
              </a:rPr>
              <a:t>Rate of Asthma Emergency Department Visits Among Ohio Children Enrolled in Medicaid, 2016-2020</a:t>
            </a:r>
          </a:p>
        </p:txBody>
      </p:sp>
      <p:sp>
        <p:nvSpPr>
          <p:cNvPr id="9" name="Content Placeholder 8">
            <a:extLst>
              <a:ext uri="{FF2B5EF4-FFF2-40B4-BE49-F238E27FC236}">
                <a16:creationId xmlns:a16="http://schemas.microsoft.com/office/drawing/2014/main" id="{8501A009-4F4A-0CCA-E9A6-6E99C166E795}"/>
              </a:ext>
            </a:extLst>
          </p:cNvPr>
          <p:cNvSpPr>
            <a:spLocks noGrp="1"/>
          </p:cNvSpPr>
          <p:nvPr>
            <p:ph sz="half" idx="2"/>
          </p:nvPr>
        </p:nvSpPr>
        <p:spPr>
          <a:xfrm>
            <a:off x="6705600" y="1825625"/>
            <a:ext cx="4648200" cy="4351338"/>
          </a:xfrm>
        </p:spPr>
        <p:txBody>
          <a:bodyPr>
            <a:normAutofit/>
          </a:bodyPr>
          <a:lstStyle/>
          <a:p>
            <a:pPr>
              <a:buFont typeface="Arial" panose="020B0604020202020204" pitchFamily="34" charset="0"/>
              <a:buChar char="•"/>
            </a:pPr>
            <a:r>
              <a:rPr lang="en-US" sz="1400">
                <a:latin typeface="Calibri" panose="020F0502020204030204" pitchFamily="34" charset="0"/>
                <a:cs typeface="Calibri" panose="020F0502020204030204" pitchFamily="34" charset="0"/>
              </a:rPr>
              <a:t>Throughout 2016-2020, Ohio children enrolled in Medicaid experienced higher rates of asthma emergency department visits compared to Ohio children overall.</a:t>
            </a:r>
          </a:p>
          <a:p>
            <a:pPr>
              <a:buFont typeface="Arial" panose="020B0604020202020204" pitchFamily="34" charset="0"/>
              <a:buChar char="•"/>
            </a:pPr>
            <a:endParaRPr lang="en-US" sz="1400">
              <a:latin typeface="Calibri" panose="020F0502020204030204" pitchFamily="34" charset="0"/>
              <a:cs typeface="Calibri" panose="020F0502020204030204" pitchFamily="34" charset="0"/>
            </a:endParaRPr>
          </a:p>
          <a:p>
            <a:pPr>
              <a:buFont typeface="Arial" panose="020B0604020202020204" pitchFamily="34" charset="0"/>
              <a:buChar char="•"/>
            </a:pPr>
            <a:r>
              <a:rPr lang="en-US" sz="1400">
                <a:latin typeface="Calibri" panose="020F0502020204030204" pitchFamily="34" charset="0"/>
                <a:cs typeface="Calibri" panose="020F0502020204030204" pitchFamily="34" charset="0"/>
              </a:rPr>
              <a:t>In 2020, children enrolled in Medicaid experienced asthma emergency department visits at a rate of 52.8 per 10,000 children enrolled in Medicaid compared to the rate of 34.1 per 10,000 Ohio children overall. </a:t>
            </a:r>
          </a:p>
        </p:txBody>
      </p:sp>
      <p:sp>
        <p:nvSpPr>
          <p:cNvPr id="11" name="TextBox 10">
            <a:extLst>
              <a:ext uri="{FF2B5EF4-FFF2-40B4-BE49-F238E27FC236}">
                <a16:creationId xmlns:a16="http://schemas.microsoft.com/office/drawing/2014/main" id="{D12DD2A9-4928-9284-73BE-DE4A5D26C2C5}"/>
              </a:ext>
            </a:extLst>
          </p:cNvPr>
          <p:cNvSpPr txBox="1"/>
          <p:nvPr/>
        </p:nvSpPr>
        <p:spPr>
          <a:xfrm>
            <a:off x="653390" y="1160758"/>
            <a:ext cx="113003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18.</a:t>
            </a:r>
          </a:p>
        </p:txBody>
      </p:sp>
      <p:sp>
        <p:nvSpPr>
          <p:cNvPr id="3" name="TextBox 2">
            <a:extLst>
              <a:ext uri="{FF2B5EF4-FFF2-40B4-BE49-F238E27FC236}">
                <a16:creationId xmlns:a16="http://schemas.microsoft.com/office/drawing/2014/main" id="{498B1006-AA8B-33AA-216A-FAE0BA1404E4}"/>
              </a:ext>
            </a:extLst>
          </p:cNvPr>
          <p:cNvSpPr txBox="1"/>
          <p:nvPr/>
        </p:nvSpPr>
        <p:spPr bwMode="auto">
          <a:xfrm>
            <a:off x="1218406" y="6176963"/>
            <a:ext cx="4421188" cy="406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rmAutofit lnSpcReduction="10000"/>
          </a:bodyPr>
          <a:lstStyle/>
          <a:p>
            <a:pPr algn="ctr">
              <a:spcAft>
                <a:spcPts val="600"/>
              </a:spcAft>
              <a:defRPr/>
            </a:pPr>
            <a:r>
              <a:rPr lang="en-US" sz="800">
                <a:latin typeface="Calibri" panose="020F0502020204030204" pitchFamily="34" charset="0"/>
                <a:cs typeface="Calibri" panose="020F0502020204030204" pitchFamily="34" charset="0"/>
              </a:rPr>
              <a:t>Source: Ohio Hospital Association Clinical-Financial Data Set, Years 2016-2020</a:t>
            </a:r>
          </a:p>
          <a:p>
            <a:pPr algn="ctr">
              <a:spcAft>
                <a:spcPts val="600"/>
              </a:spcAft>
              <a:defRPr/>
            </a:pPr>
            <a:r>
              <a:rPr lang="en-US" sz="800">
                <a:latin typeface="Calibri" panose="020F0502020204030204" pitchFamily="34" charset="0"/>
                <a:ea typeface="Calibri" panose="020F0502020204030204" pitchFamily="34" charset="0"/>
                <a:cs typeface="Times New Roman" panose="02020603050405020304" pitchFamily="18" charset="0"/>
              </a:rPr>
              <a:t>Ohio Department of Medicaid (ODM). Enrollment Data, Years 2016-2020</a:t>
            </a:r>
            <a:endParaRPr lang="en-US" sz="8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7" name="Chart 6">
            <a:extLst>
              <a:ext uri="{FF2B5EF4-FFF2-40B4-BE49-F238E27FC236}">
                <a16:creationId xmlns:a16="http://schemas.microsoft.com/office/drawing/2014/main" id="{9C166514-1756-B5F7-5D6D-338B3A22AF89}"/>
              </a:ext>
            </a:extLst>
          </p:cNvPr>
          <p:cNvGraphicFramePr>
            <a:graphicFrameLocks/>
          </p:cNvGraphicFramePr>
          <p:nvPr>
            <p:extLst>
              <p:ext uri="{D42A27DB-BD31-4B8C-83A1-F6EECF244321}">
                <p14:modId xmlns:p14="http://schemas.microsoft.com/office/powerpoint/2010/main" val="454698187"/>
              </p:ext>
            </p:extLst>
          </p:nvPr>
        </p:nvGraphicFramePr>
        <p:xfrm>
          <a:off x="304800" y="1468535"/>
          <a:ext cx="6096000" cy="4708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474704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FF8F1-4414-69A4-EB4E-9A7F852E85EF}"/>
              </a:ext>
            </a:extLst>
          </p:cNvPr>
          <p:cNvSpPr>
            <a:spLocks noGrp="1"/>
          </p:cNvSpPr>
          <p:nvPr>
            <p:ph type="title"/>
          </p:nvPr>
        </p:nvSpPr>
        <p:spPr>
          <a:xfrm>
            <a:off x="836802" y="66460"/>
            <a:ext cx="10515600" cy="1325563"/>
          </a:xfrm>
        </p:spPr>
        <p:txBody>
          <a:bodyPr>
            <a:normAutofit/>
          </a:bodyPr>
          <a:lstStyle/>
          <a:p>
            <a:pPr algn="ctr"/>
            <a:r>
              <a:rPr lang="en-US" sz="2400" b="1">
                <a:latin typeface="Calibri" panose="020F0502020204030204" pitchFamily="34" charset="0"/>
                <a:cs typeface="Calibri" panose="020F0502020204030204" pitchFamily="34" charset="0"/>
              </a:rPr>
              <a:t>Asthma Control and Management</a:t>
            </a:r>
          </a:p>
        </p:txBody>
      </p:sp>
      <p:sp>
        <p:nvSpPr>
          <p:cNvPr id="3" name="Content Placeholder 2">
            <a:extLst>
              <a:ext uri="{FF2B5EF4-FFF2-40B4-BE49-F238E27FC236}">
                <a16:creationId xmlns:a16="http://schemas.microsoft.com/office/drawing/2014/main" id="{91178762-2B45-84BC-8E33-5E43D4F5D232}"/>
              </a:ext>
            </a:extLst>
          </p:cNvPr>
          <p:cNvSpPr>
            <a:spLocks noGrp="1"/>
          </p:cNvSpPr>
          <p:nvPr>
            <p:ph sz="half" idx="1"/>
          </p:nvPr>
        </p:nvSpPr>
        <p:spPr>
          <a:xfrm>
            <a:off x="6865082" y="1690692"/>
            <a:ext cx="4856002" cy="4332288"/>
          </a:xfrm>
        </p:spPr>
        <p:txBody>
          <a:bodyPr vert="horz" lIns="91440" tIns="45720" rIns="91440" bIns="45720" rtlCol="0" anchor="t">
            <a:noAutofit/>
          </a:bodyPr>
          <a:lstStyle/>
          <a:p>
            <a:pPr marL="228600" indent="-228600" defTabSz="914400">
              <a:spcBef>
                <a:spcPts val="1000"/>
              </a:spcBef>
              <a:defRPr/>
            </a:pPr>
            <a:r>
              <a:rPr lang="en-US" sz="1400">
                <a:latin typeface="Calibri" panose="020F0502020204030204" pitchFamily="34" charset="0"/>
                <a:cs typeface="Calibri" panose="020F0502020204030204" pitchFamily="34" charset="0"/>
              </a:rPr>
              <a:t>In 2018-2020, 39.7% of Ohio children with asthma (or their parents) were taught how to use a peak flow meter to adjust his/her daily medications compared to 38.6% of Ohio adults in 2020 who have asthma. </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In 2018-2020, about 77.1% of Ohio children with asthma (or their parents) were taught how to recognize signs and symptoms of an asthma episode by a doctor or healthcare professional. However, only 66.9% of Ohio adults with asthma in 2020 had been taught this same information.</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a:cs typeface="Calibri"/>
              </a:rPr>
              <a:t>Over 12% of Ohio children (or their parents) received an Asthma management course or class in 2018-2020, compared to 10.4% of Ohio adults in 2020.</a:t>
            </a:r>
          </a:p>
        </p:txBody>
      </p:sp>
      <p:sp>
        <p:nvSpPr>
          <p:cNvPr id="5" name="TextBox 4">
            <a:extLst>
              <a:ext uri="{FF2B5EF4-FFF2-40B4-BE49-F238E27FC236}">
                <a16:creationId xmlns:a16="http://schemas.microsoft.com/office/drawing/2014/main" id="{258AE11B-E34C-E98E-6125-A9A9B782AB09}"/>
              </a:ext>
            </a:extLst>
          </p:cNvPr>
          <p:cNvSpPr txBox="1"/>
          <p:nvPr/>
        </p:nvSpPr>
        <p:spPr>
          <a:xfrm>
            <a:off x="1434083" y="5673012"/>
            <a:ext cx="5034093" cy="349968"/>
          </a:xfrm>
          <a:prstGeom prst="rect">
            <a:avLst/>
          </a:prstGeom>
          <a:noFill/>
        </p:spPr>
        <p:txBody>
          <a:bodyPr wrap="square">
            <a:spAutoFit/>
          </a:bodyPr>
          <a:lstStyle/>
          <a:p>
            <a:pPr algn="ctr">
              <a:lnSpc>
                <a:spcPct val="107000"/>
              </a:lnSpc>
              <a:spcAft>
                <a:spcPts val="800"/>
              </a:spcAft>
              <a:defRPr/>
            </a:pPr>
            <a:r>
              <a:rPr lang="en-US" sz="800">
                <a:latin typeface="Calibri" panose="020F0502020204030204" pitchFamily="34" charset="0"/>
                <a:ea typeface="Calibri" panose="020F0502020204030204" pitchFamily="34" charset="0"/>
                <a:cs typeface="Calibri" panose="020F0502020204030204" pitchFamily="34" charset="0"/>
              </a:rPr>
              <a:t>Source: CDC, Behavioral Risk Factor Surveillance System Survey Asthma Call-back Survey Children Combined 2018-2020 Data and Adult Data 2020</a:t>
            </a:r>
          </a:p>
        </p:txBody>
      </p:sp>
      <p:sp>
        <p:nvSpPr>
          <p:cNvPr id="7" name="TextBox 6">
            <a:extLst>
              <a:ext uri="{FF2B5EF4-FFF2-40B4-BE49-F238E27FC236}">
                <a16:creationId xmlns:a16="http://schemas.microsoft.com/office/drawing/2014/main" id="{C5C96A34-DF6A-D0B6-422D-66B6C052449A}"/>
              </a:ext>
            </a:extLst>
          </p:cNvPr>
          <p:cNvSpPr txBox="1"/>
          <p:nvPr/>
        </p:nvSpPr>
        <p:spPr>
          <a:xfrm>
            <a:off x="830510" y="938782"/>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19.</a:t>
            </a:r>
          </a:p>
        </p:txBody>
      </p:sp>
      <p:graphicFrame>
        <p:nvGraphicFramePr>
          <p:cNvPr id="4" name="Chart 3">
            <a:extLst>
              <a:ext uri="{FF2B5EF4-FFF2-40B4-BE49-F238E27FC236}">
                <a16:creationId xmlns:a16="http://schemas.microsoft.com/office/drawing/2014/main" id="{C643D981-45D6-7B92-E6E6-9389F160AE99}"/>
              </a:ext>
            </a:extLst>
          </p:cNvPr>
          <p:cNvGraphicFramePr>
            <a:graphicFrameLocks/>
          </p:cNvGraphicFramePr>
          <p:nvPr>
            <p:extLst>
              <p:ext uri="{D42A27DB-BD31-4B8C-83A1-F6EECF244321}">
                <p14:modId xmlns:p14="http://schemas.microsoft.com/office/powerpoint/2010/main" val="2147324504"/>
              </p:ext>
            </p:extLst>
          </p:nvPr>
        </p:nvGraphicFramePr>
        <p:xfrm>
          <a:off x="470916" y="1364821"/>
          <a:ext cx="6158484" cy="430819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952614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ADF3C-CEB0-B849-E23F-C12BE36515ED}"/>
              </a:ext>
            </a:extLst>
          </p:cNvPr>
          <p:cNvSpPr>
            <a:spLocks noGrp="1"/>
          </p:cNvSpPr>
          <p:nvPr>
            <p:ph type="title"/>
          </p:nvPr>
        </p:nvSpPr>
        <p:spPr>
          <a:xfrm>
            <a:off x="838200" y="0"/>
            <a:ext cx="10515600" cy="1325563"/>
          </a:xfrm>
        </p:spPr>
        <p:txBody>
          <a:bodyPr>
            <a:normAutofit/>
          </a:bodyPr>
          <a:lstStyle/>
          <a:p>
            <a:pPr algn="ctr"/>
            <a:r>
              <a:rPr lang="en-US" sz="2400" b="1">
                <a:latin typeface="Calibri" panose="020F0502020204030204" pitchFamily="34" charset="0"/>
                <a:cs typeface="Calibri" panose="020F0502020204030204" pitchFamily="34" charset="0"/>
              </a:rPr>
              <a:t>Asthma Control and Management</a:t>
            </a:r>
          </a:p>
        </p:txBody>
      </p:sp>
      <p:sp>
        <p:nvSpPr>
          <p:cNvPr id="3" name="Content Placeholder 2">
            <a:extLst>
              <a:ext uri="{FF2B5EF4-FFF2-40B4-BE49-F238E27FC236}">
                <a16:creationId xmlns:a16="http://schemas.microsoft.com/office/drawing/2014/main" id="{16ABC035-0743-420D-9F4E-E5836E8054BD}"/>
              </a:ext>
            </a:extLst>
          </p:cNvPr>
          <p:cNvSpPr>
            <a:spLocks noGrp="1"/>
          </p:cNvSpPr>
          <p:nvPr>
            <p:ph sz="half" idx="1"/>
          </p:nvPr>
        </p:nvSpPr>
        <p:spPr>
          <a:xfrm>
            <a:off x="7391401" y="1835733"/>
            <a:ext cx="3962399" cy="4270097"/>
          </a:xfrm>
        </p:spPr>
        <p:txBody>
          <a:bodyPr vert="horz" lIns="91440" tIns="45720" rIns="91440" bIns="45720" rtlCol="0" anchor="t">
            <a:normAutofit/>
          </a:bodyPr>
          <a:lstStyle/>
          <a:p>
            <a:pPr marL="228600" indent="-228600" defTabSz="914400">
              <a:spcBef>
                <a:spcPts val="1000"/>
              </a:spcBef>
              <a:defRPr/>
            </a:pPr>
            <a:r>
              <a:rPr lang="en-US" sz="1400">
                <a:latin typeface="Calibri"/>
                <a:cs typeface="Calibri"/>
              </a:rPr>
              <a:t>In 2018-2020, approximately 40.5% of children who have asthma experienced asthma attacks in the past 12 months while 23.5% of children experienced asthma attacks in the past 3 months. </a:t>
            </a: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In 2020, 29% of adults who have asthma experienced attacks in the past 12 months, while nearly 25% of adults experienced asthma attacks in the past 3 months.</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endParaRPr lang="en-US"/>
          </a:p>
        </p:txBody>
      </p:sp>
      <p:sp>
        <p:nvSpPr>
          <p:cNvPr id="6" name="TextBox 5">
            <a:extLst>
              <a:ext uri="{FF2B5EF4-FFF2-40B4-BE49-F238E27FC236}">
                <a16:creationId xmlns:a16="http://schemas.microsoft.com/office/drawing/2014/main" id="{EC87EE06-83AD-A8A2-5B04-798603938559}"/>
              </a:ext>
            </a:extLst>
          </p:cNvPr>
          <p:cNvSpPr txBox="1"/>
          <p:nvPr/>
        </p:nvSpPr>
        <p:spPr>
          <a:xfrm>
            <a:off x="685800" y="920456"/>
            <a:ext cx="458659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20.</a:t>
            </a:r>
          </a:p>
        </p:txBody>
      </p:sp>
      <p:sp>
        <p:nvSpPr>
          <p:cNvPr id="7" name="TextBox 6">
            <a:extLst>
              <a:ext uri="{FF2B5EF4-FFF2-40B4-BE49-F238E27FC236}">
                <a16:creationId xmlns:a16="http://schemas.microsoft.com/office/drawing/2014/main" id="{8449DE84-AFEA-52B4-B2DF-2EF79936E795}"/>
              </a:ext>
            </a:extLst>
          </p:cNvPr>
          <p:cNvSpPr txBox="1"/>
          <p:nvPr/>
        </p:nvSpPr>
        <p:spPr>
          <a:xfrm>
            <a:off x="1828800" y="5775217"/>
            <a:ext cx="4648201" cy="349968"/>
          </a:xfrm>
          <a:prstGeom prst="rect">
            <a:avLst/>
          </a:prstGeom>
          <a:noFill/>
        </p:spPr>
        <p:txBody>
          <a:bodyPr wrap="square">
            <a:spAutoFit/>
          </a:bodyPr>
          <a:lstStyle/>
          <a:p>
            <a:pPr algn="ctr">
              <a:lnSpc>
                <a:spcPct val="107000"/>
              </a:lnSpc>
              <a:spcAft>
                <a:spcPts val="800"/>
              </a:spcAft>
            </a:pPr>
            <a:r>
              <a:rPr lang="en-US" sz="800">
                <a:latin typeface="Calibri" panose="020F0502020204030204" pitchFamily="34" charset="0"/>
                <a:ea typeface="Calibri" panose="020F0502020204030204" pitchFamily="34" charset="0"/>
                <a:cs typeface="Times New Roman" panose="02020603050405020304" pitchFamily="18" charset="0"/>
              </a:rPr>
              <a:t>Source: CDC, Behavioral Risk Factor Surveillance System Survey Asthma Call-back Survey Children Combined 2018-2020 Data and Adult Data 2020</a:t>
            </a:r>
          </a:p>
        </p:txBody>
      </p:sp>
      <p:graphicFrame>
        <p:nvGraphicFramePr>
          <p:cNvPr id="8" name="Chart 7">
            <a:extLst>
              <a:ext uri="{FF2B5EF4-FFF2-40B4-BE49-F238E27FC236}">
                <a16:creationId xmlns:a16="http://schemas.microsoft.com/office/drawing/2014/main" id="{C4D9C196-1A11-F979-0427-D095422A00B8}"/>
              </a:ext>
            </a:extLst>
          </p:cNvPr>
          <p:cNvGraphicFramePr>
            <a:graphicFrameLocks/>
          </p:cNvGraphicFramePr>
          <p:nvPr>
            <p:extLst>
              <p:ext uri="{D42A27DB-BD31-4B8C-83A1-F6EECF244321}">
                <p14:modId xmlns:p14="http://schemas.microsoft.com/office/powerpoint/2010/main" val="2071589257"/>
              </p:ext>
            </p:extLst>
          </p:nvPr>
        </p:nvGraphicFramePr>
        <p:xfrm>
          <a:off x="914400" y="1228233"/>
          <a:ext cx="6248400" cy="45469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04437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D0C48-12EC-9F7E-039B-3D6496394DEE}"/>
              </a:ext>
            </a:extLst>
          </p:cNvPr>
          <p:cNvSpPr>
            <a:spLocks noGrp="1"/>
          </p:cNvSpPr>
          <p:nvPr>
            <p:ph type="title"/>
          </p:nvPr>
        </p:nvSpPr>
        <p:spPr>
          <a:xfrm>
            <a:off x="838200" y="-32688"/>
            <a:ext cx="10515600" cy="1325563"/>
          </a:xfrm>
        </p:spPr>
        <p:txBody>
          <a:bodyPr>
            <a:normAutofit/>
          </a:bodyPr>
          <a:lstStyle/>
          <a:p>
            <a:pPr algn="ctr"/>
            <a:r>
              <a:rPr lang="en-US" sz="2400" b="1">
                <a:latin typeface="Calibri" panose="020F0502020204030204" pitchFamily="34" charset="0"/>
                <a:cs typeface="Calibri" panose="020F0502020204030204" pitchFamily="34" charset="0"/>
              </a:rPr>
              <a:t>Asthma Control and Management</a:t>
            </a:r>
          </a:p>
        </p:txBody>
      </p:sp>
      <p:sp>
        <p:nvSpPr>
          <p:cNvPr id="3" name="Content Placeholder 2">
            <a:extLst>
              <a:ext uri="{FF2B5EF4-FFF2-40B4-BE49-F238E27FC236}">
                <a16:creationId xmlns:a16="http://schemas.microsoft.com/office/drawing/2014/main" id="{E3118156-B11E-EAB5-D0A6-84EE58744CA0}"/>
              </a:ext>
            </a:extLst>
          </p:cNvPr>
          <p:cNvSpPr>
            <a:spLocks noGrp="1"/>
          </p:cNvSpPr>
          <p:nvPr>
            <p:ph sz="half" idx="1"/>
          </p:nvPr>
        </p:nvSpPr>
        <p:spPr>
          <a:xfrm>
            <a:off x="7239641" y="1654367"/>
            <a:ext cx="4663751" cy="4351338"/>
          </a:xfrm>
        </p:spPr>
        <p:txBody>
          <a:bodyPr vert="horz" lIns="91440" tIns="45720" rIns="91440" bIns="45720" rtlCol="0" anchor="t">
            <a:normAutofit/>
          </a:bodyPr>
          <a:lstStyle/>
          <a:p>
            <a:pPr marL="228600" indent="-228600" defTabSz="914400">
              <a:spcBef>
                <a:spcPts val="1000"/>
              </a:spcBef>
              <a:defRPr/>
            </a:pPr>
            <a:r>
              <a:rPr lang="en-US" sz="1400">
                <a:latin typeface="Calibri"/>
                <a:cs typeface="Calibri"/>
              </a:rPr>
              <a:t>In 2020, approximately 12.4% of Ohio adults who have asthma had their normal daily activities disrupted or limited in the past 30 days either a moderate number of times or a lot due to asthma, compared to 5.8% of Ohio children in 2018-2020. </a:t>
            </a: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In 2020, over a quarter of adults who have asthma experienced “a little” disruption to their normal activities due to asthma. </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a:cs typeface="Calibri"/>
              </a:rPr>
              <a:t>In 2018-2020, approximately 23.7% of children who have asthma experienced “a little” disruption to their normal activities due to asthma.</a:t>
            </a:r>
          </a:p>
          <a:p>
            <a:endParaRPr lang="en-US"/>
          </a:p>
        </p:txBody>
      </p:sp>
      <p:sp>
        <p:nvSpPr>
          <p:cNvPr id="6" name="TextBox 5">
            <a:extLst>
              <a:ext uri="{FF2B5EF4-FFF2-40B4-BE49-F238E27FC236}">
                <a16:creationId xmlns:a16="http://schemas.microsoft.com/office/drawing/2014/main" id="{BBA2A43A-8648-FA3D-C005-6A8F140EDE79}"/>
              </a:ext>
            </a:extLst>
          </p:cNvPr>
          <p:cNvSpPr txBox="1"/>
          <p:nvPr/>
        </p:nvSpPr>
        <p:spPr>
          <a:xfrm>
            <a:off x="1905003" y="6005705"/>
            <a:ext cx="4572000" cy="349968"/>
          </a:xfrm>
          <a:prstGeom prst="rect">
            <a:avLst/>
          </a:prstGeom>
          <a:noFill/>
        </p:spPr>
        <p:txBody>
          <a:bodyPr wrap="square">
            <a:spAutoFit/>
          </a:bodyPr>
          <a:lstStyle/>
          <a:p>
            <a:pPr algn="ctr">
              <a:lnSpc>
                <a:spcPct val="107000"/>
              </a:lnSpc>
              <a:spcAft>
                <a:spcPts val="800"/>
              </a:spcAft>
              <a:defRPr/>
            </a:pPr>
            <a:r>
              <a:rPr lang="en-US" sz="800">
                <a:latin typeface="Calibri" panose="020F0502020204030204" pitchFamily="34" charset="0"/>
                <a:ea typeface="Calibri" panose="020F0502020204030204" pitchFamily="34" charset="0"/>
                <a:cs typeface="Calibri" panose="020F0502020204030204" pitchFamily="34" charset="0"/>
              </a:rPr>
              <a:t>Source: CDC, Behavioral Risk Factor Surveillance System Survey Asthma Call-back Survey Children Combined 2018-2020 Data and Adult Data 2020</a:t>
            </a:r>
          </a:p>
        </p:txBody>
      </p:sp>
      <p:sp>
        <p:nvSpPr>
          <p:cNvPr id="8" name="TextBox 7">
            <a:extLst>
              <a:ext uri="{FF2B5EF4-FFF2-40B4-BE49-F238E27FC236}">
                <a16:creationId xmlns:a16="http://schemas.microsoft.com/office/drawing/2014/main" id="{9E13EF0B-4150-6A8D-DC4A-D9205B1D016D}"/>
              </a:ext>
            </a:extLst>
          </p:cNvPr>
          <p:cNvSpPr txBox="1"/>
          <p:nvPr/>
        </p:nvSpPr>
        <p:spPr>
          <a:xfrm>
            <a:off x="911528" y="863661"/>
            <a:ext cx="1428058"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21.</a:t>
            </a:r>
          </a:p>
        </p:txBody>
      </p:sp>
      <p:graphicFrame>
        <p:nvGraphicFramePr>
          <p:cNvPr id="7" name="Chart 6">
            <a:extLst>
              <a:ext uri="{FF2B5EF4-FFF2-40B4-BE49-F238E27FC236}">
                <a16:creationId xmlns:a16="http://schemas.microsoft.com/office/drawing/2014/main" id="{22EFC190-0460-2492-30E3-C22C9E1F84D1}"/>
              </a:ext>
            </a:extLst>
          </p:cNvPr>
          <p:cNvGraphicFramePr>
            <a:graphicFrameLocks/>
          </p:cNvGraphicFramePr>
          <p:nvPr>
            <p:extLst>
              <p:ext uri="{D42A27DB-BD31-4B8C-83A1-F6EECF244321}">
                <p14:modId xmlns:p14="http://schemas.microsoft.com/office/powerpoint/2010/main" val="3440294654"/>
              </p:ext>
            </p:extLst>
          </p:nvPr>
        </p:nvGraphicFramePr>
        <p:xfrm>
          <a:off x="838200" y="1292876"/>
          <a:ext cx="6172200" cy="47014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729171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9DE89-3A1A-0644-F8FE-1E6B8604F601}"/>
              </a:ext>
            </a:extLst>
          </p:cNvPr>
          <p:cNvSpPr>
            <a:spLocks noGrp="1"/>
          </p:cNvSpPr>
          <p:nvPr>
            <p:ph type="title"/>
          </p:nvPr>
        </p:nvSpPr>
        <p:spPr>
          <a:xfrm>
            <a:off x="838200" y="58400"/>
            <a:ext cx="10515600" cy="1325563"/>
          </a:xfrm>
        </p:spPr>
        <p:txBody>
          <a:bodyPr>
            <a:normAutofit/>
          </a:bodyPr>
          <a:lstStyle/>
          <a:p>
            <a:pPr algn="ctr"/>
            <a:r>
              <a:rPr lang="en-US" sz="2400" b="1">
                <a:latin typeface="Calibri" panose="020F0502020204030204" pitchFamily="34" charset="0"/>
                <a:ea typeface="Times New Roman" panose="02020603050405020304" pitchFamily="18" charset="0"/>
                <a:cs typeface="Calibri" panose="020F0502020204030204" pitchFamily="34" charset="0"/>
              </a:rPr>
              <a:t>Work-Related Asthma</a:t>
            </a:r>
            <a:endParaRPr lang="en-US" sz="24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8D4B373-A418-B6E1-A165-666E1FD0A2BA}"/>
              </a:ext>
            </a:extLst>
          </p:cNvPr>
          <p:cNvSpPr>
            <a:spLocks noGrp="1"/>
          </p:cNvSpPr>
          <p:nvPr>
            <p:ph sz="half" idx="1"/>
          </p:nvPr>
        </p:nvSpPr>
        <p:spPr>
          <a:xfrm>
            <a:off x="7467600" y="1725050"/>
            <a:ext cx="3962400" cy="4351338"/>
          </a:xfrm>
        </p:spPr>
        <p:txBody>
          <a:bodyPr/>
          <a:lstStyle/>
          <a:p>
            <a:pPr marL="228600" indent="-228600" defTabSz="914400">
              <a:spcBef>
                <a:spcPts val="1000"/>
              </a:spcBef>
              <a:defRPr/>
            </a:pPr>
            <a:r>
              <a:rPr lang="en-US" sz="1400">
                <a:latin typeface="Calibri" panose="020F0502020204030204" pitchFamily="34" charset="0"/>
                <a:cs typeface="Calibri" panose="020F0502020204030204" pitchFamily="34" charset="0"/>
              </a:rPr>
              <a:t>In 2020, 33.0% of adults who have asthma experienced asthma symptoms that were “made worse” by their current job.</a:t>
            </a:r>
          </a:p>
          <a:p>
            <a:pPr marL="228600" indent="-228600" defTabSz="914400">
              <a:spcBef>
                <a:spcPts val="1000"/>
              </a:spcBef>
              <a:defRPr/>
            </a:pPr>
            <a:endParaRPr lang="en-US" sz="1400">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In 2020, 32.7% of adults who have asthma experienced asthma symptoms that were “made worse” by things such as chemicals, dust, smoke, or mold in any previous job they have ever had.</a:t>
            </a:r>
          </a:p>
          <a:p>
            <a:pPr marL="0" indent="0" defTabSz="914400">
              <a:spcBef>
                <a:spcPts val="1000"/>
              </a:spcBef>
              <a:buNone/>
              <a:defRPr/>
            </a:pPr>
            <a:endParaRPr lang="en-US" sz="1400" b="1">
              <a:latin typeface="Calibri" panose="020F0502020204030204" pitchFamily="34" charset="0"/>
              <a:cs typeface="Calibri" panose="020F0502020204030204" pitchFamily="34" charset="0"/>
            </a:endParaRPr>
          </a:p>
          <a:p>
            <a:pPr marL="228600" indent="-228600" defTabSz="914400">
              <a:spcBef>
                <a:spcPts val="1000"/>
              </a:spcBef>
              <a:defRPr/>
            </a:pPr>
            <a:r>
              <a:rPr lang="en-US" sz="1400">
                <a:latin typeface="Calibri" panose="020F0502020204030204" pitchFamily="34" charset="0"/>
                <a:cs typeface="Calibri" panose="020F0502020204030204" pitchFamily="34" charset="0"/>
              </a:rPr>
              <a:t>In 2020 about 16.6% of adults who have asthma experienced worsened asthma symptoms caused by things such as chemicals, dust, smoke, or mold both from a current job and any previous job they have ever had.</a:t>
            </a:r>
          </a:p>
          <a:p>
            <a:endParaRPr lang="en-US"/>
          </a:p>
        </p:txBody>
      </p:sp>
      <p:sp>
        <p:nvSpPr>
          <p:cNvPr id="5" name="TextBox 4">
            <a:extLst>
              <a:ext uri="{FF2B5EF4-FFF2-40B4-BE49-F238E27FC236}">
                <a16:creationId xmlns:a16="http://schemas.microsoft.com/office/drawing/2014/main" id="{EC4AF533-E5D8-A7AD-4578-AF9DF321F62E}"/>
              </a:ext>
            </a:extLst>
          </p:cNvPr>
          <p:cNvSpPr txBox="1"/>
          <p:nvPr/>
        </p:nvSpPr>
        <p:spPr>
          <a:xfrm>
            <a:off x="1676400" y="6168656"/>
            <a:ext cx="5105332" cy="218265"/>
          </a:xfrm>
          <a:prstGeom prst="rect">
            <a:avLst/>
          </a:prstGeom>
          <a:noFill/>
        </p:spPr>
        <p:txBody>
          <a:bodyPr wrap="square">
            <a:spAutoFit/>
          </a:bodyPr>
          <a:lstStyle/>
          <a:p>
            <a:pPr algn="ctr">
              <a:lnSpc>
                <a:spcPct val="107000"/>
              </a:lnSpc>
              <a:spcAft>
                <a:spcPts val="800"/>
              </a:spcAft>
            </a:pPr>
            <a:r>
              <a:rPr lang="en-US" sz="800">
                <a:latin typeface="Calibri" panose="020F0502020204030204" pitchFamily="34" charset="0"/>
                <a:ea typeface="Calibri" panose="020F0502020204030204" pitchFamily="34" charset="0"/>
                <a:cs typeface="Times New Roman" panose="02020603050405020304" pitchFamily="18" charset="0"/>
              </a:rPr>
              <a:t>Source: CDC, Behavioral Risk Factor Surveillance System Survey Asthma Call-back Survey Adult Data 2020</a:t>
            </a:r>
          </a:p>
        </p:txBody>
      </p:sp>
      <p:sp>
        <p:nvSpPr>
          <p:cNvPr id="7" name="TextBox 6">
            <a:extLst>
              <a:ext uri="{FF2B5EF4-FFF2-40B4-BE49-F238E27FC236}">
                <a16:creationId xmlns:a16="http://schemas.microsoft.com/office/drawing/2014/main" id="{8CD6B4A5-0F46-7D5A-1B79-BFACF4007DC2}"/>
              </a:ext>
            </a:extLst>
          </p:cNvPr>
          <p:cNvSpPr txBox="1"/>
          <p:nvPr/>
        </p:nvSpPr>
        <p:spPr>
          <a:xfrm>
            <a:off x="838200" y="896906"/>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22.</a:t>
            </a:r>
          </a:p>
        </p:txBody>
      </p:sp>
      <p:graphicFrame>
        <p:nvGraphicFramePr>
          <p:cNvPr id="6" name="Chart 5">
            <a:extLst>
              <a:ext uri="{FF2B5EF4-FFF2-40B4-BE49-F238E27FC236}">
                <a16:creationId xmlns:a16="http://schemas.microsoft.com/office/drawing/2014/main" id="{C92C44AE-3DA8-FD40-0CF6-0D93EB87402B}"/>
              </a:ext>
            </a:extLst>
          </p:cNvPr>
          <p:cNvGraphicFramePr>
            <a:graphicFrameLocks/>
          </p:cNvGraphicFramePr>
          <p:nvPr>
            <p:extLst>
              <p:ext uri="{D42A27DB-BD31-4B8C-83A1-F6EECF244321}">
                <p14:modId xmlns:p14="http://schemas.microsoft.com/office/powerpoint/2010/main" val="1961444279"/>
              </p:ext>
            </p:extLst>
          </p:nvPr>
        </p:nvGraphicFramePr>
        <p:xfrm>
          <a:off x="304800" y="1204683"/>
          <a:ext cx="7086600" cy="49639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703167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CC6AD-F130-FB30-2BC7-F7C85256264A}"/>
              </a:ext>
            </a:extLst>
          </p:cNvPr>
          <p:cNvSpPr>
            <a:spLocks noGrp="1"/>
          </p:cNvSpPr>
          <p:nvPr>
            <p:ph type="title"/>
          </p:nvPr>
        </p:nvSpPr>
        <p:spPr>
          <a:xfrm>
            <a:off x="838200" y="64080"/>
            <a:ext cx="10515600" cy="1325563"/>
          </a:xfrm>
        </p:spPr>
        <p:txBody>
          <a:bodyPr/>
          <a:lstStyle/>
          <a:p>
            <a:pPr algn="ctr"/>
            <a:r>
              <a:rPr lang="en-US" sz="2400" b="1">
                <a:latin typeface="Calibri" panose="020F0502020204030204" pitchFamily="34" charset="0"/>
                <a:ea typeface="Times New Roman" panose="02020603050405020304" pitchFamily="18" charset="0"/>
                <a:cs typeface="Calibri" panose="020F0502020204030204" pitchFamily="34" charset="0"/>
              </a:rPr>
              <a:t>School Age Absenteeism and Workdays Lost Due to Asthma </a:t>
            </a:r>
            <a:endParaRPr lang="en-US" sz="24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E0EBF136-2286-65ED-FA1B-6455E9BCEDDB}"/>
              </a:ext>
            </a:extLst>
          </p:cNvPr>
          <p:cNvSpPr>
            <a:spLocks noGrp="1"/>
          </p:cNvSpPr>
          <p:nvPr>
            <p:ph sz="half" idx="1"/>
          </p:nvPr>
        </p:nvSpPr>
        <p:spPr>
          <a:xfrm>
            <a:off x="7229475" y="1643544"/>
            <a:ext cx="4114800" cy="4370388"/>
          </a:xfrm>
        </p:spPr>
        <p:txBody>
          <a:bodyPr vert="horz" lIns="91440" tIns="45720" rIns="91440" bIns="45720" rtlCol="0" anchor="t">
            <a:normAutofit/>
          </a:bodyPr>
          <a:lstStyle/>
          <a:p>
            <a:pPr marL="228600" indent="-228600" defTabSz="914400">
              <a:spcBef>
                <a:spcPts val="1000"/>
              </a:spcBef>
              <a:defRPr/>
            </a:pPr>
            <a:r>
              <a:rPr lang="en-US" sz="1600">
                <a:latin typeface="Calibri"/>
                <a:cs typeface="Calibri"/>
              </a:rPr>
              <a:t>On average between the years 2018-2020, nearly 20% of Ohio children missed one to four days of school due to asthma while 9.4% of children missed five or more days. </a:t>
            </a:r>
            <a:endParaRPr lang="en-US" sz="1600">
              <a:latin typeface="Calibri" panose="020F0502020204030204" pitchFamily="34" charset="0"/>
              <a:cs typeface="Calibri" panose="020F0502020204030204" pitchFamily="34" charset="0"/>
            </a:endParaRPr>
          </a:p>
          <a:p>
            <a:pPr marL="228600" indent="-228600" defTabSz="914400">
              <a:spcBef>
                <a:spcPts val="1000"/>
              </a:spcBef>
              <a:defRPr/>
            </a:pPr>
            <a:endParaRPr lang="en-US" sz="1600">
              <a:latin typeface="Calibri" panose="020F0502020204030204" pitchFamily="34" charset="0"/>
              <a:cs typeface="Calibri" panose="020F0502020204030204" pitchFamily="34" charset="0"/>
            </a:endParaRPr>
          </a:p>
          <a:p>
            <a:pPr marL="228600" indent="-228600" defTabSz="914400">
              <a:spcBef>
                <a:spcPts val="1000"/>
              </a:spcBef>
              <a:defRPr/>
            </a:pPr>
            <a:r>
              <a:rPr lang="en-US" sz="1600">
                <a:latin typeface="Calibri"/>
                <a:cs typeface="Calibri"/>
              </a:rPr>
              <a:t>In 2020, 10% of Ohio adults missed one to four days of work due to asthma, and nearly 15% of adults missed five or more days.</a:t>
            </a:r>
          </a:p>
          <a:p>
            <a:endParaRPr lang="en-US"/>
          </a:p>
        </p:txBody>
      </p:sp>
      <p:sp>
        <p:nvSpPr>
          <p:cNvPr id="6" name="TextBox 5">
            <a:extLst>
              <a:ext uri="{FF2B5EF4-FFF2-40B4-BE49-F238E27FC236}">
                <a16:creationId xmlns:a16="http://schemas.microsoft.com/office/drawing/2014/main" id="{A6DEB974-706E-0FB2-48D4-CE8B40C9260D}"/>
              </a:ext>
            </a:extLst>
          </p:cNvPr>
          <p:cNvSpPr txBox="1"/>
          <p:nvPr/>
        </p:nvSpPr>
        <p:spPr>
          <a:xfrm>
            <a:off x="609600" y="1129491"/>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23.</a:t>
            </a:r>
          </a:p>
        </p:txBody>
      </p:sp>
      <p:sp>
        <p:nvSpPr>
          <p:cNvPr id="8" name="TextBox 7">
            <a:extLst>
              <a:ext uri="{FF2B5EF4-FFF2-40B4-BE49-F238E27FC236}">
                <a16:creationId xmlns:a16="http://schemas.microsoft.com/office/drawing/2014/main" id="{0CD935B2-FAD7-2431-F575-8E3F94408965}"/>
              </a:ext>
            </a:extLst>
          </p:cNvPr>
          <p:cNvSpPr txBox="1"/>
          <p:nvPr/>
        </p:nvSpPr>
        <p:spPr>
          <a:xfrm>
            <a:off x="1752600" y="6013932"/>
            <a:ext cx="4572000" cy="349968"/>
          </a:xfrm>
          <a:prstGeom prst="rect">
            <a:avLst/>
          </a:prstGeom>
          <a:noFill/>
        </p:spPr>
        <p:txBody>
          <a:bodyPr wrap="square">
            <a:spAutoFit/>
          </a:bodyPr>
          <a:lstStyle/>
          <a:p>
            <a:pPr algn="ctr">
              <a:lnSpc>
                <a:spcPct val="107000"/>
              </a:lnSpc>
              <a:spcAft>
                <a:spcPts val="800"/>
              </a:spcAft>
              <a:defRPr/>
            </a:pPr>
            <a:r>
              <a:rPr lang="en-US" sz="800">
                <a:latin typeface="Calibri" panose="020F0502020204030204" pitchFamily="34" charset="0"/>
                <a:ea typeface="Calibri" panose="020F0502020204030204" pitchFamily="34" charset="0"/>
                <a:cs typeface="Times New Roman" panose="02020603050405020304" pitchFamily="18" charset="0"/>
              </a:rPr>
              <a:t>Source: CDC, Behavioral Risk Factor Surveillance System Survey Asthma Call-back Survey Children Combined 2018-2020 Data and Adult Data 2020</a:t>
            </a:r>
          </a:p>
        </p:txBody>
      </p:sp>
      <p:graphicFrame>
        <p:nvGraphicFramePr>
          <p:cNvPr id="5" name="Chart 4">
            <a:extLst>
              <a:ext uri="{FF2B5EF4-FFF2-40B4-BE49-F238E27FC236}">
                <a16:creationId xmlns:a16="http://schemas.microsoft.com/office/drawing/2014/main" id="{C0EA2E78-2A21-1745-146F-1A9D92EB8EE9}"/>
              </a:ext>
            </a:extLst>
          </p:cNvPr>
          <p:cNvGraphicFramePr>
            <a:graphicFrameLocks/>
          </p:cNvGraphicFramePr>
          <p:nvPr>
            <p:extLst>
              <p:ext uri="{D42A27DB-BD31-4B8C-83A1-F6EECF244321}">
                <p14:modId xmlns:p14="http://schemas.microsoft.com/office/powerpoint/2010/main" val="4248681513"/>
              </p:ext>
            </p:extLst>
          </p:nvPr>
        </p:nvGraphicFramePr>
        <p:xfrm>
          <a:off x="914400" y="1437268"/>
          <a:ext cx="5867400" cy="4658732"/>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5F2148B1-56D5-1B1A-5AEE-B92D329A5412}"/>
              </a:ext>
            </a:extLst>
          </p:cNvPr>
          <p:cNvSpPr txBox="1"/>
          <p:nvPr/>
        </p:nvSpPr>
        <p:spPr>
          <a:xfrm rot="16200000">
            <a:off x="-77316" y="3215938"/>
            <a:ext cx="1752600" cy="230832"/>
          </a:xfrm>
          <a:prstGeom prst="rect">
            <a:avLst/>
          </a:prstGeom>
          <a:noFill/>
        </p:spPr>
        <p:txBody>
          <a:bodyPr wrap="square" rtlCol="0">
            <a:spAutoFit/>
          </a:bodyPr>
          <a:lstStyle/>
          <a:p>
            <a:r>
              <a:rPr lang="en-US" sz="900">
                <a:latin typeface="Calibri" panose="020F0502020204030204" pitchFamily="34" charset="0"/>
                <a:cs typeface="Calibri" panose="020F0502020204030204" pitchFamily="34" charset="0"/>
              </a:rPr>
              <a:t>Percentage of Individuals </a:t>
            </a:r>
          </a:p>
        </p:txBody>
      </p:sp>
    </p:spTree>
    <p:extLst>
      <p:ext uri="{BB962C8B-B14F-4D97-AF65-F5344CB8AC3E}">
        <p14:creationId xmlns:p14="http://schemas.microsoft.com/office/powerpoint/2010/main" val="6715772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14BD9-79D1-D1E3-6B2C-7EF2EB57F8D2}"/>
              </a:ext>
            </a:extLst>
          </p:cNvPr>
          <p:cNvSpPr>
            <a:spLocks noGrp="1"/>
          </p:cNvSpPr>
          <p:nvPr>
            <p:ph type="title"/>
          </p:nvPr>
        </p:nvSpPr>
        <p:spPr>
          <a:xfrm>
            <a:off x="805949" y="56100"/>
            <a:ext cx="10515600" cy="1325563"/>
          </a:xfrm>
        </p:spPr>
        <p:txBody>
          <a:bodyPr>
            <a:normAutofit/>
          </a:bodyPr>
          <a:lstStyle/>
          <a:p>
            <a:pPr algn="ctr"/>
            <a:r>
              <a:rPr lang="en-US" sz="2000" b="1">
                <a:latin typeface="Calibri" panose="020F0502020204030204" pitchFamily="34" charset="0"/>
                <a:cs typeface="Calibri" panose="020F0502020204030204" pitchFamily="34" charset="0"/>
              </a:rPr>
              <a:t>Lifetime and Current Asthma Prevalence by Gender and Age, Ohio 2020</a:t>
            </a:r>
          </a:p>
        </p:txBody>
      </p:sp>
      <p:sp>
        <p:nvSpPr>
          <p:cNvPr id="3" name="Content Placeholder 2">
            <a:extLst>
              <a:ext uri="{FF2B5EF4-FFF2-40B4-BE49-F238E27FC236}">
                <a16:creationId xmlns:a16="http://schemas.microsoft.com/office/drawing/2014/main" id="{BEEE5531-3D61-83FE-6201-0695E0F64A31}"/>
              </a:ext>
            </a:extLst>
          </p:cNvPr>
          <p:cNvSpPr>
            <a:spLocks noGrp="1"/>
          </p:cNvSpPr>
          <p:nvPr>
            <p:ph sz="half" idx="1"/>
          </p:nvPr>
        </p:nvSpPr>
        <p:spPr>
          <a:xfrm>
            <a:off x="1524000" y="4572001"/>
            <a:ext cx="8458200" cy="1676400"/>
          </a:xfrm>
        </p:spPr>
        <p:txBody>
          <a:bodyPr vert="horz" lIns="91440" tIns="45720" rIns="91440" bIns="45720" rtlCol="0" anchor="t">
            <a:normAutofit/>
          </a:bodyPr>
          <a:lstStyle/>
          <a:p>
            <a:pPr marL="285750" indent="-285750" defTabSz="914400">
              <a:lnSpc>
                <a:spcPct val="100000"/>
              </a:lnSpc>
              <a:spcBef>
                <a:spcPts val="0"/>
              </a:spcBef>
              <a:defRPr/>
            </a:pP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spcBef>
                <a:spcPts val="0"/>
              </a:spcBef>
              <a:defRPr/>
            </a:pPr>
            <a:r>
              <a:rPr lang="en-US" sz="1400">
                <a:solidFill>
                  <a:schemeClr val="tx1">
                    <a:lumMod val="95000"/>
                    <a:lumOff val="5000"/>
                  </a:schemeClr>
                </a:solidFill>
                <a:latin typeface="Calibri" panose="020F0502020204030204" pitchFamily="34" charset="0"/>
                <a:cs typeface="Calibri" panose="020F0502020204030204" pitchFamily="34" charset="0"/>
              </a:rPr>
              <a:t>In Ohio, female adults were found to be more likely than male adults to have current asthma or to have had asthma at some point in their life (lifetime asthma).</a:t>
            </a:r>
          </a:p>
          <a:p>
            <a:pPr marL="285750" indent="-285750" defTabSz="914400">
              <a:spcBef>
                <a:spcPts val="0"/>
              </a:spcBef>
              <a:defRPr/>
            </a:pP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lnSpc>
                <a:spcPct val="100000"/>
              </a:lnSpc>
              <a:spcBef>
                <a:spcPts val="0"/>
              </a:spcBef>
              <a:defRPr/>
            </a:pPr>
            <a:r>
              <a:rPr lang="en-US" sz="1400">
                <a:solidFill>
                  <a:schemeClr val="tx1">
                    <a:lumMod val="95000"/>
                    <a:lumOff val="5000"/>
                  </a:schemeClr>
                </a:solidFill>
                <a:latin typeface="Calibri"/>
                <a:cs typeface="Calibri"/>
              </a:rPr>
              <a:t>The opposite was found to be true for children as both current and lifetime asthma were more common for male children compared to female children in Ohio. </a:t>
            </a:r>
            <a:endParaRPr lang="en-US" sz="14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lnSpc>
                <a:spcPct val="100000"/>
              </a:lnSpc>
              <a:spcBef>
                <a:spcPts val="0"/>
              </a:spcBef>
              <a:defRPr/>
            </a:pPr>
            <a:endParaRPr lang="en-US" sz="2000">
              <a:latin typeface="Calibri" panose="020F0502020204030204" pitchFamily="34" charset="0"/>
              <a:cs typeface="Calibri" panose="020F0502020204030204" pitchFamily="34" charset="0"/>
            </a:endParaRPr>
          </a:p>
          <a:p>
            <a:endParaRPr lang="en-US"/>
          </a:p>
        </p:txBody>
      </p:sp>
      <p:sp>
        <p:nvSpPr>
          <p:cNvPr id="6" name="TextBox 5">
            <a:extLst>
              <a:ext uri="{FF2B5EF4-FFF2-40B4-BE49-F238E27FC236}">
                <a16:creationId xmlns:a16="http://schemas.microsoft.com/office/drawing/2014/main" id="{29BE5085-9130-DEFC-3221-12B519E159CC}"/>
              </a:ext>
            </a:extLst>
          </p:cNvPr>
          <p:cNvSpPr txBox="1"/>
          <p:nvPr/>
        </p:nvSpPr>
        <p:spPr>
          <a:xfrm>
            <a:off x="1295400" y="1016448"/>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Table 1.</a:t>
            </a:r>
          </a:p>
        </p:txBody>
      </p:sp>
      <p:sp>
        <p:nvSpPr>
          <p:cNvPr id="8" name="TextBox 7">
            <a:extLst>
              <a:ext uri="{FF2B5EF4-FFF2-40B4-BE49-F238E27FC236}">
                <a16:creationId xmlns:a16="http://schemas.microsoft.com/office/drawing/2014/main" id="{E5C5CFC9-2357-A61E-9CD3-649B4AF3EB23}"/>
              </a:ext>
            </a:extLst>
          </p:cNvPr>
          <p:cNvSpPr txBox="1"/>
          <p:nvPr/>
        </p:nvSpPr>
        <p:spPr>
          <a:xfrm>
            <a:off x="2590800" y="4367618"/>
            <a:ext cx="6019800" cy="21544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graphicFrame>
        <p:nvGraphicFramePr>
          <p:cNvPr id="9" name="Table 8">
            <a:extLst>
              <a:ext uri="{FF2B5EF4-FFF2-40B4-BE49-F238E27FC236}">
                <a16:creationId xmlns:a16="http://schemas.microsoft.com/office/drawing/2014/main" id="{4469A33F-002C-B115-F1D9-30BA1A48A5A4}"/>
              </a:ext>
            </a:extLst>
          </p:cNvPr>
          <p:cNvGraphicFramePr>
            <a:graphicFrameLocks noGrp="1"/>
          </p:cNvGraphicFramePr>
          <p:nvPr>
            <p:extLst>
              <p:ext uri="{D42A27DB-BD31-4B8C-83A1-F6EECF244321}">
                <p14:modId xmlns:p14="http://schemas.microsoft.com/office/powerpoint/2010/main" val="3038687844"/>
              </p:ext>
            </p:extLst>
          </p:nvPr>
        </p:nvGraphicFramePr>
        <p:xfrm>
          <a:off x="1524000" y="1386156"/>
          <a:ext cx="8001000" cy="2924026"/>
        </p:xfrm>
        <a:graphic>
          <a:graphicData uri="http://schemas.openxmlformats.org/drawingml/2006/table">
            <a:tbl>
              <a:tblPr/>
              <a:tblGrid>
                <a:gridCol w="1043453">
                  <a:extLst>
                    <a:ext uri="{9D8B030D-6E8A-4147-A177-3AD203B41FA5}">
                      <a16:colId xmlns:a16="http://schemas.microsoft.com/office/drawing/2014/main" val="993518172"/>
                    </a:ext>
                  </a:extLst>
                </a:gridCol>
                <a:gridCol w="782590">
                  <a:extLst>
                    <a:ext uri="{9D8B030D-6E8A-4147-A177-3AD203B41FA5}">
                      <a16:colId xmlns:a16="http://schemas.microsoft.com/office/drawing/2014/main" val="270667210"/>
                    </a:ext>
                  </a:extLst>
                </a:gridCol>
                <a:gridCol w="1082762">
                  <a:extLst>
                    <a:ext uri="{9D8B030D-6E8A-4147-A177-3AD203B41FA5}">
                      <a16:colId xmlns:a16="http://schemas.microsoft.com/office/drawing/2014/main" val="2516651135"/>
                    </a:ext>
                  </a:extLst>
                </a:gridCol>
                <a:gridCol w="804031">
                  <a:extLst>
                    <a:ext uri="{9D8B030D-6E8A-4147-A177-3AD203B41FA5}">
                      <a16:colId xmlns:a16="http://schemas.microsoft.com/office/drawing/2014/main" val="3969177540"/>
                    </a:ext>
                  </a:extLst>
                </a:gridCol>
                <a:gridCol w="1039880">
                  <a:extLst>
                    <a:ext uri="{9D8B030D-6E8A-4147-A177-3AD203B41FA5}">
                      <a16:colId xmlns:a16="http://schemas.microsoft.com/office/drawing/2014/main" val="3319344587"/>
                    </a:ext>
                  </a:extLst>
                </a:gridCol>
                <a:gridCol w="686106">
                  <a:extLst>
                    <a:ext uri="{9D8B030D-6E8A-4147-A177-3AD203B41FA5}">
                      <a16:colId xmlns:a16="http://schemas.microsoft.com/office/drawing/2014/main" val="3759044047"/>
                    </a:ext>
                  </a:extLst>
                </a:gridCol>
                <a:gridCol w="975557">
                  <a:extLst>
                    <a:ext uri="{9D8B030D-6E8A-4147-A177-3AD203B41FA5}">
                      <a16:colId xmlns:a16="http://schemas.microsoft.com/office/drawing/2014/main" val="2415013454"/>
                    </a:ext>
                  </a:extLst>
                </a:gridCol>
                <a:gridCol w="718267">
                  <a:extLst>
                    <a:ext uri="{9D8B030D-6E8A-4147-A177-3AD203B41FA5}">
                      <a16:colId xmlns:a16="http://schemas.microsoft.com/office/drawing/2014/main" val="2387802088"/>
                    </a:ext>
                  </a:extLst>
                </a:gridCol>
                <a:gridCol w="868354">
                  <a:extLst>
                    <a:ext uri="{9D8B030D-6E8A-4147-A177-3AD203B41FA5}">
                      <a16:colId xmlns:a16="http://schemas.microsoft.com/office/drawing/2014/main" val="1983665880"/>
                    </a:ext>
                  </a:extLst>
                </a:gridCol>
              </a:tblGrid>
              <a:tr h="35018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7F7F7F"/>
                      </a:solidFill>
                      <a:prstDash val="solid"/>
                      <a:round/>
                      <a:headEnd type="none" w="med" len="med"/>
                      <a:tailEnd type="none" w="med" len="med"/>
                    </a:lnR>
                    <a:lnT>
                      <a:noFill/>
                    </a:lnT>
                    <a:lnB>
                      <a:noFill/>
                    </a:lnB>
                    <a:noFill/>
                  </a:tcPr>
                </a:tc>
                <a:tc rowSpan="2" gridSpan="4">
                  <a:txBody>
                    <a:bodyPr/>
                    <a:lstStyle/>
                    <a:p>
                      <a:pPr algn="ctr" fontAlgn="ctr"/>
                      <a:r>
                        <a:rPr lang="en-US" sz="1100" b="1" i="0" u="none" strike="noStrike">
                          <a:solidFill>
                            <a:srgbClr val="000000"/>
                          </a:solidFill>
                          <a:effectLst/>
                          <a:latin typeface="Calibri" panose="020F0502020204030204" pitchFamily="34" charset="0"/>
                        </a:rPr>
                        <a:t>Adults (18+ Years)</a:t>
                      </a:r>
                    </a:p>
                  </a:txBody>
                  <a:tcPr marL="9525" marR="9525" marT="9525"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gridSpan="4">
                  <a:txBody>
                    <a:bodyPr/>
                    <a:lstStyle/>
                    <a:p>
                      <a:pPr algn="ctr" fontAlgn="ctr"/>
                      <a:r>
                        <a:rPr lang="en-US" sz="1100" b="1" i="0" u="none" strike="noStrike">
                          <a:solidFill>
                            <a:srgbClr val="000000"/>
                          </a:solidFill>
                          <a:effectLst/>
                          <a:latin typeface="Calibri" panose="020F0502020204030204" pitchFamily="34" charset="0"/>
                        </a:rPr>
                        <a:t>Children (0-17 Years)</a:t>
                      </a:r>
                    </a:p>
                  </a:txBody>
                  <a:tcPr marL="9525" marR="9525" marT="9525"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2473650235"/>
                  </a:ext>
                </a:extLst>
              </a:tr>
              <a:tr h="350183">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7F7F7F"/>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4043472675"/>
                  </a:ext>
                </a:extLst>
              </a:tr>
              <a:tr h="665347">
                <a:tc rowSpan="2">
                  <a:txBody>
                    <a:bodyPr/>
                    <a:lstStyle/>
                    <a:p>
                      <a:pPr algn="ctr" fontAlgn="ctr"/>
                      <a:r>
                        <a:rPr lang="en-US" sz="1100" b="1" i="0" u="none" strike="noStrike">
                          <a:solidFill>
                            <a:srgbClr val="000000"/>
                          </a:solidFill>
                          <a:effectLst/>
                          <a:latin typeface="Calibri" panose="020F0502020204030204" pitchFamily="34" charset="0"/>
                        </a:rPr>
                        <a:t>Gender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gridSpan="2">
                  <a:txBody>
                    <a:bodyPr/>
                    <a:lstStyle/>
                    <a:p>
                      <a:pPr algn="ctr" fontAlgn="ctr"/>
                      <a:r>
                        <a:rPr lang="en-US" sz="1100" b="1" i="0" u="none" strike="noStrike">
                          <a:solidFill>
                            <a:srgbClr val="000000"/>
                          </a:solidFill>
                          <a:effectLst/>
                          <a:latin typeface="Calibri" panose="020F0502020204030204" pitchFamily="34" charset="0"/>
                        </a:rPr>
                        <a:t>Lifetime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000000"/>
                          </a:solidFill>
                          <a:effectLst/>
                          <a:latin typeface="Calibri" panose="020F0502020204030204" pitchFamily="34" charset="0"/>
                        </a:rPr>
                        <a:t>Current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000000"/>
                          </a:solidFill>
                          <a:effectLst/>
                          <a:latin typeface="Calibri" panose="020F0502020204030204" pitchFamily="34" charset="0"/>
                        </a:rPr>
                        <a:t>Lifetime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000000"/>
                          </a:solidFill>
                          <a:effectLst/>
                          <a:latin typeface="Calibri" panose="020F0502020204030204" pitchFamily="34" charset="0"/>
                        </a:rPr>
                        <a:t>Current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968267401"/>
                  </a:ext>
                </a:extLst>
              </a:tr>
              <a:tr h="350183">
                <a:tc vMerge="1">
                  <a:txBody>
                    <a:bodyPr/>
                    <a:lstStyle/>
                    <a:p>
                      <a:endParaRPr lang="en-US"/>
                    </a:p>
                  </a:txBody>
                  <a:tcPr/>
                </a:tc>
                <a:tc>
                  <a:txBody>
                    <a:bodyPr/>
                    <a:lstStyle/>
                    <a:p>
                      <a:pPr algn="ctr" fontAlgn="ctr"/>
                      <a:r>
                        <a:rPr lang="en-US" sz="1100" b="1"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tc>
                  <a:txBody>
                    <a:bodyPr/>
                    <a:lstStyle/>
                    <a:p>
                      <a:pPr algn="ctr" fontAlgn="ctr"/>
                      <a:r>
                        <a:rPr lang="en-US" sz="1100" b="1" i="0" u="none" strike="noStrike">
                          <a:solidFill>
                            <a:srgbClr val="000000"/>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29364"/>
                    </a:solidFill>
                  </a:tcPr>
                </a:tc>
                <a:extLst>
                  <a:ext uri="{0D108BD9-81ED-4DB2-BD59-A6C34878D82A}">
                    <a16:rowId xmlns:a16="http://schemas.microsoft.com/office/drawing/2014/main" val="1558461726"/>
                  </a:ext>
                </a:extLst>
              </a:tr>
              <a:tr h="560292">
                <a:tc>
                  <a:txBody>
                    <a:bodyPr/>
                    <a:lstStyle/>
                    <a:p>
                      <a:pPr algn="ctr" fontAlgn="ctr"/>
                      <a:r>
                        <a:rPr lang="en-US" sz="1100" b="1" i="0" u="none" strike="noStrike">
                          <a:solidFill>
                            <a:srgbClr val="000000"/>
                          </a:solidFill>
                          <a:effectLst/>
                          <a:latin typeface="Calibri" panose="020F0502020204030204" pitchFamily="34" charset="0"/>
                        </a:rPr>
                        <a:t>Male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10.36-12.69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5.88-7.62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11.1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8.42-13.77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8.0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5.59-10.46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extLst>
                  <a:ext uri="{0D108BD9-81ED-4DB2-BD59-A6C34878D82A}">
                    <a16:rowId xmlns:a16="http://schemas.microsoft.com/office/drawing/2014/main" val="1183859198"/>
                  </a:ext>
                </a:extLst>
              </a:tr>
              <a:tr h="647838">
                <a:tc>
                  <a:txBody>
                    <a:bodyPr/>
                    <a:lstStyle/>
                    <a:p>
                      <a:pPr algn="ctr" fontAlgn="ctr"/>
                      <a:r>
                        <a:rPr lang="en-US" sz="1100" b="1" i="0" u="none" strike="noStrike">
                          <a:solidFill>
                            <a:srgbClr val="000000"/>
                          </a:solidFill>
                          <a:effectLst/>
                          <a:latin typeface="Calibri" panose="020F0502020204030204" pitchFamily="34" charset="0"/>
                        </a:rPr>
                        <a:t>Female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15.93-18.44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12.8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11.73-13.93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6.84-11.64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tc>
                  <a:txBody>
                    <a:bodyPr/>
                    <a:lstStyle/>
                    <a:p>
                      <a:pPr algn="ctr" fontAlgn="ctr"/>
                      <a:r>
                        <a:rPr lang="en-US" sz="1100" b="0" i="0" u="none" strike="noStrike">
                          <a:solidFill>
                            <a:srgbClr val="000000"/>
                          </a:solidFill>
                          <a:effectLst/>
                          <a:latin typeface="Calibri" panose="020F0502020204030204" pitchFamily="34" charset="0"/>
                        </a:rPr>
                        <a:t>4.22-8.37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BD36F"/>
                    </a:solidFill>
                  </a:tcPr>
                </a:tc>
                <a:extLst>
                  <a:ext uri="{0D108BD9-81ED-4DB2-BD59-A6C34878D82A}">
                    <a16:rowId xmlns:a16="http://schemas.microsoft.com/office/drawing/2014/main" val="4172720727"/>
                  </a:ext>
                </a:extLst>
              </a:tr>
            </a:tbl>
          </a:graphicData>
        </a:graphic>
      </p:graphicFrame>
    </p:spTree>
    <p:extLst>
      <p:ext uri="{BB962C8B-B14F-4D97-AF65-F5344CB8AC3E}">
        <p14:creationId xmlns:p14="http://schemas.microsoft.com/office/powerpoint/2010/main" val="94240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95BB2D7-5190-30F0-E0EF-D8DA70F46F01}"/>
              </a:ext>
            </a:extLst>
          </p:cNvPr>
          <p:cNvPicPr>
            <a:picLocks noChangeAspect="1"/>
          </p:cNvPicPr>
          <p:nvPr/>
        </p:nvPicPr>
        <p:blipFill>
          <a:blip r:embed="rId2"/>
          <a:stretch>
            <a:fillRect/>
          </a:stretch>
        </p:blipFill>
        <p:spPr>
          <a:xfrm>
            <a:off x="1524001" y="-1"/>
            <a:ext cx="8651288" cy="3429001"/>
          </a:xfrm>
          <a:prstGeom prst="rect">
            <a:avLst/>
          </a:prstGeom>
        </p:spPr>
      </p:pic>
      <p:sp>
        <p:nvSpPr>
          <p:cNvPr id="3" name="Title 10">
            <a:extLst>
              <a:ext uri="{FF2B5EF4-FFF2-40B4-BE49-F238E27FC236}">
                <a16:creationId xmlns:a16="http://schemas.microsoft.com/office/drawing/2014/main" id="{34CE5B3B-B600-DB56-FFD4-E5404321AB95}"/>
              </a:ext>
            </a:extLst>
          </p:cNvPr>
          <p:cNvSpPr txBox="1">
            <a:spLocks/>
          </p:cNvSpPr>
          <p:nvPr/>
        </p:nvSpPr>
        <p:spPr>
          <a:xfrm>
            <a:off x="2150846" y="810895"/>
            <a:ext cx="3664979" cy="472827"/>
          </a:xfrm>
          <a:prstGeom prst="rect">
            <a:avLst/>
          </a:prstGeom>
        </p:spPr>
        <p:txBody>
          <a:bodyPr vert="horz" lIns="68580" tIns="34290" rIns="68580" bIns="3429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r>
              <a:rPr lang="en-US" sz="4050" b="1">
                <a:solidFill>
                  <a:prstClr val="black"/>
                </a:solidFill>
                <a:latin typeface="+mn-lt"/>
              </a:rPr>
              <a:t>Background</a:t>
            </a:r>
            <a:endParaRPr lang="en-US" sz="4050" b="1">
              <a:solidFill>
                <a:srgbClr val="0E3F75"/>
              </a:solidFill>
              <a:latin typeface="+mn-lt"/>
              <a:ea typeface="Open Sans Semibold" panose="020B0706030804020204" pitchFamily="34" charset="0"/>
              <a:cs typeface="Open Sans Semibold" panose="020B0706030804020204" pitchFamily="34" charset="0"/>
            </a:endParaRPr>
          </a:p>
        </p:txBody>
      </p:sp>
      <p:sp>
        <p:nvSpPr>
          <p:cNvPr id="4" name="Content Placeholder 11">
            <a:extLst>
              <a:ext uri="{FF2B5EF4-FFF2-40B4-BE49-F238E27FC236}">
                <a16:creationId xmlns:a16="http://schemas.microsoft.com/office/drawing/2014/main" id="{01A08DB6-82D6-AB3C-FCA9-08A46530A43B}"/>
              </a:ext>
            </a:extLst>
          </p:cNvPr>
          <p:cNvSpPr txBox="1">
            <a:spLocks/>
          </p:cNvSpPr>
          <p:nvPr/>
        </p:nvSpPr>
        <p:spPr>
          <a:xfrm>
            <a:off x="2033492" y="1685926"/>
            <a:ext cx="8346489" cy="4012624"/>
          </a:xfrm>
          <a:prstGeom prst="rect">
            <a:avLst/>
          </a:prstGeom>
        </p:spPr>
        <p:txBody>
          <a:bodyPr vert="horz" lIns="68580" tIns="34290" rIns="68580" bIns="3429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685800">
              <a:lnSpc>
                <a:spcPct val="100000"/>
              </a:lnSpc>
              <a:spcBef>
                <a:spcPts val="0"/>
              </a:spcBef>
              <a:buNone/>
              <a:defRPr/>
            </a:pPr>
            <a:endParaRPr lang="en-US" sz="1900">
              <a:solidFill>
                <a:prstClr val="black"/>
              </a:solidFill>
              <a:latin typeface="Calibri" panose="020F0502020204030204" pitchFamily="34" charset="0"/>
              <a:ea typeface="Source Sans Pro Semibold"/>
              <a:cs typeface="Calibri" panose="020F0502020204030204" pitchFamily="34" charset="0"/>
            </a:endParaRPr>
          </a:p>
          <a:p>
            <a:pPr marL="257175" indent="-257175" defTabSz="685800">
              <a:lnSpc>
                <a:spcPct val="107000"/>
              </a:lnSpc>
              <a:spcBef>
                <a:spcPts val="0"/>
              </a:spcBef>
              <a:spcAft>
                <a:spcPts val="600"/>
              </a:spcAft>
              <a:defRPr/>
            </a:pPr>
            <a:r>
              <a:rPr lang="en-US" sz="1900">
                <a:solidFill>
                  <a:prstClr val="black"/>
                </a:solidFill>
                <a:latin typeface="Calibri" panose="020F0502020204030204" pitchFamily="34" charset="0"/>
                <a:ea typeface="Calibri" panose="020F0502020204030204" pitchFamily="34" charset="0"/>
                <a:cs typeface="Calibri" panose="020F0502020204030204" pitchFamily="34" charset="0"/>
              </a:rPr>
              <a:t>The Ohio Department of Health Asthma Program (ODHAP) strives to share current and meaningful data to assist stakeholders with maximizing the reach, impact, efficiency, and sustainability of comprehensive asthma control services. Other asthma data is available upon request by emailing asthma@odh.ohio.gov or submitting a data request form found on our website. </a:t>
            </a:r>
          </a:p>
          <a:p>
            <a:pPr marL="514350" lvl="1" indent="-171450" defTabSz="685800">
              <a:spcBef>
                <a:spcPts val="375"/>
              </a:spcBef>
              <a:buClr>
                <a:srgbClr val="C00000"/>
              </a:buClr>
            </a:pPr>
            <a:endParaRPr lang="en-US" sz="1800">
              <a:solidFill>
                <a:prstClr val="black"/>
              </a:solidFill>
              <a:latin typeface="Source Sans Pro Semibold"/>
              <a:ea typeface="Source Sans Pro Semibold"/>
            </a:endParaRPr>
          </a:p>
        </p:txBody>
      </p:sp>
      <p:cxnSp>
        <p:nvCxnSpPr>
          <p:cNvPr id="5" name="Straight Connector 4">
            <a:extLst>
              <a:ext uri="{FF2B5EF4-FFF2-40B4-BE49-F238E27FC236}">
                <a16:creationId xmlns:a16="http://schemas.microsoft.com/office/drawing/2014/main" id="{F00AFC8A-AAAF-474A-006C-3830B388520A}"/>
              </a:ext>
            </a:extLst>
          </p:cNvPr>
          <p:cNvCxnSpPr/>
          <p:nvPr/>
        </p:nvCxnSpPr>
        <p:spPr>
          <a:xfrm>
            <a:off x="2221097" y="1600200"/>
            <a:ext cx="4476180"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DE89778F-461A-7B67-5993-6D143634A42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39163" y="5276723"/>
            <a:ext cx="1946252" cy="538134"/>
          </a:xfrm>
          <a:prstGeom prst="rect">
            <a:avLst/>
          </a:prstGeom>
        </p:spPr>
      </p:pic>
      <p:sp>
        <p:nvSpPr>
          <p:cNvPr id="8" name="Rectangle 7">
            <a:extLst>
              <a:ext uri="{FF2B5EF4-FFF2-40B4-BE49-F238E27FC236}">
                <a16:creationId xmlns:a16="http://schemas.microsoft.com/office/drawing/2014/main" id="{D3EBF228-571A-D25C-CDD1-616B4B123569}"/>
              </a:ext>
            </a:extLst>
          </p:cNvPr>
          <p:cNvSpPr/>
          <p:nvPr/>
        </p:nvSpPr>
        <p:spPr>
          <a:xfrm>
            <a:off x="2171867" y="3"/>
            <a:ext cx="1076325" cy="857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spTree>
    <p:extLst>
      <p:ext uri="{BB962C8B-B14F-4D97-AF65-F5344CB8AC3E}">
        <p14:creationId xmlns:p14="http://schemas.microsoft.com/office/powerpoint/2010/main" val="13508147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8DE46-6644-A08B-9AA6-BF42ED86C0D1}"/>
              </a:ext>
            </a:extLst>
          </p:cNvPr>
          <p:cNvSpPr>
            <a:spLocks noGrp="1"/>
          </p:cNvSpPr>
          <p:nvPr>
            <p:ph type="title"/>
          </p:nvPr>
        </p:nvSpPr>
        <p:spPr>
          <a:xfrm>
            <a:off x="838200" y="-94525"/>
            <a:ext cx="10515600" cy="1325563"/>
          </a:xfrm>
        </p:spPr>
        <p:txBody>
          <a:bodyPr>
            <a:normAutofit/>
          </a:bodyPr>
          <a:lstStyle/>
          <a:p>
            <a:pPr algn="ctr"/>
            <a:r>
              <a:rPr lang="en-US" sz="2000" b="1">
                <a:latin typeface="Calibri" panose="020F0502020204030204" pitchFamily="34" charset="0"/>
                <a:cs typeface="Calibri" panose="020F0502020204030204" pitchFamily="34" charset="0"/>
              </a:rPr>
              <a:t>Lifetime and Current Asthma Prevalence by Race and Ethnicity, and Age, Ohio 2020</a:t>
            </a:r>
          </a:p>
        </p:txBody>
      </p:sp>
      <p:sp>
        <p:nvSpPr>
          <p:cNvPr id="3" name="Content Placeholder 2">
            <a:extLst>
              <a:ext uri="{FF2B5EF4-FFF2-40B4-BE49-F238E27FC236}">
                <a16:creationId xmlns:a16="http://schemas.microsoft.com/office/drawing/2014/main" id="{8DF4E0AB-DDB3-EE5C-5043-81DA9F24EEDA}"/>
              </a:ext>
            </a:extLst>
          </p:cNvPr>
          <p:cNvSpPr>
            <a:spLocks noGrp="1"/>
          </p:cNvSpPr>
          <p:nvPr>
            <p:ph sz="half" idx="1"/>
          </p:nvPr>
        </p:nvSpPr>
        <p:spPr>
          <a:xfrm>
            <a:off x="1219200" y="4990988"/>
            <a:ext cx="9220199" cy="1547809"/>
          </a:xfrm>
        </p:spPr>
        <p:txBody>
          <a:bodyPr/>
          <a:lstStyle/>
          <a:p>
            <a:pPr marL="285750" indent="-285750" defTabSz="914400">
              <a:spcBef>
                <a:spcPts val="0"/>
              </a:spcBef>
              <a:defRPr/>
            </a:pPr>
            <a:r>
              <a:rPr lang="en-US" sz="1400" kern="100">
                <a:solidFill>
                  <a:schemeClr val="tx1">
                    <a:lumMod val="95000"/>
                    <a:lumOff val="5000"/>
                  </a:schemeClr>
                </a:solidFill>
                <a:latin typeface="Calibri" panose="020F0502020204030204" pitchFamily="34" charset="0"/>
                <a:ea typeface="Calibri" panose="020F0502020204030204" pitchFamily="34" charset="0"/>
                <a:cs typeface="Times New Roman" panose="02020603050405020304" pitchFamily="18" charset="0"/>
              </a:rPr>
              <a:t>In 2020, lifetime asthma was most commonly found in Hispanic adults in Ohio, with 19.11% of Hispanic Ohioans having ever been diagnosed with asthma. Current asthma was most common in Black, Non-Hispanic adults in Ohio, as 11.73% of Black adults in Ohio currently have asthma.</a:t>
            </a:r>
          </a:p>
          <a:p>
            <a:pPr marL="285750" indent="-285750" defTabSz="914400">
              <a:spcBef>
                <a:spcPts val="0"/>
              </a:spcBef>
              <a:defRPr/>
            </a:pPr>
            <a:endParaRPr lang="en-US" sz="1400" kern="100">
              <a:solidFill>
                <a:schemeClr val="tx1">
                  <a:lumMod val="95000"/>
                  <a:lumOff val="5000"/>
                </a:schemeClr>
              </a:solidFill>
              <a:latin typeface="Calibri" panose="020F0502020204030204" pitchFamily="34" charset="0"/>
              <a:ea typeface="Calibri" panose="020F0502020204030204" pitchFamily="34" charset="0"/>
              <a:cs typeface="Times New Roman" panose="02020603050405020304" pitchFamily="18" charset="0"/>
            </a:endParaRPr>
          </a:p>
          <a:p>
            <a:pPr marL="285750" indent="-285750" defTabSz="914400">
              <a:lnSpc>
                <a:spcPct val="100000"/>
              </a:lnSpc>
              <a:spcBef>
                <a:spcPts val="0"/>
              </a:spcBef>
              <a:defRPr/>
            </a:pPr>
            <a:r>
              <a:rPr lang="en-US" sz="1400">
                <a:solidFill>
                  <a:schemeClr val="tx1">
                    <a:lumMod val="95000"/>
                    <a:lumOff val="5000"/>
                  </a:schemeClr>
                </a:solidFill>
                <a:latin typeface="Calibri" panose="020F0502020204030204" pitchFamily="34" charset="0"/>
                <a:cs typeface="Calibri" panose="020F0502020204030204" pitchFamily="34" charset="0"/>
              </a:rPr>
              <a:t>In 2020, both current and lifetime asthma were most commonly found among Black, Non-Hispanic children in Ohio compared to any other child racial/ethnic group. </a:t>
            </a:r>
            <a:endParaRPr lang="en-US">
              <a:solidFill>
                <a:schemeClr val="tx1">
                  <a:lumMod val="95000"/>
                  <a:lumOff val="5000"/>
                </a:schemeClr>
              </a:solidFill>
            </a:endParaRPr>
          </a:p>
        </p:txBody>
      </p:sp>
      <p:sp>
        <p:nvSpPr>
          <p:cNvPr id="6" name="TextBox 5">
            <a:extLst>
              <a:ext uri="{FF2B5EF4-FFF2-40B4-BE49-F238E27FC236}">
                <a16:creationId xmlns:a16="http://schemas.microsoft.com/office/drawing/2014/main" id="{4BE6371A-2AE8-311F-C167-512CA2062D89}"/>
              </a:ext>
            </a:extLst>
          </p:cNvPr>
          <p:cNvSpPr txBox="1"/>
          <p:nvPr/>
        </p:nvSpPr>
        <p:spPr>
          <a:xfrm>
            <a:off x="1600200" y="1056201"/>
            <a:ext cx="928948"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Table 2.</a:t>
            </a:r>
          </a:p>
        </p:txBody>
      </p:sp>
      <p:sp>
        <p:nvSpPr>
          <p:cNvPr id="8" name="TextBox 7">
            <a:extLst>
              <a:ext uri="{FF2B5EF4-FFF2-40B4-BE49-F238E27FC236}">
                <a16:creationId xmlns:a16="http://schemas.microsoft.com/office/drawing/2014/main" id="{9A1A873A-7CA3-B997-6540-46AD45AA8250}"/>
              </a:ext>
            </a:extLst>
          </p:cNvPr>
          <p:cNvSpPr txBox="1"/>
          <p:nvPr/>
        </p:nvSpPr>
        <p:spPr>
          <a:xfrm>
            <a:off x="3009900" y="4649329"/>
            <a:ext cx="6172200" cy="21544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graphicFrame>
        <p:nvGraphicFramePr>
          <p:cNvPr id="7" name="Table 6">
            <a:extLst>
              <a:ext uri="{FF2B5EF4-FFF2-40B4-BE49-F238E27FC236}">
                <a16:creationId xmlns:a16="http://schemas.microsoft.com/office/drawing/2014/main" id="{217FB7E5-76B0-590C-2D0F-95C15FB85D95}"/>
              </a:ext>
            </a:extLst>
          </p:cNvPr>
          <p:cNvGraphicFramePr>
            <a:graphicFrameLocks noGrp="1"/>
          </p:cNvGraphicFramePr>
          <p:nvPr>
            <p:extLst>
              <p:ext uri="{D42A27DB-BD31-4B8C-83A1-F6EECF244321}">
                <p14:modId xmlns:p14="http://schemas.microsoft.com/office/powerpoint/2010/main" val="2752548300"/>
              </p:ext>
            </p:extLst>
          </p:nvPr>
        </p:nvGraphicFramePr>
        <p:xfrm>
          <a:off x="1600200" y="1344918"/>
          <a:ext cx="8153400" cy="3285347"/>
        </p:xfrm>
        <a:graphic>
          <a:graphicData uri="http://schemas.openxmlformats.org/drawingml/2006/table">
            <a:tbl>
              <a:tblPr/>
              <a:tblGrid>
                <a:gridCol w="1063329">
                  <a:extLst>
                    <a:ext uri="{9D8B030D-6E8A-4147-A177-3AD203B41FA5}">
                      <a16:colId xmlns:a16="http://schemas.microsoft.com/office/drawing/2014/main" val="2088740837"/>
                    </a:ext>
                  </a:extLst>
                </a:gridCol>
                <a:gridCol w="797497">
                  <a:extLst>
                    <a:ext uri="{9D8B030D-6E8A-4147-A177-3AD203B41FA5}">
                      <a16:colId xmlns:a16="http://schemas.microsoft.com/office/drawing/2014/main" val="1627423188"/>
                    </a:ext>
                  </a:extLst>
                </a:gridCol>
                <a:gridCol w="1103386">
                  <a:extLst>
                    <a:ext uri="{9D8B030D-6E8A-4147-A177-3AD203B41FA5}">
                      <a16:colId xmlns:a16="http://schemas.microsoft.com/office/drawing/2014/main" val="1501926147"/>
                    </a:ext>
                  </a:extLst>
                </a:gridCol>
                <a:gridCol w="819345">
                  <a:extLst>
                    <a:ext uri="{9D8B030D-6E8A-4147-A177-3AD203B41FA5}">
                      <a16:colId xmlns:a16="http://schemas.microsoft.com/office/drawing/2014/main" val="2366847080"/>
                    </a:ext>
                  </a:extLst>
                </a:gridCol>
                <a:gridCol w="1059687">
                  <a:extLst>
                    <a:ext uri="{9D8B030D-6E8A-4147-A177-3AD203B41FA5}">
                      <a16:colId xmlns:a16="http://schemas.microsoft.com/office/drawing/2014/main" val="3256331968"/>
                    </a:ext>
                  </a:extLst>
                </a:gridCol>
                <a:gridCol w="699174">
                  <a:extLst>
                    <a:ext uri="{9D8B030D-6E8A-4147-A177-3AD203B41FA5}">
                      <a16:colId xmlns:a16="http://schemas.microsoft.com/office/drawing/2014/main" val="2821560433"/>
                    </a:ext>
                  </a:extLst>
                </a:gridCol>
                <a:gridCol w="994139">
                  <a:extLst>
                    <a:ext uri="{9D8B030D-6E8A-4147-A177-3AD203B41FA5}">
                      <a16:colId xmlns:a16="http://schemas.microsoft.com/office/drawing/2014/main" val="1267994366"/>
                    </a:ext>
                  </a:extLst>
                </a:gridCol>
                <a:gridCol w="731949">
                  <a:extLst>
                    <a:ext uri="{9D8B030D-6E8A-4147-A177-3AD203B41FA5}">
                      <a16:colId xmlns:a16="http://schemas.microsoft.com/office/drawing/2014/main" val="693695345"/>
                    </a:ext>
                  </a:extLst>
                </a:gridCol>
                <a:gridCol w="884894">
                  <a:extLst>
                    <a:ext uri="{9D8B030D-6E8A-4147-A177-3AD203B41FA5}">
                      <a16:colId xmlns:a16="http://schemas.microsoft.com/office/drawing/2014/main" val="751248009"/>
                    </a:ext>
                  </a:extLst>
                </a:gridCol>
              </a:tblGrid>
              <a:tr h="27039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7F7F7F"/>
                      </a:solidFill>
                      <a:prstDash val="solid"/>
                      <a:round/>
                      <a:headEnd type="none" w="med" len="med"/>
                      <a:tailEnd type="none" w="med" len="med"/>
                    </a:lnR>
                    <a:lnT>
                      <a:noFill/>
                    </a:lnT>
                    <a:lnB>
                      <a:noFill/>
                    </a:lnB>
                    <a:noFill/>
                  </a:tcPr>
                </a:tc>
                <a:tc rowSpan="2" gridSpan="4">
                  <a:txBody>
                    <a:bodyPr/>
                    <a:lstStyle/>
                    <a:p>
                      <a:pPr algn="ctr" fontAlgn="ctr"/>
                      <a:r>
                        <a:rPr lang="en-US" sz="1100" b="1" i="0" u="none" strike="noStrike">
                          <a:solidFill>
                            <a:srgbClr val="000000"/>
                          </a:solidFill>
                          <a:effectLst/>
                          <a:latin typeface="Calibri" panose="020F0502020204030204" pitchFamily="34" charset="0"/>
                        </a:rPr>
                        <a:t>Adults (18+ Years)</a:t>
                      </a:r>
                    </a:p>
                  </a:txBody>
                  <a:tcPr marL="9525" marR="9525" marT="9525"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tc rowSpan="2" gridSpan="4">
                  <a:txBody>
                    <a:bodyPr/>
                    <a:lstStyle/>
                    <a:p>
                      <a:pPr algn="ctr" fontAlgn="ctr"/>
                      <a:r>
                        <a:rPr lang="en-US" sz="1100" b="1" i="0" u="none" strike="noStrike">
                          <a:solidFill>
                            <a:srgbClr val="000000"/>
                          </a:solidFill>
                          <a:effectLst/>
                          <a:latin typeface="Calibri" panose="020F0502020204030204" pitchFamily="34" charset="0"/>
                        </a:rPr>
                        <a:t>Children (0-17 Years)</a:t>
                      </a:r>
                    </a:p>
                  </a:txBody>
                  <a:tcPr marL="9525" marR="9525" marT="9525" marB="0" anchor="ctr">
                    <a:lnL w="6350" cap="flat" cmpd="sng" algn="ctr">
                      <a:solidFill>
                        <a:srgbClr val="7F7F7F"/>
                      </a:solidFill>
                      <a:prstDash val="solid"/>
                      <a:round/>
                      <a:headEnd type="none" w="med" len="med"/>
                      <a:tailEnd type="none" w="med" len="med"/>
                    </a:lnL>
                    <a:lnR w="6350" cap="flat" cmpd="sng" algn="ctr">
                      <a:solidFill>
                        <a:srgbClr val="7F7F7F"/>
                      </a:solidFill>
                      <a:prstDash val="solid"/>
                      <a:round/>
                      <a:headEnd type="none" w="med" len="med"/>
                      <a:tailEnd type="none" w="med" len="med"/>
                    </a:lnR>
                    <a:lnT w="6350" cap="flat" cmpd="sng" algn="ctr">
                      <a:solidFill>
                        <a:srgbClr val="7F7F7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713275249"/>
                  </a:ext>
                </a:extLst>
              </a:tr>
              <a:tr h="446158">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w="6350" cap="flat" cmpd="sng" algn="ctr">
                      <a:solidFill>
                        <a:srgbClr val="7F7F7F"/>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216019030"/>
                  </a:ext>
                </a:extLst>
              </a:tr>
              <a:tr h="621918">
                <a:tc rowSpan="2">
                  <a:txBody>
                    <a:bodyPr/>
                    <a:lstStyle/>
                    <a:p>
                      <a:pPr algn="ctr" fontAlgn="ctr"/>
                      <a:r>
                        <a:rPr lang="en-US" sz="1100" b="1" i="0" u="none" strike="noStrike">
                          <a:solidFill>
                            <a:srgbClr val="000000"/>
                          </a:solidFill>
                          <a:effectLst/>
                          <a:latin typeface="Calibri" panose="020F0502020204030204" pitchFamily="34" charset="0"/>
                        </a:rPr>
                        <a:t>Race/Ethnicity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0B3AF"/>
                    </a:solidFill>
                  </a:tcPr>
                </a:tc>
                <a:tc gridSpan="2">
                  <a:txBody>
                    <a:bodyPr/>
                    <a:lstStyle/>
                    <a:p>
                      <a:pPr algn="ctr" fontAlgn="ctr"/>
                      <a:r>
                        <a:rPr lang="en-US" sz="1100" b="1" i="0" u="none" strike="noStrike">
                          <a:solidFill>
                            <a:srgbClr val="1B3049"/>
                          </a:solidFill>
                          <a:effectLst/>
                          <a:latin typeface="Calibri" panose="020F0502020204030204" pitchFamily="34" charset="0"/>
                        </a:rPr>
                        <a:t>Lifetime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1B3049"/>
                          </a:solidFill>
                          <a:effectLst/>
                          <a:latin typeface="Calibri" panose="020F0502020204030204" pitchFamily="34" charset="0"/>
                        </a:rPr>
                        <a:t>Current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1B3049"/>
                          </a:solidFill>
                          <a:effectLst/>
                          <a:latin typeface="Calibri" panose="020F0502020204030204" pitchFamily="34" charset="0"/>
                        </a:rPr>
                        <a:t>Lifetime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tc gridSpan="2">
                  <a:txBody>
                    <a:bodyPr/>
                    <a:lstStyle/>
                    <a:p>
                      <a:pPr algn="ctr" fontAlgn="ctr"/>
                      <a:r>
                        <a:rPr lang="en-US" sz="1100" b="1" i="0" u="none" strike="noStrike">
                          <a:solidFill>
                            <a:srgbClr val="1B3049"/>
                          </a:solidFill>
                          <a:effectLst/>
                          <a:latin typeface="Calibri" panose="020F0502020204030204" pitchFamily="34" charset="0"/>
                        </a:rPr>
                        <a:t>Current Asthma Prevalence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623200472"/>
                  </a:ext>
                </a:extLst>
              </a:tr>
              <a:tr h="270399">
                <a:tc vMerge="1">
                  <a:txBody>
                    <a:bodyPr/>
                    <a:lstStyle/>
                    <a:p>
                      <a:endParaRPr lang="en-US"/>
                    </a:p>
                  </a:txBody>
                  <a:tcPr/>
                </a:tc>
                <a:tc>
                  <a:txBody>
                    <a:bodyPr/>
                    <a:lstStyle/>
                    <a:p>
                      <a:pPr algn="ctr" fontAlgn="ctr"/>
                      <a:r>
                        <a:rPr lang="en-US" sz="1100" b="1" i="0" u="none" strike="noStrike">
                          <a:solidFill>
                            <a:srgbClr val="FFFFFF"/>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tc>
                  <a:txBody>
                    <a:bodyPr/>
                    <a:lstStyle/>
                    <a:p>
                      <a:pPr algn="ctr" fontAlgn="ctr"/>
                      <a:r>
                        <a:rPr lang="en-US" sz="1100" b="1" i="0" u="none" strike="noStrike">
                          <a:solidFill>
                            <a:srgbClr val="FFFFFF"/>
                          </a:solidFill>
                          <a:effectLst/>
                          <a:latin typeface="Calibri" panose="020F0502020204030204" pitchFamily="34" charset="0"/>
                        </a:rPr>
                        <a:t>(95% CI)</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E3F75"/>
                    </a:solidFill>
                  </a:tcPr>
                </a:tc>
                <a:extLst>
                  <a:ext uri="{0D108BD9-81ED-4DB2-BD59-A6C34878D82A}">
                    <a16:rowId xmlns:a16="http://schemas.microsoft.com/office/drawing/2014/main" val="250678409"/>
                  </a:ext>
                </a:extLst>
              </a:tr>
              <a:tr h="567837">
                <a:tc>
                  <a:txBody>
                    <a:bodyPr/>
                    <a:lstStyle/>
                    <a:p>
                      <a:pPr algn="ctr" fontAlgn="ctr"/>
                      <a:r>
                        <a:rPr lang="en-US" sz="1100" b="1" i="0" u="none" strike="noStrike">
                          <a:solidFill>
                            <a:srgbClr val="000000"/>
                          </a:solidFill>
                          <a:effectLst/>
                          <a:latin typeface="Calibri" panose="020F0502020204030204" pitchFamily="34" charset="0"/>
                        </a:rPr>
                        <a:t>White, Non-Hispanic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13.8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12.87-14.68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8.88-10.4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6.62-9.53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4.33-6.72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extLst>
                  <a:ext uri="{0D108BD9-81ED-4DB2-BD59-A6C34878D82A}">
                    <a16:rowId xmlns:a16="http://schemas.microsoft.com/office/drawing/2014/main" val="3853299526"/>
                  </a:ext>
                </a:extLst>
              </a:tr>
              <a:tr h="554318">
                <a:tc>
                  <a:txBody>
                    <a:bodyPr/>
                    <a:lstStyle/>
                    <a:p>
                      <a:pPr algn="ctr" fontAlgn="ctr"/>
                      <a:r>
                        <a:rPr lang="en-US" sz="1100" b="1" i="0" u="none" strike="noStrike">
                          <a:solidFill>
                            <a:srgbClr val="000000"/>
                          </a:solidFill>
                          <a:effectLst/>
                          <a:latin typeface="Calibri" panose="020F0502020204030204" pitchFamily="34" charset="0"/>
                        </a:rPr>
                        <a:t>Black, Non-Hispanic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17.9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14.64-21.07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11.7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9.14-14.32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15.8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10.49-20.64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13.4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8.02-17.27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extLst>
                  <a:ext uri="{0D108BD9-81ED-4DB2-BD59-A6C34878D82A}">
                    <a16:rowId xmlns:a16="http://schemas.microsoft.com/office/drawing/2014/main" val="1351313760"/>
                  </a:ext>
                </a:extLst>
              </a:tr>
              <a:tr h="554318">
                <a:tc>
                  <a:txBody>
                    <a:bodyPr/>
                    <a:lstStyle/>
                    <a:p>
                      <a:pPr algn="ctr" fontAlgn="ctr"/>
                      <a:r>
                        <a:rPr lang="en-US" sz="1100" b="1" i="0" u="none" strike="noStrike">
                          <a:solidFill>
                            <a:srgbClr val="000000"/>
                          </a:solidFill>
                          <a:effectLst/>
                          <a:latin typeface="Calibri" panose="020F0502020204030204" pitchFamily="34" charset="0"/>
                        </a:rPr>
                        <a:t>Hispanic</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19.1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13.35-24.88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10.8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6.63-14.88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9.2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3.66-15.1</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tc>
                  <a:txBody>
                    <a:bodyPr/>
                    <a:lstStyle/>
                    <a:p>
                      <a:pPr algn="ctr" fontAlgn="ctr"/>
                      <a:r>
                        <a:rPr lang="en-US" sz="1100" b="0" i="0" u="none" strike="noStrike">
                          <a:solidFill>
                            <a:srgbClr val="000000"/>
                          </a:solidFill>
                          <a:effectLst/>
                          <a:latin typeface="Calibri" panose="020F0502020204030204" pitchFamily="34" charset="0"/>
                        </a:rPr>
                        <a:t>0.49-5.48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98D3"/>
                    </a:solidFill>
                  </a:tcPr>
                </a:tc>
                <a:extLst>
                  <a:ext uri="{0D108BD9-81ED-4DB2-BD59-A6C34878D82A}">
                    <a16:rowId xmlns:a16="http://schemas.microsoft.com/office/drawing/2014/main" val="3989514691"/>
                  </a:ext>
                </a:extLst>
              </a:tr>
            </a:tbl>
          </a:graphicData>
        </a:graphic>
      </p:graphicFrame>
    </p:spTree>
    <p:extLst>
      <p:ext uri="{BB962C8B-B14F-4D97-AF65-F5344CB8AC3E}">
        <p14:creationId xmlns:p14="http://schemas.microsoft.com/office/powerpoint/2010/main" val="31929395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7F31C-6B3C-F857-C562-3C7621510174}"/>
              </a:ext>
            </a:extLst>
          </p:cNvPr>
          <p:cNvSpPr>
            <a:spLocks noGrp="1"/>
          </p:cNvSpPr>
          <p:nvPr>
            <p:ph type="title"/>
          </p:nvPr>
        </p:nvSpPr>
        <p:spPr>
          <a:xfrm>
            <a:off x="812871" y="-86936"/>
            <a:ext cx="10515600" cy="1325563"/>
          </a:xfrm>
        </p:spPr>
        <p:txBody>
          <a:bodyPr>
            <a:normAutofit/>
          </a:bodyPr>
          <a:lstStyle/>
          <a:p>
            <a:pPr algn="ctr"/>
            <a:r>
              <a:rPr lang="en-US" sz="2400" b="1">
                <a:latin typeface="Calibri" panose="020F0502020204030204" pitchFamily="34" charset="0"/>
                <a:ea typeface="Calibri" panose="020F0502020204030204" pitchFamily="34" charset="0"/>
                <a:cs typeface="Calibri" panose="020F0502020204030204" pitchFamily="34" charset="0"/>
              </a:rPr>
              <a:t>Asthma-Related Death Rate Among Children and Adults in Ohio, 2012-</a:t>
            </a:r>
            <a:r>
              <a:rPr lang="en-US" sz="2400" b="1">
                <a:latin typeface="Calibri" panose="020F0502020204030204" pitchFamily="34" charset="0"/>
                <a:cs typeface="Calibri" panose="020F0502020204030204" pitchFamily="34" charset="0"/>
              </a:rPr>
              <a:t>2020</a:t>
            </a:r>
          </a:p>
        </p:txBody>
      </p:sp>
      <p:sp>
        <p:nvSpPr>
          <p:cNvPr id="3" name="Content Placeholder 2">
            <a:extLst>
              <a:ext uri="{FF2B5EF4-FFF2-40B4-BE49-F238E27FC236}">
                <a16:creationId xmlns:a16="http://schemas.microsoft.com/office/drawing/2014/main" id="{6EFB29C9-3488-826A-A6C9-C7DA680E0092}"/>
              </a:ext>
            </a:extLst>
          </p:cNvPr>
          <p:cNvSpPr>
            <a:spLocks noGrp="1"/>
          </p:cNvSpPr>
          <p:nvPr>
            <p:ph sz="half" idx="1"/>
          </p:nvPr>
        </p:nvSpPr>
        <p:spPr>
          <a:xfrm>
            <a:off x="6858000" y="1698013"/>
            <a:ext cx="4343400" cy="4351338"/>
          </a:xfrm>
        </p:spPr>
        <p:txBody>
          <a:bodyPr vert="horz" lIns="91440" tIns="45720" rIns="91440" bIns="45720" rtlCol="0" anchor="t">
            <a:normAutofit/>
          </a:bodyPr>
          <a:lstStyle/>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rgbClr val="000000"/>
                </a:solidFill>
                <a:latin typeface="Calibri"/>
                <a:cs typeface="Calibri"/>
              </a:rPr>
              <a:t>In 2020, the asthma-related death rate was almost five times higher among adults than children.</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rgbClr val="000000"/>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rgbClr val="000000"/>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rgbClr val="000000"/>
                </a:solidFill>
                <a:latin typeface="Calibri"/>
                <a:cs typeface="Calibri"/>
              </a:rPr>
              <a:t>In 2020, a total of 145 Ohio residents died due to asthma. Of the 145,137 were adults and eight were children. </a:t>
            </a:r>
            <a:endParaRPr lang="en-US" sz="1600">
              <a:solidFill>
                <a:srgbClr val="000000"/>
              </a:solidFill>
              <a:latin typeface="Calibri" panose="020F0502020204030204" pitchFamily="34" charset="0"/>
              <a:cs typeface="Calibri" panose="020F0502020204030204" pitchFamily="34" charset="0"/>
            </a:endParaRP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endParaRPr lang="en-US"/>
          </a:p>
        </p:txBody>
      </p:sp>
      <p:sp>
        <p:nvSpPr>
          <p:cNvPr id="6" name="TextBox 5">
            <a:extLst>
              <a:ext uri="{FF2B5EF4-FFF2-40B4-BE49-F238E27FC236}">
                <a16:creationId xmlns:a16="http://schemas.microsoft.com/office/drawing/2014/main" id="{1181CEA6-E71F-AF10-5BD7-F7B9280F6192}"/>
              </a:ext>
            </a:extLst>
          </p:cNvPr>
          <p:cNvSpPr txBox="1"/>
          <p:nvPr/>
        </p:nvSpPr>
        <p:spPr>
          <a:xfrm>
            <a:off x="1029317" y="5943600"/>
            <a:ext cx="5398698"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Ohio Department of Health, Bureau of Vital and Health Statistics, Years 2012-2020</a:t>
            </a:r>
          </a:p>
          <a:p>
            <a:pPr algn="ctr">
              <a:defRPr/>
            </a:pPr>
            <a:r>
              <a:rPr lang="en-US" sz="800">
                <a:latin typeface="Calibri" panose="020F0502020204030204" pitchFamily="34" charset="0"/>
                <a:cs typeface="Calibri" panose="020F0502020204030204" pitchFamily="34" charset="0"/>
              </a:rPr>
              <a:t> CDC WONDER On-line Database, Years 2012-2020</a:t>
            </a:r>
          </a:p>
        </p:txBody>
      </p:sp>
      <p:sp>
        <p:nvSpPr>
          <p:cNvPr id="8" name="TextBox 7">
            <a:extLst>
              <a:ext uri="{FF2B5EF4-FFF2-40B4-BE49-F238E27FC236}">
                <a16:creationId xmlns:a16="http://schemas.microsoft.com/office/drawing/2014/main" id="{CF027DED-F2FA-0582-BBE3-FE2D35B847D3}"/>
              </a:ext>
            </a:extLst>
          </p:cNvPr>
          <p:cNvSpPr txBox="1"/>
          <p:nvPr/>
        </p:nvSpPr>
        <p:spPr>
          <a:xfrm>
            <a:off x="812871" y="872233"/>
            <a:ext cx="1283561"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24.</a:t>
            </a:r>
          </a:p>
        </p:txBody>
      </p:sp>
      <p:graphicFrame>
        <p:nvGraphicFramePr>
          <p:cNvPr id="5" name="Chart 4">
            <a:extLst>
              <a:ext uri="{FF2B5EF4-FFF2-40B4-BE49-F238E27FC236}">
                <a16:creationId xmlns:a16="http://schemas.microsoft.com/office/drawing/2014/main" id="{00000000-0008-0000-0700-000003000000}"/>
              </a:ext>
            </a:extLst>
          </p:cNvPr>
          <p:cNvGraphicFramePr>
            <a:graphicFrameLocks/>
          </p:cNvGraphicFramePr>
          <p:nvPr>
            <p:extLst>
              <p:ext uri="{D42A27DB-BD31-4B8C-83A1-F6EECF244321}">
                <p14:modId xmlns:p14="http://schemas.microsoft.com/office/powerpoint/2010/main" val="681264730"/>
              </p:ext>
            </p:extLst>
          </p:nvPr>
        </p:nvGraphicFramePr>
        <p:xfrm>
          <a:off x="838200" y="1371600"/>
          <a:ext cx="5822497" cy="4460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736572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4E43A-9742-E7F2-4D33-6800EC1CD718}"/>
              </a:ext>
            </a:extLst>
          </p:cNvPr>
          <p:cNvSpPr>
            <a:spLocks noGrp="1"/>
          </p:cNvSpPr>
          <p:nvPr>
            <p:ph type="title"/>
          </p:nvPr>
        </p:nvSpPr>
        <p:spPr>
          <a:xfrm>
            <a:off x="1320048" y="406624"/>
            <a:ext cx="10515600" cy="778774"/>
          </a:xfrm>
        </p:spPr>
        <p:txBody>
          <a:bodyPr wrap="square" anchor="ctr">
            <a:noAutofit/>
          </a:bodyPr>
          <a:lstStyle/>
          <a:p>
            <a:pPr algn="ctr"/>
            <a:r>
              <a:rPr lang="en-US" sz="1800" b="1">
                <a:latin typeface="Calibri" panose="020F0502020204030204" pitchFamily="34" charset="0"/>
                <a:ea typeface="ＭＳ Ｐゴシック" charset="0"/>
                <a:cs typeface="Calibri" panose="020F0502020204030204" pitchFamily="34" charset="0"/>
              </a:rPr>
              <a:t>Adult Emergency Department Visit &amp; Hospitalization Rates for Asthma per 10,000 Adult Residents, by County, Ohio, 2020</a:t>
            </a:r>
            <a:br>
              <a:rPr lang="en-US" sz="2800">
                <a:latin typeface="Calibri" panose="020F0502020204030204" pitchFamily="34" charset="0"/>
                <a:cs typeface="Calibri" panose="020F0502020204030204" pitchFamily="34" charset="0"/>
              </a:rPr>
            </a:br>
            <a:br>
              <a:rPr lang="en-US" sz="2400"/>
            </a:br>
            <a:endParaRPr lang="en-US" sz="2400"/>
          </a:p>
        </p:txBody>
      </p:sp>
      <p:sp>
        <p:nvSpPr>
          <p:cNvPr id="13" name="Content Placeholder 5">
            <a:extLst>
              <a:ext uri="{FF2B5EF4-FFF2-40B4-BE49-F238E27FC236}">
                <a16:creationId xmlns:a16="http://schemas.microsoft.com/office/drawing/2014/main" id="{583D8D6A-9543-B1D2-5EB8-6DAD7833A400}"/>
              </a:ext>
            </a:extLst>
          </p:cNvPr>
          <p:cNvSpPr>
            <a:spLocks noGrp="1"/>
          </p:cNvSpPr>
          <p:nvPr>
            <p:ph sz="half" idx="1"/>
          </p:nvPr>
        </p:nvSpPr>
        <p:spPr>
          <a:xfrm>
            <a:off x="7829267" y="1033455"/>
            <a:ext cx="3886200" cy="4646526"/>
          </a:xfrm>
        </p:spPr>
        <p:txBody>
          <a:bodyPr/>
          <a:lstStyle/>
          <a:p>
            <a:pPr>
              <a:buFont typeface="Arial" panose="020B0604020202020204" pitchFamily="34" charset="0"/>
              <a:buChar char="•"/>
            </a:pPr>
            <a:endParaRPr lang="en-US" sz="1800">
              <a:latin typeface="Calibri" panose="020F0502020204030204" pitchFamily="34" charset="0"/>
              <a:cs typeface="Calibri" panose="020F0502020204030204" pitchFamily="34" charset="0"/>
            </a:endParaRPr>
          </a:p>
          <a:p>
            <a:pPr>
              <a:buFont typeface="Arial" panose="020B0604020202020204" pitchFamily="34" charset="0"/>
              <a:buChar char="•"/>
            </a:pPr>
            <a:r>
              <a:rPr lang="en-US" sz="1600">
                <a:latin typeface="Calibri" panose="020F0502020204030204" pitchFamily="34" charset="0"/>
                <a:cs typeface="Calibri" panose="020F0502020204030204" pitchFamily="34" charset="0"/>
              </a:rPr>
              <a:t>In 2020, the rates of asthma-related emergency department visits and inpatient hospitalizations among adults 18+ varied widely by county with Lawrence County having the lowest rate of 0.86 per 10,000 adult residents compared to Cuyahoga County having the highest rate of 61.33 per 10,000 adult residents. </a:t>
            </a:r>
          </a:p>
          <a:p>
            <a:pPr>
              <a:buFont typeface="Arial" panose="020B0604020202020204" pitchFamily="34" charset="0"/>
              <a:buChar char="•"/>
            </a:pPr>
            <a:endParaRPr lang="en-US" sz="200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F2CB6FD-5E7E-E20D-9E6F-BE3660792871}"/>
              </a:ext>
            </a:extLst>
          </p:cNvPr>
          <p:cNvSpPr txBox="1"/>
          <p:nvPr/>
        </p:nvSpPr>
        <p:spPr bwMode="auto">
          <a:xfrm>
            <a:off x="2196956" y="6162880"/>
            <a:ext cx="3400425" cy="413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Autofit/>
          </a:bodyPr>
          <a:lstStyle/>
          <a:p>
            <a:pPr algn="ctr" defTabSz="457200" fontAlgn="base">
              <a:lnSpc>
                <a:spcPct val="90000"/>
              </a:lnSpc>
              <a:spcBef>
                <a:spcPct val="20000"/>
              </a:spcBef>
              <a:spcAft>
                <a:spcPct val="0"/>
              </a:spcAft>
              <a:defRPr/>
            </a:pPr>
            <a:r>
              <a:rPr lang="en-US" sz="800">
                <a:latin typeface="Calibri" panose="020F0502020204030204" pitchFamily="34" charset="0"/>
                <a:ea typeface="Calibri" panose="020F0502020204030204" pitchFamily="34" charset="0"/>
                <a:cs typeface="Times New Roman" panose="02020603050405020304" pitchFamily="18" charset="0"/>
              </a:rPr>
              <a:t>Source: Ohio Hospital Association Clinical-Financial Data Set, 2020; Bridged-Race Population Estimates on CDC WONDER On-line Database, 2020</a:t>
            </a:r>
            <a:endParaRPr lang="en-US" sz="800" b="1">
              <a:latin typeface="Calibri" panose="020F0502020204030204" pitchFamily="34" charset="0"/>
              <a:ea typeface="ＭＳ Ｐゴシック" charset="0"/>
              <a:cs typeface="Calibri" panose="020F0502020204030204" pitchFamily="34" charset="0"/>
            </a:endParaRPr>
          </a:p>
        </p:txBody>
      </p:sp>
      <p:sp>
        <p:nvSpPr>
          <p:cNvPr id="8" name="TextBox 7">
            <a:extLst>
              <a:ext uri="{FF2B5EF4-FFF2-40B4-BE49-F238E27FC236}">
                <a16:creationId xmlns:a16="http://schemas.microsoft.com/office/drawing/2014/main" id="{E54DF19A-E7E5-74C3-010B-681079AC71F1}"/>
              </a:ext>
            </a:extLst>
          </p:cNvPr>
          <p:cNvSpPr txBox="1"/>
          <p:nvPr/>
        </p:nvSpPr>
        <p:spPr>
          <a:xfrm>
            <a:off x="609600" y="488234"/>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25.</a:t>
            </a:r>
          </a:p>
        </p:txBody>
      </p:sp>
      <p:pic>
        <p:nvPicPr>
          <p:cNvPr id="7" name="Picture 6" descr="A map of the state of ohio&#10;&#10;Description automatically generated">
            <a:extLst>
              <a:ext uri="{FF2B5EF4-FFF2-40B4-BE49-F238E27FC236}">
                <a16:creationId xmlns:a16="http://schemas.microsoft.com/office/drawing/2014/main" id="{493C25B3-D180-D6F3-89D5-083A28E9E4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490" y="820396"/>
            <a:ext cx="7475457" cy="5338680"/>
          </a:xfrm>
          <a:prstGeom prst="rect">
            <a:avLst/>
          </a:prstGeom>
        </p:spPr>
      </p:pic>
      <p:pic>
        <p:nvPicPr>
          <p:cNvPr id="11" name="Picture 10" descr="A close up of a bar&#10;&#10;Description automatically generated">
            <a:extLst>
              <a:ext uri="{FF2B5EF4-FFF2-40B4-BE49-F238E27FC236}">
                <a16:creationId xmlns:a16="http://schemas.microsoft.com/office/drawing/2014/main" id="{04130F88-F6CF-18E0-F02A-F473D2B2B2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9429" y="5646465"/>
            <a:ext cx="1314518" cy="546128"/>
          </a:xfrm>
          <a:prstGeom prst="rect">
            <a:avLst/>
          </a:prstGeom>
        </p:spPr>
      </p:pic>
    </p:spTree>
    <p:extLst>
      <p:ext uri="{BB962C8B-B14F-4D97-AF65-F5344CB8AC3E}">
        <p14:creationId xmlns:p14="http://schemas.microsoft.com/office/powerpoint/2010/main" val="35376236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4E43A-9742-E7F2-4D33-6800EC1CD718}"/>
              </a:ext>
            </a:extLst>
          </p:cNvPr>
          <p:cNvSpPr>
            <a:spLocks noGrp="1"/>
          </p:cNvSpPr>
          <p:nvPr>
            <p:ph type="title"/>
          </p:nvPr>
        </p:nvSpPr>
        <p:spPr>
          <a:xfrm>
            <a:off x="1162210" y="-60254"/>
            <a:ext cx="10515600" cy="1325563"/>
          </a:xfrm>
        </p:spPr>
        <p:txBody>
          <a:bodyPr wrap="square" anchor="ctr">
            <a:noAutofit/>
          </a:bodyPr>
          <a:lstStyle/>
          <a:p>
            <a:pPr algn="ctr">
              <a:lnSpc>
                <a:spcPct val="90000"/>
              </a:lnSpc>
            </a:pPr>
            <a:r>
              <a:rPr lang="en-US" sz="1800" b="1">
                <a:latin typeface="Calibri" panose="020F0502020204030204" pitchFamily="34" charset="0"/>
                <a:cs typeface="Calibri" panose="020F0502020204030204" pitchFamily="34" charset="0"/>
              </a:rPr>
              <a:t>Child Emergency Department Visit &amp; Hospitalization Rates  for Asthma per 10,000 Child Residents, by County, Ohio, 2020</a:t>
            </a:r>
            <a:br>
              <a:rPr lang="en-US" sz="2400" b="1">
                <a:latin typeface="Georgia" panose="02040502050405020303" pitchFamily="18" charset="0"/>
              </a:rPr>
            </a:br>
            <a:endParaRPr lang="en-US" sz="2400" b="1">
              <a:latin typeface="Georgia" panose="02040502050405020303" pitchFamily="18" charset="0"/>
            </a:endParaRPr>
          </a:p>
        </p:txBody>
      </p:sp>
      <p:sp>
        <p:nvSpPr>
          <p:cNvPr id="13" name="Content Placeholder 5">
            <a:extLst>
              <a:ext uri="{FF2B5EF4-FFF2-40B4-BE49-F238E27FC236}">
                <a16:creationId xmlns:a16="http://schemas.microsoft.com/office/drawing/2014/main" id="{583D8D6A-9543-B1D2-5EB8-6DAD7833A400}"/>
              </a:ext>
            </a:extLst>
          </p:cNvPr>
          <p:cNvSpPr>
            <a:spLocks noGrp="1"/>
          </p:cNvSpPr>
          <p:nvPr>
            <p:ph sz="half" idx="1"/>
          </p:nvPr>
        </p:nvSpPr>
        <p:spPr>
          <a:xfrm>
            <a:off x="7685287" y="1534592"/>
            <a:ext cx="4201913" cy="4351338"/>
          </a:xfrm>
        </p:spPr>
        <p:txBody>
          <a:bodyPr/>
          <a:lstStyle/>
          <a:p>
            <a:pPr marL="285750" indent="-285750" defTabSz="914400">
              <a:lnSpc>
                <a:spcPct val="100000"/>
              </a:lnSpc>
              <a:spcBef>
                <a:spcPts val="0"/>
              </a:spcBef>
              <a:defRPr/>
            </a:pPr>
            <a:r>
              <a:rPr lang="en-US" sz="1600">
                <a:latin typeface="Calibri" panose="020F0502020204030204" pitchFamily="34" charset="0"/>
                <a:cs typeface="Calibri" panose="020F0502020204030204" pitchFamily="34" charset="0"/>
              </a:rPr>
              <a:t>In 2020, the rates of asthma-related emergency department visits and inpatient hospitalizations among children ages 0-17 varied widely by county with Holmes County having the lowest rate of 0.75 per 10,000 child residents compared to Mahoning County having the highest rate of 86.22 per 10,000 child residents. </a:t>
            </a:r>
          </a:p>
          <a:p>
            <a:pPr marL="0" indent="0"/>
            <a:endParaRPr lang="en-US" sz="200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2F2CB6FD-5E7E-E20D-9E6F-BE3660792871}"/>
              </a:ext>
            </a:extLst>
          </p:cNvPr>
          <p:cNvSpPr txBox="1"/>
          <p:nvPr/>
        </p:nvSpPr>
        <p:spPr bwMode="auto">
          <a:xfrm>
            <a:off x="1752600" y="6309363"/>
            <a:ext cx="3931301" cy="2930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anchor="b">
            <a:noAutofit/>
          </a:bodyPr>
          <a:lstStyle/>
          <a:p>
            <a:pPr algn="ctr" defTabSz="457200" fontAlgn="base">
              <a:lnSpc>
                <a:spcPct val="90000"/>
              </a:lnSpc>
              <a:spcBef>
                <a:spcPct val="20000"/>
              </a:spcBef>
              <a:spcAft>
                <a:spcPct val="0"/>
              </a:spcAft>
              <a:defRPr/>
            </a:pPr>
            <a:r>
              <a:rPr lang="en-US" sz="800">
                <a:latin typeface="Calibri" panose="020F0502020204030204" pitchFamily="34" charset="0"/>
                <a:ea typeface="Calibri" panose="020F0502020204030204" pitchFamily="34" charset="0"/>
                <a:cs typeface="Times New Roman" panose="02020603050405020304" pitchFamily="18" charset="0"/>
              </a:rPr>
              <a:t>Source: Ohio Hospital Association Clinical-Financial Data Set, 2020, Bridged-Race Population Estimates on CDC WONDER On-line Database, 2020</a:t>
            </a:r>
            <a:endParaRPr lang="en-US" sz="800" b="1">
              <a:latin typeface="Calibri" panose="020F0502020204030204" pitchFamily="34" charset="0"/>
              <a:ea typeface="ＭＳ Ｐゴシック" charset="0"/>
              <a:cs typeface="Calibri" panose="020F0502020204030204" pitchFamily="34" charset="0"/>
            </a:endParaRPr>
          </a:p>
        </p:txBody>
      </p:sp>
      <p:sp>
        <p:nvSpPr>
          <p:cNvPr id="8" name="TextBox 7">
            <a:extLst>
              <a:ext uri="{FF2B5EF4-FFF2-40B4-BE49-F238E27FC236}">
                <a16:creationId xmlns:a16="http://schemas.microsoft.com/office/drawing/2014/main" id="{E54DF19A-E7E5-74C3-010B-681079AC71F1}"/>
              </a:ext>
            </a:extLst>
          </p:cNvPr>
          <p:cNvSpPr txBox="1"/>
          <p:nvPr/>
        </p:nvSpPr>
        <p:spPr>
          <a:xfrm>
            <a:off x="609600" y="553304"/>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26.</a:t>
            </a:r>
          </a:p>
        </p:txBody>
      </p:sp>
      <p:pic>
        <p:nvPicPr>
          <p:cNvPr id="7" name="Picture 6" descr="A map of ohio with different colored squares&#10;&#10;Description automatically generated">
            <a:extLst>
              <a:ext uri="{FF2B5EF4-FFF2-40B4-BE49-F238E27FC236}">
                <a16:creationId xmlns:a16="http://schemas.microsoft.com/office/drawing/2014/main" id="{F51137B5-055F-17BC-78F5-3B5EA8468C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797904"/>
            <a:ext cx="7448800" cy="5501309"/>
          </a:xfrm>
          <a:prstGeom prst="rect">
            <a:avLst/>
          </a:prstGeom>
        </p:spPr>
      </p:pic>
      <p:pic>
        <p:nvPicPr>
          <p:cNvPr id="11" name="Picture 10" descr="A close up of a chart&#10;&#10;Description automatically generated">
            <a:extLst>
              <a:ext uri="{FF2B5EF4-FFF2-40B4-BE49-F238E27FC236}">
                <a16:creationId xmlns:a16="http://schemas.microsoft.com/office/drawing/2014/main" id="{0C953813-794F-C3C3-EEEE-935969D118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9400" y="5909292"/>
            <a:ext cx="1295467" cy="400071"/>
          </a:xfrm>
          <a:prstGeom prst="rect">
            <a:avLst/>
          </a:prstGeom>
        </p:spPr>
      </p:pic>
    </p:spTree>
    <p:extLst>
      <p:ext uri="{BB962C8B-B14F-4D97-AF65-F5344CB8AC3E}">
        <p14:creationId xmlns:p14="http://schemas.microsoft.com/office/powerpoint/2010/main" val="103459884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4E43A-9742-E7F2-4D33-6800EC1CD718}"/>
              </a:ext>
            </a:extLst>
          </p:cNvPr>
          <p:cNvSpPr>
            <a:spLocks noGrp="1"/>
          </p:cNvSpPr>
          <p:nvPr>
            <p:ph type="title"/>
          </p:nvPr>
        </p:nvSpPr>
        <p:spPr>
          <a:xfrm>
            <a:off x="838200" y="25274"/>
            <a:ext cx="10515600" cy="1325563"/>
          </a:xfrm>
        </p:spPr>
        <p:txBody>
          <a:bodyPr vert="horz" wrap="square" lIns="91440" tIns="45720" rIns="91440" bIns="45720" numCol="1" rtlCol="0" anchor="ctr" anchorCtr="0" compatLnSpc="1">
            <a:prstTxWarp prst="textNoShape">
              <a:avLst/>
            </a:prstTxWarp>
            <a:normAutofit/>
          </a:bodyPr>
          <a:lstStyle/>
          <a:p>
            <a:pPr algn="ctr"/>
            <a:r>
              <a:rPr lang="en-US" sz="2400" b="1">
                <a:latin typeface="Calibri" panose="020F0502020204030204" pitchFamily="34" charset="0"/>
                <a:cs typeface="Calibri" panose="020F0502020204030204" pitchFamily="34" charset="0"/>
              </a:rPr>
              <a:t>ODH Asthma Program Priority Counties, 2019-2024</a:t>
            </a:r>
          </a:p>
        </p:txBody>
      </p:sp>
      <p:sp>
        <p:nvSpPr>
          <p:cNvPr id="12" name="Content Placeholder 5">
            <a:extLst>
              <a:ext uri="{FF2B5EF4-FFF2-40B4-BE49-F238E27FC236}">
                <a16:creationId xmlns:a16="http://schemas.microsoft.com/office/drawing/2014/main" id="{BA36AEAA-440C-C625-9CD2-F5B0551CD147}"/>
              </a:ext>
            </a:extLst>
          </p:cNvPr>
          <p:cNvSpPr>
            <a:spLocks noGrp="1"/>
          </p:cNvSpPr>
          <p:nvPr>
            <p:ph sz="half" idx="2"/>
          </p:nvPr>
        </p:nvSpPr>
        <p:spPr>
          <a:xfrm>
            <a:off x="6813428" y="1905000"/>
            <a:ext cx="4594011" cy="4077595"/>
          </a:xfrm>
        </p:spPr>
        <p:txBody>
          <a:bodyPr/>
          <a:lstStyle/>
          <a:p>
            <a:pPr>
              <a:buFont typeface="Arial" panose="020B0604020202020204" pitchFamily="34" charset="0"/>
              <a:buChar char="•"/>
            </a:pPr>
            <a:r>
              <a:rPr lang="en-US" sz="1400">
                <a:latin typeface="Calibri" panose="020F0502020204030204" pitchFamily="34" charset="0"/>
                <a:ea typeface="Calibri" panose="020F0502020204030204" pitchFamily="34" charset="0"/>
                <a:cs typeface="Times New Roman" panose="02020603050405020304" pitchFamily="18" charset="0"/>
              </a:rPr>
              <a:t>In 2019, 12 counties had a child emergency department visitation and hospitalization rate for asthma greater than the overall rate for Ohio of 83.5 visits per 10,000 residents. </a:t>
            </a:r>
          </a:p>
          <a:p>
            <a:pPr marL="0" indent="0"/>
            <a:endParaRPr lang="en-US" sz="1400">
              <a:latin typeface="Calibri" panose="020F0502020204030204" pitchFamily="34" charset="0"/>
              <a:ea typeface="Calibri" panose="020F0502020204030204" pitchFamily="34" charset="0"/>
              <a:cs typeface="Times New Roman" panose="02020603050405020304" pitchFamily="18" charset="0"/>
            </a:endParaRPr>
          </a:p>
          <a:p>
            <a:pPr>
              <a:buFont typeface="Arial" panose="020B0604020202020204" pitchFamily="34" charset="0"/>
              <a:buChar char="•"/>
            </a:pPr>
            <a:r>
              <a:rPr lang="en-US" sz="1400">
                <a:latin typeface="Calibri" panose="020F0502020204030204" pitchFamily="34" charset="0"/>
                <a:ea typeface="Calibri" panose="020F0502020204030204" pitchFamily="34" charset="0"/>
                <a:cs typeface="Times New Roman" panose="02020603050405020304" pitchFamily="18" charset="0"/>
              </a:rPr>
              <a:t>All Ohio counties with a child emergency department visit and hospitalization rate for asthma that was greater than the overall rate for Ohio were selected as priority counties for the 2019-2024 grant period. </a:t>
            </a:r>
          </a:p>
          <a:p>
            <a:pPr>
              <a:buFont typeface="Arial" panose="020B0604020202020204" pitchFamily="34" charset="0"/>
              <a:buChar char="•"/>
            </a:pPr>
            <a:endParaRPr lang="en-US" sz="1400">
              <a:latin typeface="Calibri" panose="020F0502020204030204" pitchFamily="34" charset="0"/>
              <a:ea typeface="Calibri" panose="020F0502020204030204" pitchFamily="34" charset="0"/>
              <a:cs typeface="Times New Roman" panose="02020603050405020304" pitchFamily="18" charset="0"/>
            </a:endParaRPr>
          </a:p>
          <a:p>
            <a:pPr>
              <a:buFont typeface="Arial" panose="020B0604020202020204" pitchFamily="34" charset="0"/>
              <a:buChar char="•"/>
            </a:pPr>
            <a:r>
              <a:rPr lang="en-US" sz="1400">
                <a:latin typeface="Calibri" panose="020F0502020204030204" pitchFamily="34" charset="0"/>
                <a:ea typeface="Calibri" panose="020F0502020204030204" pitchFamily="34" charset="0"/>
                <a:cs typeface="Times New Roman" panose="02020603050405020304" pitchFamily="18" charset="0"/>
              </a:rPr>
              <a:t>See Appendix A for asthma-related ED and hospitalization rates for all Ohio counties for the year 2020.</a:t>
            </a:r>
          </a:p>
          <a:p>
            <a:endParaRPr lang="en-US"/>
          </a:p>
        </p:txBody>
      </p:sp>
      <p:sp>
        <p:nvSpPr>
          <p:cNvPr id="5" name="TextBox 4">
            <a:extLst>
              <a:ext uri="{FF2B5EF4-FFF2-40B4-BE49-F238E27FC236}">
                <a16:creationId xmlns:a16="http://schemas.microsoft.com/office/drawing/2014/main" id="{2F2CB6FD-5E7E-E20D-9E6F-BE3660792871}"/>
              </a:ext>
            </a:extLst>
          </p:cNvPr>
          <p:cNvSpPr txBox="1"/>
          <p:nvPr/>
        </p:nvSpPr>
        <p:spPr bwMode="auto">
          <a:xfrm>
            <a:off x="1600200" y="6273796"/>
            <a:ext cx="4017553" cy="3379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normAutofit/>
          </a:bodyPr>
          <a:lstStyle/>
          <a:p>
            <a:pPr algn="ctr" defTabSz="457200" fontAlgn="base">
              <a:lnSpc>
                <a:spcPct val="90000"/>
              </a:lnSpc>
              <a:spcBef>
                <a:spcPct val="20000"/>
              </a:spcBef>
              <a:spcAft>
                <a:spcPct val="0"/>
              </a:spcAft>
              <a:defRPr/>
            </a:pPr>
            <a:r>
              <a:rPr lang="en-US" sz="800">
                <a:latin typeface="Calibri" panose="020F0502020204030204" pitchFamily="34" charset="0"/>
                <a:ea typeface="Calibri" panose="020F0502020204030204" pitchFamily="34" charset="0"/>
                <a:cs typeface="Times New Roman" panose="02020603050405020304" pitchFamily="18" charset="0"/>
              </a:rPr>
              <a:t>Source: Ohio Hospital Association Clinical-Financial Data Set, 2019; Bridged-Race Population Estimates on CDC WONDER On-line Database, 2019</a:t>
            </a:r>
            <a:endParaRPr lang="en-US" sz="100" b="1">
              <a:latin typeface="Calibri" panose="020F0502020204030204" pitchFamily="34" charset="0"/>
              <a:ea typeface="ＭＳ Ｐゴシック" charset="0"/>
              <a:cs typeface="Calibri" panose="020F0502020204030204" pitchFamily="34" charset="0"/>
            </a:endParaRPr>
          </a:p>
        </p:txBody>
      </p:sp>
      <p:sp>
        <p:nvSpPr>
          <p:cNvPr id="9" name="TextBox 8">
            <a:extLst>
              <a:ext uri="{FF2B5EF4-FFF2-40B4-BE49-F238E27FC236}">
                <a16:creationId xmlns:a16="http://schemas.microsoft.com/office/drawing/2014/main" id="{A84D6734-9A4B-1915-D397-0B597841DEAB}"/>
              </a:ext>
            </a:extLst>
          </p:cNvPr>
          <p:cNvSpPr txBox="1"/>
          <p:nvPr/>
        </p:nvSpPr>
        <p:spPr>
          <a:xfrm>
            <a:off x="533400" y="937588"/>
            <a:ext cx="4572000" cy="307777"/>
          </a:xfrm>
          <a:prstGeom prst="rect">
            <a:avLst/>
          </a:prstGeom>
          <a:noFill/>
        </p:spPr>
        <p:txBody>
          <a:bodyPr wrap="square">
            <a:spAutoFit/>
          </a:bodyPr>
          <a:lstStyle/>
          <a:p>
            <a:pPr>
              <a:defRPr/>
            </a:pPr>
            <a:r>
              <a:rPr lang="en-US" sz="1400" u="sng">
                <a:solidFill>
                  <a:prstClr val="black"/>
                </a:solidFill>
                <a:latin typeface="Calibri" panose="020F0502020204030204" pitchFamily="34" charset="0"/>
                <a:cs typeface="Calibri" panose="020F0502020204030204" pitchFamily="34" charset="0"/>
              </a:rPr>
              <a:t>Figure 27.</a:t>
            </a:r>
          </a:p>
        </p:txBody>
      </p:sp>
      <p:pic>
        <p:nvPicPr>
          <p:cNvPr id="10" name="Picture 9" descr="A map of ohio with blue and white squares&#10;&#10;Description automatically generated">
            <a:extLst>
              <a:ext uri="{FF2B5EF4-FFF2-40B4-BE49-F238E27FC236}">
                <a16:creationId xmlns:a16="http://schemas.microsoft.com/office/drawing/2014/main" id="{2C7D3A7D-916A-C374-6110-7DBED6CBEB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93" y="1245365"/>
            <a:ext cx="6847573" cy="4922959"/>
          </a:xfrm>
          <a:prstGeom prst="rect">
            <a:avLst/>
          </a:prstGeom>
        </p:spPr>
      </p:pic>
    </p:spTree>
    <p:extLst>
      <p:ext uri="{BB962C8B-B14F-4D97-AF65-F5344CB8AC3E}">
        <p14:creationId xmlns:p14="http://schemas.microsoft.com/office/powerpoint/2010/main" val="15476697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091F0-4AD7-4092-FEAD-63A33C1FD993}"/>
              </a:ext>
            </a:extLst>
          </p:cNvPr>
          <p:cNvSpPr>
            <a:spLocks noGrp="1"/>
          </p:cNvSpPr>
          <p:nvPr>
            <p:ph type="title"/>
          </p:nvPr>
        </p:nvSpPr>
        <p:spPr>
          <a:xfrm>
            <a:off x="838200" y="60019"/>
            <a:ext cx="10515600" cy="1325563"/>
          </a:xfrm>
        </p:spPr>
        <p:txBody>
          <a:bodyPr/>
          <a:lstStyle/>
          <a:p>
            <a:pPr algn="ctr"/>
            <a:r>
              <a:rPr lang="en-US" b="1">
                <a:latin typeface="Calibri" panose="020F0502020204030204" pitchFamily="34" charset="0"/>
                <a:cs typeface="Calibri" panose="020F0502020204030204" pitchFamily="34" charset="0"/>
              </a:rPr>
              <a:t>Summary</a:t>
            </a:r>
          </a:p>
        </p:txBody>
      </p:sp>
      <p:sp>
        <p:nvSpPr>
          <p:cNvPr id="3" name="Content Placeholder 2">
            <a:extLst>
              <a:ext uri="{FF2B5EF4-FFF2-40B4-BE49-F238E27FC236}">
                <a16:creationId xmlns:a16="http://schemas.microsoft.com/office/drawing/2014/main" id="{4FC67C56-0E21-736C-7564-4C8092BA7129}"/>
              </a:ext>
            </a:extLst>
          </p:cNvPr>
          <p:cNvSpPr>
            <a:spLocks noGrp="1"/>
          </p:cNvSpPr>
          <p:nvPr>
            <p:ph sz="half" idx="1"/>
          </p:nvPr>
        </p:nvSpPr>
        <p:spPr>
          <a:xfrm>
            <a:off x="1137407" y="1371600"/>
            <a:ext cx="10210800" cy="4486271"/>
          </a:xfrm>
        </p:spPr>
        <p:txBody>
          <a:bodyPr vert="horz" lIns="91440" tIns="45720" rIns="91440" bIns="45720" rtlCol="0" anchor="t">
            <a:normAutofit/>
          </a:bodyPr>
          <a:lstStyle/>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Nearly 1.1 million Ohioans currently live with asthma.</a:t>
            </a:r>
          </a:p>
          <a:p>
            <a:pPr marL="285750" indent="-285750" defTabSz="914400">
              <a:lnSpc>
                <a:spcPct val="107000"/>
              </a:lnSpc>
              <a:spcBef>
                <a:spcPts val="0"/>
              </a:spcBef>
              <a:spcAft>
                <a:spcPts val="800"/>
              </a:spcAft>
              <a:defRPr/>
            </a:pPr>
            <a:r>
              <a:rPr lang="en-US" sz="1600">
                <a:latin typeface="Calibri"/>
                <a:ea typeface="Calibri" panose="020F0502020204030204" pitchFamily="34" charset="0"/>
                <a:cs typeface="Calibri"/>
              </a:rPr>
              <a:t>Disparities in asthma prevalence exist between age groups, racial and ethnic groups, income levels, educational attainment, and area of residence.</a:t>
            </a:r>
          </a:p>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In 2020, Hispanic adults had the highest reported lifetime asthma prevalence compared to other racial groups.</a:t>
            </a:r>
          </a:p>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 Black, Non-Hispanic adults experienced the highest current asthma prevalence compared to other racial groups.</a:t>
            </a:r>
          </a:p>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Black, Non-Hispanic children experienced the highest lifetime asthma prevalence and the highest current asthma prevalence compared to other racial groups. </a:t>
            </a:r>
          </a:p>
          <a:p>
            <a:pPr marL="285750" indent="-285750" algn="ctr" defTabSz="914400">
              <a:lnSpc>
                <a:spcPct val="107000"/>
              </a:lnSpc>
              <a:spcBef>
                <a:spcPts val="0"/>
              </a:spcBef>
              <a:spcAft>
                <a:spcPts val="800"/>
              </a:spcAft>
              <a:defRPr/>
            </a:pPr>
            <a:endParaRPr lang="en-US" sz="1600">
              <a:latin typeface="Calibri" panose="020F0502020204030204" pitchFamily="34" charset="0"/>
              <a:ea typeface="Calibri" panose="020F0502020204030204" pitchFamily="34" charset="0"/>
              <a:cs typeface="Calibri" panose="020F0502020204030204" pitchFamily="34" charset="0"/>
            </a:endParaRPr>
          </a:p>
          <a:p>
            <a:endParaRPr lang="en-US" sz="2000"/>
          </a:p>
        </p:txBody>
      </p:sp>
    </p:spTree>
    <p:extLst>
      <p:ext uri="{BB962C8B-B14F-4D97-AF65-F5344CB8AC3E}">
        <p14:creationId xmlns:p14="http://schemas.microsoft.com/office/powerpoint/2010/main" val="33128470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091F0-4AD7-4092-FEAD-63A33C1FD993}"/>
              </a:ext>
            </a:extLst>
          </p:cNvPr>
          <p:cNvSpPr>
            <a:spLocks noGrp="1"/>
          </p:cNvSpPr>
          <p:nvPr>
            <p:ph type="title"/>
          </p:nvPr>
        </p:nvSpPr>
        <p:spPr>
          <a:xfrm>
            <a:off x="838200" y="60019"/>
            <a:ext cx="10515600" cy="1325563"/>
          </a:xfrm>
        </p:spPr>
        <p:txBody>
          <a:bodyPr/>
          <a:lstStyle/>
          <a:p>
            <a:pPr algn="ctr"/>
            <a:r>
              <a:rPr lang="en-US" b="1">
                <a:latin typeface="Calibri" panose="020F0502020204030204" pitchFamily="34" charset="0"/>
                <a:cs typeface="Calibri" panose="020F0502020204030204" pitchFamily="34" charset="0"/>
              </a:rPr>
              <a:t>Summary</a:t>
            </a:r>
          </a:p>
        </p:txBody>
      </p:sp>
      <p:sp>
        <p:nvSpPr>
          <p:cNvPr id="3" name="Content Placeholder 2">
            <a:extLst>
              <a:ext uri="{FF2B5EF4-FFF2-40B4-BE49-F238E27FC236}">
                <a16:creationId xmlns:a16="http://schemas.microsoft.com/office/drawing/2014/main" id="{4FC67C56-0E21-736C-7564-4C8092BA7129}"/>
              </a:ext>
            </a:extLst>
          </p:cNvPr>
          <p:cNvSpPr>
            <a:spLocks noGrp="1"/>
          </p:cNvSpPr>
          <p:nvPr>
            <p:ph sz="half" idx="1"/>
          </p:nvPr>
        </p:nvSpPr>
        <p:spPr>
          <a:xfrm>
            <a:off x="1137407" y="1371600"/>
            <a:ext cx="10210800" cy="4486271"/>
          </a:xfrm>
        </p:spPr>
        <p:txBody>
          <a:bodyPr vert="horz" lIns="91440" tIns="45720" rIns="91440" bIns="45720" rtlCol="0" anchor="t">
            <a:normAutofit/>
          </a:bodyPr>
          <a:lstStyle/>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Risk factors such as COPD, smoking, and obesity may impact asthma outcomes.</a:t>
            </a:r>
          </a:p>
          <a:p>
            <a:pPr marL="285750" indent="-285750" defTabSz="914400">
              <a:lnSpc>
                <a:spcPct val="107000"/>
              </a:lnSpc>
              <a:spcBef>
                <a:spcPts val="0"/>
              </a:spcBef>
              <a:spcAft>
                <a:spcPts val="800"/>
              </a:spcAft>
              <a:defRPr/>
            </a:pPr>
            <a:r>
              <a:rPr lang="en-US" sz="1600">
                <a:latin typeface="Calibri" panose="020F0502020204030204" pitchFamily="34" charset="0"/>
                <a:cs typeface="Calibri" panose="020F0502020204030204" pitchFamily="34" charset="0"/>
              </a:rPr>
              <a:t>Black, Non-Hispanic children experienced asthma related inpatient hospitalizations at a rate of over 6 times that of White, Non-Hispanic children.</a:t>
            </a:r>
          </a:p>
          <a:p>
            <a:pPr marL="285750" indent="-285750" defTabSz="914400">
              <a:lnSpc>
                <a:spcPct val="107000"/>
              </a:lnSpc>
              <a:spcBef>
                <a:spcPts val="0"/>
              </a:spcBef>
              <a:spcAft>
                <a:spcPts val="800"/>
              </a:spcAft>
              <a:defRPr/>
            </a:pPr>
            <a:r>
              <a:rPr lang="en-US" sz="1600">
                <a:latin typeface="Calibri" panose="020F0502020204030204" pitchFamily="34" charset="0"/>
                <a:cs typeface="Calibri" panose="020F0502020204030204" pitchFamily="34" charset="0"/>
              </a:rPr>
              <a:t>Black, Non-Hispanic adults had an asthma-related emergency department visitation rate of over 5 times that of their White, Non-Hispanic adults.</a:t>
            </a:r>
          </a:p>
          <a:p>
            <a:pPr marL="285750" indent="-285750" defTabSz="914400">
              <a:lnSpc>
                <a:spcPct val="107000"/>
              </a:lnSpc>
              <a:spcBef>
                <a:spcPts val="0"/>
              </a:spcBef>
              <a:spcAft>
                <a:spcPts val="800"/>
              </a:spcAft>
              <a:defRPr/>
            </a:pPr>
            <a:r>
              <a:rPr lang="en-US" sz="1600">
                <a:latin typeface="Calibri" panose="020F0502020204030204" pitchFamily="34" charset="0"/>
                <a:ea typeface="Calibri" panose="020F0502020204030204" pitchFamily="34" charset="0"/>
                <a:cs typeface="Calibri" panose="020F0502020204030204" pitchFamily="34" charset="0"/>
              </a:rPr>
              <a:t>Cuyahoga County was reported to have the highest asthma inpatient hospitalizations and emergency department visitation rates among adults while Mahoning County was reported to have the highest rates among children in Ohio. </a:t>
            </a:r>
          </a:p>
          <a:p>
            <a:pPr marL="285750" indent="-285750" algn="ctr" defTabSz="914400">
              <a:lnSpc>
                <a:spcPct val="107000"/>
              </a:lnSpc>
              <a:spcBef>
                <a:spcPts val="0"/>
              </a:spcBef>
              <a:spcAft>
                <a:spcPts val="800"/>
              </a:spcAft>
              <a:defRPr/>
            </a:pPr>
            <a:endParaRPr lang="en-US" sz="1600">
              <a:latin typeface="Calibri" panose="020F0502020204030204" pitchFamily="34" charset="0"/>
              <a:ea typeface="Calibri" panose="020F0502020204030204" pitchFamily="34" charset="0"/>
              <a:cs typeface="Calibri" panose="020F0502020204030204" pitchFamily="34" charset="0"/>
            </a:endParaRPr>
          </a:p>
          <a:p>
            <a:endParaRPr lang="en-US" sz="2000"/>
          </a:p>
        </p:txBody>
      </p:sp>
    </p:spTree>
    <p:extLst>
      <p:ext uri="{BB962C8B-B14F-4D97-AF65-F5344CB8AC3E}">
        <p14:creationId xmlns:p14="http://schemas.microsoft.com/office/powerpoint/2010/main" val="40400048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2EE1A-9FF0-9467-C5B0-D4F40350C387}"/>
              </a:ext>
            </a:extLst>
          </p:cNvPr>
          <p:cNvSpPr>
            <a:spLocks noGrp="1"/>
          </p:cNvSpPr>
          <p:nvPr>
            <p:ph type="title"/>
          </p:nvPr>
        </p:nvSpPr>
        <p:spPr>
          <a:xfrm>
            <a:off x="838200" y="152400"/>
            <a:ext cx="10515600" cy="1325563"/>
          </a:xfrm>
        </p:spPr>
        <p:txBody>
          <a:bodyPr/>
          <a:lstStyle/>
          <a:p>
            <a:pPr algn="ctr"/>
            <a:r>
              <a:rPr lang="en-US" sz="2800" b="1">
                <a:latin typeface="Calibri" panose="020F0502020204030204" pitchFamily="34" charset="0"/>
                <a:cs typeface="Calibri" panose="020F0502020204030204" pitchFamily="34" charset="0"/>
              </a:rPr>
              <a:t>How to Interpret Confidence Intervals (CI)</a:t>
            </a:r>
          </a:p>
        </p:txBody>
      </p:sp>
      <p:sp>
        <p:nvSpPr>
          <p:cNvPr id="3" name="Content Placeholder 2">
            <a:extLst>
              <a:ext uri="{FF2B5EF4-FFF2-40B4-BE49-F238E27FC236}">
                <a16:creationId xmlns:a16="http://schemas.microsoft.com/office/drawing/2014/main" id="{4DD4CD7C-6372-9BB0-F415-925B2695E962}"/>
              </a:ext>
            </a:extLst>
          </p:cNvPr>
          <p:cNvSpPr>
            <a:spLocks noGrp="1"/>
          </p:cNvSpPr>
          <p:nvPr>
            <p:ph idx="1"/>
          </p:nvPr>
        </p:nvSpPr>
        <p:spPr>
          <a:xfrm>
            <a:off x="990600" y="1600200"/>
            <a:ext cx="9753600" cy="4351338"/>
          </a:xfrm>
        </p:spPr>
        <p:txBody>
          <a:bodyPr/>
          <a:lstStyle/>
          <a:p>
            <a:pPr marL="228600" indent="-228600" defTabSz="914400">
              <a:spcBef>
                <a:spcPts val="1000"/>
              </a:spcBef>
              <a:defRPr/>
            </a:pPr>
            <a:r>
              <a:rPr lang="en-US" sz="1600">
                <a:solidFill>
                  <a:srgbClr val="000000"/>
                </a:solidFill>
                <a:latin typeface="Calibri" panose="020F0502020204030204" pitchFamily="34" charset="0"/>
                <a:cs typeface="Calibri" panose="020F0502020204030204" pitchFamily="34" charset="0"/>
              </a:rPr>
              <a:t>Survey data provides estimated percents (point estimates) with a known margin of error due to sampling limitations. For example, we estimate Ohio’s White, Non-Hispanic adult lifetime asthma prevalence at 13.78%. However, not all individuals were interviewed. To express our level of certainty, we calculate a confidence interval. A 95% confidence interval indicates that we are 95% confident that the true population value falls within the specified range, which in this case is 12.87%-14.68%. The width of the confidence interval reflects the estimate’s accuracy, with a narrower interval indicating less variability and/or a larger sample size while a wider interval indicates the opposite- more variability and/or a smaller sample size. </a:t>
            </a:r>
          </a:p>
          <a:p>
            <a:endParaRPr lang="en-US"/>
          </a:p>
        </p:txBody>
      </p:sp>
    </p:spTree>
    <p:extLst>
      <p:ext uri="{BB962C8B-B14F-4D97-AF65-F5344CB8AC3E}">
        <p14:creationId xmlns:p14="http://schemas.microsoft.com/office/powerpoint/2010/main" val="3141560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09FC7-4872-DD49-AFFB-2BE9F65659FE}"/>
              </a:ext>
            </a:extLst>
          </p:cNvPr>
          <p:cNvSpPr>
            <a:spLocks noGrp="1"/>
          </p:cNvSpPr>
          <p:nvPr>
            <p:ph type="title"/>
          </p:nvPr>
        </p:nvSpPr>
        <p:spPr>
          <a:xfrm>
            <a:off x="838200" y="228601"/>
            <a:ext cx="10515600" cy="1066800"/>
          </a:xfrm>
        </p:spPr>
        <p:txBody>
          <a:bodyPr/>
          <a:lstStyle/>
          <a:p>
            <a:pPr algn="ctr"/>
            <a:r>
              <a:rPr lang="en-US" sz="2800" b="1">
                <a:solidFill>
                  <a:schemeClr val="tx1">
                    <a:lumMod val="95000"/>
                    <a:lumOff val="5000"/>
                  </a:schemeClr>
                </a:solidFill>
                <a:latin typeface="Calibri" panose="020F0502020204030204" pitchFamily="34" charset="0"/>
                <a:cs typeface="Calibri" panose="020F0502020204030204" pitchFamily="34" charset="0"/>
              </a:rPr>
              <a:t>Methods &amp; Limitations</a:t>
            </a:r>
          </a:p>
        </p:txBody>
      </p:sp>
      <p:sp>
        <p:nvSpPr>
          <p:cNvPr id="3" name="Content Placeholder 2">
            <a:extLst>
              <a:ext uri="{FF2B5EF4-FFF2-40B4-BE49-F238E27FC236}">
                <a16:creationId xmlns:a16="http://schemas.microsoft.com/office/drawing/2014/main" id="{0FC5414D-A00D-AE75-A0D3-A1426E53B956}"/>
              </a:ext>
            </a:extLst>
          </p:cNvPr>
          <p:cNvSpPr>
            <a:spLocks noGrp="1"/>
          </p:cNvSpPr>
          <p:nvPr>
            <p:ph idx="1"/>
          </p:nvPr>
        </p:nvSpPr>
        <p:spPr>
          <a:xfrm>
            <a:off x="838200" y="1447800"/>
            <a:ext cx="10515600" cy="4486271"/>
          </a:xfrm>
        </p:spPr>
        <p:txBody>
          <a:bodyPr vert="horz" lIns="91440" tIns="45720" rIns="91440" bIns="45720" rtlCol="0" anchor="t">
            <a:normAutofit/>
          </a:bodyPr>
          <a:lstStyle/>
          <a:p>
            <a:pPr marL="0" indent="0">
              <a:buNone/>
            </a:pPr>
            <a:r>
              <a:rPr lang="en-US" sz="1400" b="1" u="sng">
                <a:latin typeface="Calibri"/>
                <a:cs typeface="Calibri"/>
              </a:rPr>
              <a:t>Asthma Emergency Department Visits and Hospitalization Rates for Asthma per 10,000 Residents, by County</a:t>
            </a:r>
          </a:p>
          <a:p>
            <a:pPr>
              <a:buClrTx/>
              <a:buFont typeface="Arial" panose="020B0604020202020204" pitchFamily="34" charset="0"/>
              <a:buChar char="•"/>
              <a:defRPr/>
            </a:pPr>
            <a:r>
              <a:rPr lang="en-US" sz="1200" kern="100">
                <a:latin typeface="Calibri" panose="020F0502020204030204" pitchFamily="34" charset="0"/>
                <a:ea typeface="Calibri" panose="020F0502020204030204" pitchFamily="34" charset="0"/>
                <a:cs typeface="Calibri" panose="020F0502020204030204" pitchFamily="34" charset="0"/>
              </a:rPr>
              <a:t>Due to age-group limitations when using single-race estimates on CDC Wonder for county-level data, rates of </a:t>
            </a:r>
            <a:r>
              <a:rPr lang="en-US" sz="1200">
                <a:latin typeface="Calibri" panose="020F0502020204030204" pitchFamily="34" charset="0"/>
                <a:cs typeface="Calibri" panose="020F0502020204030204" pitchFamily="34" charset="0"/>
              </a:rPr>
              <a:t>county-level emergency department visits and hospitalizations were calculated using bridged-race estimates. Although this limitation may exist, it still provides a valuable tool for understanding the health outcomes of different populations at the county level. </a:t>
            </a:r>
          </a:p>
          <a:p>
            <a:pPr marL="342900" indent="-342900" defTabSz="457200" fontAlgn="base">
              <a:lnSpc>
                <a:spcPct val="100000"/>
              </a:lnSpc>
              <a:spcBef>
                <a:spcPct val="20000"/>
              </a:spcBef>
              <a:spcAft>
                <a:spcPct val="0"/>
              </a:spcAft>
              <a:buNone/>
              <a:defRPr/>
            </a:pPr>
            <a:r>
              <a:rPr lang="en-US" sz="1400" b="1" u="sng">
                <a:latin typeface="Calibri"/>
                <a:ea typeface="ＭＳ Ｐゴシック"/>
                <a:cs typeface="Calibri"/>
              </a:rPr>
              <a:t>Asthma Hospitalizations &amp; Emergency Department Visits for Adults and Children Enrolled In Medicaid</a:t>
            </a:r>
          </a:p>
          <a:p>
            <a:pPr>
              <a:buClrTx/>
              <a:buFont typeface="Arial" panose="020B0604020202020204" pitchFamily="34" charset="0"/>
              <a:buChar char="•"/>
              <a:defRPr/>
            </a:pPr>
            <a:r>
              <a:rPr lang="en-US" sz="1200">
                <a:latin typeface="Calibri" panose="020F0502020204030204" pitchFamily="34" charset="0"/>
                <a:cs typeface="Calibri" panose="020F0502020204030204" pitchFamily="34" charset="0"/>
              </a:rPr>
              <a:t>Data was calculated by retrieving the total amount of asthma hospitalizations &amp; emergency department visits specifically for adults and children enrolled in Medicaid/Medicaid HMO. The Medicaid population was obtained from the Ohio Department of Medicaid. The numbers included in the denominator to calculate rates do not include Medicaid MyCare Recipients. Child data includes Ohio residents ages 0-18 and adult data includes Ohio Residents ages 19+.</a:t>
            </a:r>
          </a:p>
          <a:p>
            <a:pPr marL="0" indent="0">
              <a:buNone/>
              <a:defRPr/>
            </a:pPr>
            <a:r>
              <a:rPr lang="en-US" sz="1400" b="1" u="sng">
                <a:latin typeface="Calibri" panose="020F0502020204030204" pitchFamily="34" charset="0"/>
                <a:cs typeface="Calibri" panose="020F0502020204030204" pitchFamily="34" charset="0"/>
              </a:rPr>
              <a:t>Chronic Pulmonary Obstructive Disease (</a:t>
            </a:r>
            <a:r>
              <a:rPr lang="en-US" sz="1400" b="1" u="sng">
                <a:latin typeface="Calibri" panose="020F0502020204030204" pitchFamily="34" charset="0"/>
                <a:ea typeface="Calibri" panose="020F0502020204030204" pitchFamily="34" charset="0"/>
                <a:cs typeface="Calibri" panose="020F0502020204030204" pitchFamily="34" charset="0"/>
              </a:rPr>
              <a:t>COPD) </a:t>
            </a:r>
          </a:p>
          <a:p>
            <a:pPr marL="173736" indent="-173736" defTabSz="457200" fontAlgn="base">
              <a:lnSpc>
                <a:spcPct val="100000"/>
              </a:lnSpc>
              <a:spcBef>
                <a:spcPct val="20000"/>
              </a:spcBef>
              <a:spcAft>
                <a:spcPct val="0"/>
              </a:spcAft>
              <a:defRPr/>
            </a:pPr>
            <a:r>
              <a:rPr lang="en-US" sz="1200">
                <a:latin typeface="Calibri" panose="020F0502020204030204" pitchFamily="34" charset="0"/>
                <a:cs typeface="Calibri" panose="020F0502020204030204" pitchFamily="34" charset="0"/>
              </a:rPr>
              <a:t>Data was collected through BRFSS for respondents who answered “yes” to question: (Ever told) (you had) chronic obstructive pulmonary disease, C.O.P.D., emphysema or chronic bronchitis? </a:t>
            </a:r>
          </a:p>
          <a:p>
            <a:pPr marL="0" indent="0" defTabSz="457200" fontAlgn="base">
              <a:lnSpc>
                <a:spcPct val="100000"/>
              </a:lnSpc>
              <a:spcBef>
                <a:spcPct val="20000"/>
              </a:spcBef>
              <a:spcAft>
                <a:spcPct val="0"/>
              </a:spcAft>
              <a:buNone/>
              <a:defRPr/>
            </a:pPr>
            <a:r>
              <a:rPr lang="en-US" sz="1400" b="1" u="sng">
                <a:latin typeface="Calibri"/>
                <a:cs typeface="Calibri"/>
              </a:rPr>
              <a:t>Asthma Control and Management</a:t>
            </a:r>
          </a:p>
          <a:p>
            <a:pPr marL="173736" indent="-173736" defTabSz="457200" fontAlgn="base">
              <a:lnSpc>
                <a:spcPct val="100000"/>
              </a:lnSpc>
              <a:spcBef>
                <a:spcPct val="20000"/>
              </a:spcBef>
              <a:spcAft>
                <a:spcPct val="0"/>
              </a:spcAft>
              <a:defRPr/>
            </a:pPr>
            <a:r>
              <a:rPr lang="en-US" sz="1200">
                <a:latin typeface="Calibri" panose="020F0502020204030204" pitchFamily="34" charset="0"/>
                <a:cs typeface="Calibri" panose="020F0502020204030204" pitchFamily="34" charset="0"/>
              </a:rPr>
              <a:t>Due to limitations of data accessibility, child data includes cumulative data from years 2015-2017 collected from asthma call back survey. Adult data includes data from 2019 collected from the asthma call back survey.  </a:t>
            </a:r>
          </a:p>
          <a:p>
            <a:pPr marL="0" indent="0">
              <a:buNone/>
            </a:pPr>
            <a:r>
              <a:rPr lang="en-US" sz="1400" b="1" u="sng">
                <a:latin typeface="Calibri" panose="020F0502020204030204" pitchFamily="34" charset="0"/>
                <a:cs typeface="Calibri" panose="020F0502020204030204" pitchFamily="34" charset="0"/>
              </a:rPr>
              <a:t>Asthma Death</a:t>
            </a:r>
            <a:r>
              <a:rPr lang="en-US" sz="1400" b="1" baseline="30000">
                <a:latin typeface="Calibri" panose="020F0502020204030204" pitchFamily="34" charset="0"/>
                <a:cs typeface="Calibri" panose="020F0502020204030204" pitchFamily="34" charset="0"/>
              </a:rPr>
              <a:t>2</a:t>
            </a:r>
            <a:r>
              <a:rPr lang="en-US" sz="1600" baseline="30000">
                <a:latin typeface="Calibri" panose="020F0502020204030204" pitchFamily="34" charset="0"/>
                <a:cs typeface="Calibri" panose="020F0502020204030204" pitchFamily="34" charset="0"/>
              </a:rPr>
              <a:t> </a:t>
            </a:r>
            <a:endParaRPr lang="en-US" sz="1400" b="1">
              <a:latin typeface="Calibri" panose="020F0502020204030204" pitchFamily="34" charset="0"/>
              <a:cs typeface="Calibri" panose="020F0502020204030204" pitchFamily="34" charset="0"/>
            </a:endParaRPr>
          </a:p>
          <a:p>
            <a:pPr>
              <a:buClrTx/>
              <a:buFont typeface="Arial" panose="020B0604020202020204" pitchFamily="34" charset="0"/>
              <a:buChar char="•"/>
              <a:defRPr/>
            </a:pPr>
            <a:r>
              <a:rPr lang="en-US" sz="1200">
                <a:latin typeface="Calibri" panose="020F0502020204030204" pitchFamily="34" charset="0"/>
                <a:ea typeface="Calibri" panose="020F0502020204030204" pitchFamily="34" charset="0"/>
                <a:cs typeface="Times New Roman" panose="02020603050405020304" pitchFamily="18" charset="0"/>
              </a:rPr>
              <a:t>Deaths of Ohio residents with ICD Code J45-J46 per 1,000,000 Ohio residents (ICD-10 113 Cause of Death Grouping = 85). Rates were calculated based on mortality count divided by total population estimates for adult &amp; child populations for the respective years, 2012-2020.</a:t>
            </a:r>
          </a:p>
          <a:p>
            <a:pPr marL="342900" indent="-342900" algn="ctr" defTabSz="457200" fontAlgn="base">
              <a:lnSpc>
                <a:spcPct val="100000"/>
              </a:lnSpc>
              <a:spcBef>
                <a:spcPct val="20000"/>
              </a:spcBef>
              <a:spcAft>
                <a:spcPct val="0"/>
              </a:spcAft>
              <a:defRPr/>
            </a:pPr>
            <a:endParaRPr lang="en-US" sz="1200">
              <a:latin typeface="Calibri" panose="020F0502020204030204" pitchFamily="34" charset="0"/>
              <a:cs typeface="Calibri" panose="020F0502020204030204" pitchFamily="34" charset="0"/>
            </a:endParaRPr>
          </a:p>
          <a:p>
            <a:pPr marL="342900" indent="-342900" algn="ctr" defTabSz="457200" fontAlgn="base">
              <a:lnSpc>
                <a:spcPct val="100000"/>
              </a:lnSpc>
              <a:spcBef>
                <a:spcPct val="20000"/>
              </a:spcBef>
              <a:spcAft>
                <a:spcPct val="0"/>
              </a:spcAft>
              <a:defRPr/>
            </a:pPr>
            <a:endParaRPr lang="en-US" sz="12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75016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AD71F-6A3E-3698-6083-8070AC13EC49}"/>
              </a:ext>
            </a:extLst>
          </p:cNvPr>
          <p:cNvSpPr>
            <a:spLocks noGrp="1"/>
          </p:cNvSpPr>
          <p:nvPr>
            <p:ph type="title"/>
          </p:nvPr>
        </p:nvSpPr>
        <p:spPr>
          <a:xfrm>
            <a:off x="838200" y="365129"/>
            <a:ext cx="10515600" cy="1006471"/>
          </a:xfrm>
        </p:spPr>
        <p:txBody>
          <a:bodyPr>
            <a:normAutofit/>
          </a:bodyPr>
          <a:lstStyle/>
          <a:p>
            <a:pPr algn="ctr"/>
            <a:r>
              <a:rPr lang="en-US" sz="3200" b="1">
                <a:latin typeface="Calibri" panose="020F0502020204030204" pitchFamily="34" charset="0"/>
                <a:cs typeface="Calibri" panose="020F0502020204030204" pitchFamily="34" charset="0"/>
              </a:rPr>
              <a:t>Sources:</a:t>
            </a:r>
          </a:p>
        </p:txBody>
      </p:sp>
      <p:sp>
        <p:nvSpPr>
          <p:cNvPr id="3" name="Content Placeholder 2">
            <a:extLst>
              <a:ext uri="{FF2B5EF4-FFF2-40B4-BE49-F238E27FC236}">
                <a16:creationId xmlns:a16="http://schemas.microsoft.com/office/drawing/2014/main" id="{6EDA859F-B8F5-82CF-DE25-76398827B5DD}"/>
              </a:ext>
            </a:extLst>
          </p:cNvPr>
          <p:cNvSpPr>
            <a:spLocks noGrp="1"/>
          </p:cNvSpPr>
          <p:nvPr>
            <p:ph idx="1"/>
          </p:nvPr>
        </p:nvSpPr>
        <p:spPr>
          <a:xfrm>
            <a:off x="838200" y="1524000"/>
            <a:ext cx="10515600" cy="4351338"/>
          </a:xfrm>
        </p:spPr>
        <p:txBody>
          <a:bodyPr/>
          <a:lstStyle/>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Centers for Disease Control and Prevention (CDC). Behavioral Risk Factor Surveillance System Survey Data. Atlanta, Georgia: U.S. Department of Health and Human Services, Centers for Disease Control and Prevention, 2012-2020.</a:t>
            </a:r>
          </a:p>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Centers for Disease Control and Prevention (CDC). BRFSS Asthma Call-Back Survey Children Combined 2015-2017 Data. Atlanta, Georgia: U.S. Department of Health and Human Services, Centers for Disease Control and Prevention, 2015-2017.</a:t>
            </a:r>
          </a:p>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Centers for Disease Control and Prevention (CDC). BRFSS Asthma Call-Back Survey 2019 Data. Atlanta, Georgia: U.S. Department of Health and Human Services, Centers for Disease Control and Prevention, 2019.</a:t>
            </a:r>
          </a:p>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United States Department of Health and Human Services (US DHHS), Centers for Disease Control and Prevention (CDC), National Center for Health Statistics (NCHS), Single Race Population Estimates, on CDC WONDER On-line Database, 2012-2020.</a:t>
            </a:r>
          </a:p>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Ohio Hospital Association (OHA). Clinical-Financial Database, 2016-2020.</a:t>
            </a:r>
          </a:p>
          <a:p>
            <a:pPr marL="342900" indent="-342900" defTabSz="914400">
              <a:lnSpc>
                <a:spcPct val="107000"/>
              </a:lnSpc>
              <a:spcBef>
                <a:spcPts val="0"/>
              </a:spcBef>
              <a:spcAft>
                <a:spcPts val="800"/>
              </a:spcAft>
              <a:buFont typeface="+mj-lt"/>
              <a:buAutoNum type="arabicPeriod"/>
              <a:defRPr/>
            </a:pPr>
            <a:r>
              <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rPr>
              <a:t>Ohio Department of Health, Bureau of Vital Statistics, 2012-2020.</a:t>
            </a:r>
          </a:p>
          <a:p>
            <a:pPr marL="342900" indent="-342900" defTabSz="914400">
              <a:lnSpc>
                <a:spcPct val="107000"/>
              </a:lnSpc>
              <a:spcBef>
                <a:spcPts val="0"/>
              </a:spcBef>
              <a:spcAft>
                <a:spcPts val="800"/>
              </a:spcAft>
              <a:buFont typeface="+mj-lt"/>
              <a:buAutoNum type="arabicPeriod"/>
              <a:defRPr/>
            </a:pPr>
            <a:r>
              <a:rPr lang="en-US" sz="1600">
                <a:latin typeface="Calibri" panose="020F0502020204030204" pitchFamily="34" charset="0"/>
                <a:ea typeface="Calibri" panose="020F0502020204030204" pitchFamily="34" charset="0"/>
                <a:cs typeface="Times New Roman" panose="02020603050405020304" pitchFamily="18" charset="0"/>
              </a:rPr>
              <a:t>Ohio Department of Medicaid (ODM). Enrollment Data, 2016-2020.</a:t>
            </a:r>
            <a:endParaRPr lang="en-US" sz="1600">
              <a:solidFill>
                <a:srgbClr val="000000"/>
              </a:solidFill>
              <a:latin typeface="Calibri" panose="020F0502020204030204" pitchFamily="34" charset="0"/>
              <a:ea typeface="Calibri" panose="020F0502020204030204" pitchFamily="34" charset="0"/>
              <a:cs typeface="Times New Roman" panose="02020603050405020304" pitchFamily="18" charset="0"/>
            </a:endParaRPr>
          </a:p>
          <a:p>
            <a:endParaRPr lang="en-US"/>
          </a:p>
        </p:txBody>
      </p:sp>
    </p:spTree>
    <p:extLst>
      <p:ext uri="{BB962C8B-B14F-4D97-AF65-F5344CB8AC3E}">
        <p14:creationId xmlns:p14="http://schemas.microsoft.com/office/powerpoint/2010/main" val="1494465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E8733-F653-4512-3154-CCF1ADDECAD5}"/>
              </a:ext>
            </a:extLst>
          </p:cNvPr>
          <p:cNvSpPr>
            <a:spLocks noGrp="1"/>
          </p:cNvSpPr>
          <p:nvPr>
            <p:ph type="title"/>
          </p:nvPr>
        </p:nvSpPr>
        <p:spPr/>
        <p:txBody>
          <a:bodyPr>
            <a:normAutofit/>
          </a:bodyPr>
          <a:lstStyle/>
          <a:p>
            <a:pPr algn="ctr"/>
            <a:r>
              <a:rPr lang="en-US" sz="4000" b="1">
                <a:latin typeface="Calibri" panose="020F0502020204030204" pitchFamily="34" charset="0"/>
                <a:cs typeface="Calibri" panose="020F0502020204030204" pitchFamily="34" charset="0"/>
              </a:rPr>
              <a:t>Asthma Statistics, 2020</a:t>
            </a:r>
          </a:p>
        </p:txBody>
      </p:sp>
      <p:sp>
        <p:nvSpPr>
          <p:cNvPr id="3" name="Content Placeholder 2">
            <a:extLst>
              <a:ext uri="{FF2B5EF4-FFF2-40B4-BE49-F238E27FC236}">
                <a16:creationId xmlns:a16="http://schemas.microsoft.com/office/drawing/2014/main" id="{1FA457E9-B370-A164-1E07-0AD9F939D56C}"/>
              </a:ext>
            </a:extLst>
          </p:cNvPr>
          <p:cNvSpPr>
            <a:spLocks noGrp="1"/>
          </p:cNvSpPr>
          <p:nvPr>
            <p:ph idx="1"/>
          </p:nvPr>
        </p:nvSpPr>
        <p:spPr>
          <a:xfrm>
            <a:off x="2152650" y="1690689"/>
            <a:ext cx="7886700" cy="4486274"/>
          </a:xfrm>
        </p:spPr>
        <p:txBody>
          <a:bodyPr>
            <a:normAutofit fontScale="92500" lnSpcReduction="10000"/>
          </a:bodyPr>
          <a:lstStyle/>
          <a:p>
            <a:pPr marL="0" indent="0" algn="ctr">
              <a:lnSpc>
                <a:spcPct val="107000"/>
              </a:lnSpc>
              <a:spcBef>
                <a:spcPts val="0"/>
              </a:spcBef>
              <a:spcAft>
                <a:spcPts val="600"/>
              </a:spcAft>
              <a:buNone/>
              <a:defRPr/>
            </a:pPr>
            <a:r>
              <a:rPr lang="en-US" sz="3600" b="1">
                <a:latin typeface="Calibri" panose="020F0502020204030204" pitchFamily="34" charset="0"/>
                <a:ea typeface="Calibri" panose="020F0502020204030204" pitchFamily="34" charset="0"/>
                <a:cs typeface="Calibri" panose="020F0502020204030204" pitchFamily="34" charset="0"/>
              </a:rPr>
              <a:t>895,631</a:t>
            </a:r>
            <a:br>
              <a:rPr lang="en-US" sz="3600">
                <a:latin typeface="Calibri" panose="020F0502020204030204" pitchFamily="34" charset="0"/>
                <a:ea typeface="Calibri" panose="020F0502020204030204" pitchFamily="34" charset="0"/>
                <a:cs typeface="Calibri" panose="020F0502020204030204" pitchFamily="34" charset="0"/>
              </a:rPr>
            </a:br>
            <a:r>
              <a:rPr lang="en-US">
                <a:latin typeface="Calibri" panose="020F0502020204030204" pitchFamily="34" charset="0"/>
                <a:ea typeface="Calibri" panose="020F0502020204030204" pitchFamily="34" charset="0"/>
                <a:cs typeface="Calibri" panose="020F0502020204030204" pitchFamily="34" charset="0"/>
              </a:rPr>
              <a:t>Number of Ohio adults currently living with asthma</a:t>
            </a:r>
            <a:r>
              <a:rPr lang="en-US" sz="2800" baseline="30000">
                <a:latin typeface="Calibri" panose="020F0502020204030204" pitchFamily="34" charset="0"/>
                <a:cs typeface="Calibri" panose="020F0502020204030204" pitchFamily="34" charset="0"/>
              </a:rPr>
              <a:t> </a:t>
            </a:r>
            <a:r>
              <a:rPr lang="en-US" sz="2600" baseline="30000">
                <a:latin typeface="Calibri" panose="020F0502020204030204" pitchFamily="34" charset="0"/>
                <a:cs typeface="Calibri" panose="020F0502020204030204" pitchFamily="34" charset="0"/>
              </a:rPr>
              <a:t>1</a:t>
            </a:r>
            <a:endParaRPr lang="en-US">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spcBef>
                <a:spcPts val="0"/>
              </a:spcBef>
              <a:spcAft>
                <a:spcPts val="600"/>
              </a:spcAft>
              <a:buNone/>
              <a:defRPr/>
            </a:pPr>
            <a:r>
              <a:rPr lang="en-US">
                <a:latin typeface="Calibri" panose="020F0502020204030204" pitchFamily="34" charset="0"/>
                <a:ea typeface="Calibri" panose="020F0502020204030204" pitchFamily="34" charset="0"/>
                <a:cs typeface="Calibri" panose="020F0502020204030204" pitchFamily="34" charset="0"/>
              </a:rPr>
              <a:t> </a:t>
            </a:r>
          </a:p>
          <a:p>
            <a:pPr marL="0" indent="0" algn="ctr">
              <a:lnSpc>
                <a:spcPct val="107000"/>
              </a:lnSpc>
              <a:spcBef>
                <a:spcPts val="0"/>
              </a:spcBef>
              <a:spcAft>
                <a:spcPts val="600"/>
              </a:spcAft>
              <a:buNone/>
              <a:defRPr/>
            </a:pPr>
            <a:r>
              <a:rPr lang="en-US" sz="3600" b="1">
                <a:latin typeface="Calibri" panose="020F0502020204030204" pitchFamily="34" charset="0"/>
                <a:ea typeface="Calibri" panose="020F0502020204030204" pitchFamily="34" charset="0"/>
                <a:cs typeface="Calibri" panose="020F0502020204030204" pitchFamily="34" charset="0"/>
              </a:rPr>
              <a:t>172,138</a:t>
            </a:r>
            <a:endParaRPr lang="en-US" b="1">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spcBef>
                <a:spcPts val="0"/>
              </a:spcBef>
              <a:spcAft>
                <a:spcPts val="600"/>
              </a:spcAft>
              <a:buNone/>
              <a:defRPr/>
            </a:pPr>
            <a:r>
              <a:rPr lang="en-US">
                <a:latin typeface="Calibri" panose="020F0502020204030204" pitchFamily="34" charset="0"/>
                <a:ea typeface="Calibri" panose="020F0502020204030204" pitchFamily="34" charset="0"/>
                <a:cs typeface="Calibri" panose="020F0502020204030204" pitchFamily="34" charset="0"/>
              </a:rPr>
              <a:t>Number of Ohio children under 18 currently living with asthma</a:t>
            </a:r>
            <a:r>
              <a:rPr lang="en-US" sz="2800" baseline="30000">
                <a:latin typeface="Calibri" panose="020F0502020204030204" pitchFamily="34" charset="0"/>
                <a:cs typeface="Calibri" panose="020F0502020204030204" pitchFamily="34" charset="0"/>
              </a:rPr>
              <a:t> </a:t>
            </a:r>
            <a:r>
              <a:rPr lang="en-US" sz="2600" baseline="30000">
                <a:latin typeface="Calibri" panose="020F0502020204030204" pitchFamily="34" charset="0"/>
                <a:cs typeface="Calibri" panose="020F0502020204030204" pitchFamily="34" charset="0"/>
              </a:rPr>
              <a:t>1</a:t>
            </a:r>
            <a:endParaRPr lang="en-US">
              <a:latin typeface="Calibri" panose="020F0502020204030204" pitchFamily="34" charset="0"/>
              <a:ea typeface="Calibri" panose="020F0502020204030204" pitchFamily="34" charset="0"/>
              <a:cs typeface="Calibri" panose="020F0502020204030204" pitchFamily="34" charset="0"/>
            </a:endParaRPr>
          </a:p>
          <a:p>
            <a:pPr marL="0" indent="0" algn="ctr">
              <a:lnSpc>
                <a:spcPct val="107000"/>
              </a:lnSpc>
              <a:spcBef>
                <a:spcPts val="0"/>
              </a:spcBef>
              <a:spcAft>
                <a:spcPts val="600"/>
              </a:spcAft>
              <a:buNone/>
              <a:defRPr/>
            </a:pPr>
            <a:r>
              <a:rPr lang="en-US">
                <a:solidFill>
                  <a:srgbClr val="543E34"/>
                </a:solidFill>
                <a:latin typeface="Calibri" panose="020F0502020204030204" pitchFamily="34" charset="0"/>
                <a:ea typeface="Calibri" panose="020F0502020204030204" pitchFamily="34" charset="0"/>
                <a:cs typeface="Calibri" panose="020F0502020204030204" pitchFamily="34" charset="0"/>
              </a:rPr>
              <a:t> </a:t>
            </a:r>
          </a:p>
          <a:p>
            <a:pPr marL="0" indent="0" algn="ctr">
              <a:lnSpc>
                <a:spcPct val="107000"/>
              </a:lnSpc>
              <a:spcBef>
                <a:spcPts val="0"/>
              </a:spcBef>
              <a:spcAft>
                <a:spcPts val="600"/>
              </a:spcAft>
              <a:buNone/>
              <a:defRPr/>
            </a:pPr>
            <a:r>
              <a:rPr lang="en-US" sz="3600" b="1">
                <a:latin typeface="Calibri" panose="020F0502020204030204" pitchFamily="34" charset="0"/>
                <a:ea typeface="Calibri" panose="020F0502020204030204" pitchFamily="34" charset="0"/>
                <a:cs typeface="Calibri" panose="020F0502020204030204" pitchFamily="34" charset="0"/>
              </a:rPr>
              <a:t>145</a:t>
            </a:r>
            <a:br>
              <a:rPr lang="en-US" sz="3600">
                <a:latin typeface="Calibri" panose="020F0502020204030204" pitchFamily="34" charset="0"/>
                <a:ea typeface="Calibri" panose="020F0502020204030204" pitchFamily="34" charset="0"/>
                <a:cs typeface="Calibri" panose="020F0502020204030204" pitchFamily="34" charset="0"/>
              </a:rPr>
            </a:br>
            <a:r>
              <a:rPr lang="en-US">
                <a:latin typeface="Calibri" panose="020F0502020204030204" pitchFamily="34" charset="0"/>
                <a:ea typeface="Calibri" panose="020F0502020204030204" pitchFamily="34" charset="0"/>
                <a:cs typeface="Calibri" panose="020F0502020204030204" pitchFamily="34" charset="0"/>
              </a:rPr>
              <a:t>Number of deaths of Ohio residents due to asthma</a:t>
            </a:r>
            <a:r>
              <a:rPr lang="en-US" sz="2400" baseline="30000">
                <a:latin typeface="Calibri" panose="020F0502020204030204" pitchFamily="34" charset="0"/>
                <a:ea typeface="Calibri" panose="020F0502020204030204" pitchFamily="34" charset="0"/>
                <a:cs typeface="Calibri" panose="020F0502020204030204" pitchFamily="34" charset="0"/>
              </a:rPr>
              <a:t> </a:t>
            </a:r>
            <a:r>
              <a:rPr lang="en-US" sz="2600" baseline="30000">
                <a:latin typeface="Calibri" panose="020F0502020204030204" pitchFamily="34" charset="0"/>
                <a:ea typeface="Calibri" panose="020F0502020204030204" pitchFamily="34" charset="0"/>
                <a:cs typeface="Calibri" panose="020F0502020204030204" pitchFamily="34" charset="0"/>
              </a:rPr>
              <a:t>2</a:t>
            </a:r>
            <a:endParaRPr lang="en-US" sz="2400">
              <a:latin typeface="Calibri" panose="020F0502020204030204" pitchFamily="34" charset="0"/>
              <a:ea typeface="Calibri" panose="020F0502020204030204" pitchFamily="34" charset="0"/>
              <a:cs typeface="Calibri" panose="020F0502020204030204" pitchFamily="34" charset="0"/>
            </a:endParaRPr>
          </a:p>
        </p:txBody>
      </p:sp>
      <p:pic>
        <p:nvPicPr>
          <p:cNvPr id="5" name="Graphic 4">
            <a:extLst>
              <a:ext uri="{FF2B5EF4-FFF2-40B4-BE49-F238E27FC236}">
                <a16:creationId xmlns:a16="http://schemas.microsoft.com/office/drawing/2014/main" id="{37537C46-8561-572C-E2F3-4FFFA7A52E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582026" y="5334682"/>
            <a:ext cx="1946252" cy="538134"/>
          </a:xfrm>
          <a:prstGeom prst="rect">
            <a:avLst/>
          </a:prstGeom>
        </p:spPr>
      </p:pic>
      <p:sp>
        <p:nvSpPr>
          <p:cNvPr id="6" name="Rectangle 5">
            <a:extLst>
              <a:ext uri="{FF2B5EF4-FFF2-40B4-BE49-F238E27FC236}">
                <a16:creationId xmlns:a16="http://schemas.microsoft.com/office/drawing/2014/main" id="{2CBCFD84-5375-F24F-B9FF-8BE8BF66CD35}"/>
              </a:ext>
            </a:extLst>
          </p:cNvPr>
          <p:cNvSpPr/>
          <p:nvPr/>
        </p:nvSpPr>
        <p:spPr>
          <a:xfrm>
            <a:off x="2152653" y="1371600"/>
            <a:ext cx="7700963" cy="90488"/>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sp>
        <p:nvSpPr>
          <p:cNvPr id="7" name="TextBox 6">
            <a:extLst>
              <a:ext uri="{FF2B5EF4-FFF2-40B4-BE49-F238E27FC236}">
                <a16:creationId xmlns:a16="http://schemas.microsoft.com/office/drawing/2014/main" id="{42745EA7-6EE0-F9B7-0232-76D804D2A28D}"/>
              </a:ext>
            </a:extLst>
          </p:cNvPr>
          <p:cNvSpPr txBox="1"/>
          <p:nvPr/>
        </p:nvSpPr>
        <p:spPr>
          <a:xfrm>
            <a:off x="2819400" y="6141584"/>
            <a:ext cx="5791200"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a:t>
            </a:r>
            <a:r>
              <a:rPr lang="en-US" sz="800" baseline="30000">
                <a:latin typeface="Calibri" panose="020F0502020204030204" pitchFamily="34" charset="0"/>
                <a:cs typeface="Calibri" panose="020F0502020204030204" pitchFamily="34" charset="0"/>
              </a:rPr>
              <a:t>1</a:t>
            </a:r>
            <a:r>
              <a:rPr lang="en-US" sz="800">
                <a:latin typeface="Calibri" panose="020F0502020204030204" pitchFamily="34" charset="0"/>
                <a:cs typeface="Calibri" panose="020F0502020204030204" pitchFamily="34" charset="0"/>
              </a:rPr>
              <a:t>Centers for Disease Control and Prevention (CDC). Behavioral Risk Factor Surveillance System Survey (BRFSS) Data, Year 2020</a:t>
            </a:r>
          </a:p>
          <a:p>
            <a:pPr algn="ctr">
              <a:defRPr/>
            </a:pPr>
            <a:r>
              <a:rPr lang="en-US" sz="800" baseline="30000">
                <a:latin typeface="Calibri" panose="020F0502020204030204" pitchFamily="34" charset="0"/>
                <a:cs typeface="Calibri" panose="020F0502020204030204" pitchFamily="34" charset="0"/>
              </a:rPr>
              <a:t>2</a:t>
            </a:r>
            <a:r>
              <a:rPr lang="en-US" sz="800">
                <a:latin typeface="Calibri" panose="020F0502020204030204" pitchFamily="34" charset="0"/>
                <a:cs typeface="Calibri" panose="020F0502020204030204" pitchFamily="34" charset="0"/>
              </a:rPr>
              <a:t>Ohio Department of Health, Bureau of Vital and Health Statistics, Year 2020</a:t>
            </a:r>
          </a:p>
        </p:txBody>
      </p:sp>
    </p:spTree>
    <p:extLst>
      <p:ext uri="{BB962C8B-B14F-4D97-AF65-F5344CB8AC3E}">
        <p14:creationId xmlns:p14="http://schemas.microsoft.com/office/powerpoint/2010/main" val="3105352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4248-B21D-32E9-C3DC-F4DB226C8B0D}"/>
              </a:ext>
            </a:extLst>
          </p:cNvPr>
          <p:cNvSpPr>
            <a:spLocks noGrp="1"/>
          </p:cNvSpPr>
          <p:nvPr>
            <p:ph type="title"/>
          </p:nvPr>
        </p:nvSpPr>
        <p:spPr>
          <a:xfrm>
            <a:off x="838200" y="457201"/>
            <a:ext cx="10515600" cy="1219200"/>
          </a:xfrm>
        </p:spPr>
        <p:txBody>
          <a:bodyPr>
            <a:normAutofit fontScale="90000"/>
          </a:bodyPr>
          <a:lstStyle/>
          <a:p>
            <a:pPr algn="ctr"/>
            <a:r>
              <a:rPr lang="en-US" sz="1800" b="1">
                <a:latin typeface="Calibri" panose="020F0502020204030204" pitchFamily="34" charset="0"/>
                <a:ea typeface="Calibri" panose="020F0502020204030204" pitchFamily="34" charset="0"/>
                <a:cs typeface="Calibri" panose="020F0502020204030204" pitchFamily="34" charset="0"/>
              </a:rPr>
              <a:t>Appendix A. Table 3. Emergency Department Visit and Hospitalization Rates for Asthma per 10,000 Residents, by County, Ohio, 2020</a:t>
            </a:r>
            <a:br>
              <a:rPr lang="en-US" sz="2000">
                <a:latin typeface="Calibri" panose="020F0502020204030204" pitchFamily="34" charset="0"/>
                <a:ea typeface="Calibri" panose="020F0502020204030204" pitchFamily="34" charset="0"/>
                <a:cs typeface="Times New Roman" panose="02020603050405020304" pitchFamily="18" charset="0"/>
              </a:rPr>
            </a:br>
            <a:br>
              <a:rPr lang="en-US" sz="4400">
                <a:latin typeface="Calibri" panose="020F0502020204030204" pitchFamily="34" charset="0"/>
                <a:ea typeface="Calibri" panose="020F0502020204030204" pitchFamily="34" charset="0"/>
                <a:cs typeface="Times New Roman" panose="02020603050405020304" pitchFamily="18" charset="0"/>
              </a:rPr>
            </a:br>
            <a:endParaRPr lang="en-US"/>
          </a:p>
        </p:txBody>
      </p:sp>
      <p:graphicFrame>
        <p:nvGraphicFramePr>
          <p:cNvPr id="4" name="Content Placeholder 12">
            <a:extLst>
              <a:ext uri="{FF2B5EF4-FFF2-40B4-BE49-F238E27FC236}">
                <a16:creationId xmlns:a16="http://schemas.microsoft.com/office/drawing/2014/main" id="{89618ED0-2472-73AE-F53E-A41E7CB5A887}"/>
              </a:ext>
            </a:extLst>
          </p:cNvPr>
          <p:cNvGraphicFramePr>
            <a:graphicFrameLocks/>
          </p:cNvGraphicFramePr>
          <p:nvPr>
            <p:extLst>
              <p:ext uri="{D42A27DB-BD31-4B8C-83A1-F6EECF244321}">
                <p14:modId xmlns:p14="http://schemas.microsoft.com/office/powerpoint/2010/main" val="3709888674"/>
              </p:ext>
            </p:extLst>
          </p:nvPr>
        </p:nvGraphicFramePr>
        <p:xfrm>
          <a:off x="1676401" y="1219200"/>
          <a:ext cx="8692800" cy="4623608"/>
        </p:xfrm>
        <a:graphic>
          <a:graphicData uri="http://schemas.openxmlformats.org/drawingml/2006/table">
            <a:tbl>
              <a:tblPr>
                <a:tableStyleId>{5C22544A-7EE6-4342-B048-85BDC9FD1C3A}</a:tableStyleId>
              </a:tblPr>
              <a:tblGrid>
                <a:gridCol w="5354766">
                  <a:extLst>
                    <a:ext uri="{9D8B030D-6E8A-4147-A177-3AD203B41FA5}">
                      <a16:colId xmlns:a16="http://schemas.microsoft.com/office/drawing/2014/main" val="3661153377"/>
                    </a:ext>
                  </a:extLst>
                </a:gridCol>
                <a:gridCol w="1669017">
                  <a:extLst>
                    <a:ext uri="{9D8B030D-6E8A-4147-A177-3AD203B41FA5}">
                      <a16:colId xmlns:a16="http://schemas.microsoft.com/office/drawing/2014/main" val="2884398100"/>
                    </a:ext>
                  </a:extLst>
                </a:gridCol>
                <a:gridCol w="1669017">
                  <a:extLst>
                    <a:ext uri="{9D8B030D-6E8A-4147-A177-3AD203B41FA5}">
                      <a16:colId xmlns:a16="http://schemas.microsoft.com/office/drawing/2014/main" val="3866426806"/>
                    </a:ext>
                  </a:extLst>
                </a:gridCol>
              </a:tblGrid>
              <a:tr h="526628">
                <a:tc>
                  <a:txBody>
                    <a:bodyPr/>
                    <a:lstStyle/>
                    <a:p>
                      <a:pPr algn="ctr" fontAlgn="t"/>
                      <a:r>
                        <a:rPr lang="en-US" sz="1100" b="1" u="none" strike="noStrike">
                          <a:effectLst/>
                        </a:rPr>
                        <a:t>County</a:t>
                      </a:r>
                      <a:endParaRPr lang="en-US" sz="1100" b="1" i="0" u="none" strike="noStrike">
                        <a:solidFill>
                          <a:srgbClr val="000000"/>
                        </a:solidFill>
                        <a:effectLst/>
                        <a:latin typeface="Arial" panose="020B0604020202020204" pitchFamily="34" charset="0"/>
                      </a:endParaRPr>
                    </a:p>
                  </a:txBody>
                  <a:tcPr marL="6350" marR="6350" marT="6350" marB="0">
                    <a:solidFill>
                      <a:schemeClr val="bg2"/>
                    </a:solidFill>
                  </a:tcPr>
                </a:tc>
                <a:tc>
                  <a:txBody>
                    <a:bodyPr/>
                    <a:lstStyle/>
                    <a:p>
                      <a:pPr algn="ctr" fontAlgn="t"/>
                      <a:r>
                        <a:rPr lang="en-US" sz="1100" b="1" u="none" strike="noStrike">
                          <a:effectLst/>
                        </a:rPr>
                        <a:t>Adult Rate (18+)</a:t>
                      </a:r>
                    </a:p>
                    <a:p>
                      <a:pPr algn="ctr" fontAlgn="t"/>
                      <a:r>
                        <a:rPr lang="en-US" sz="1100" b="1" i="0" u="none" strike="noStrike">
                          <a:solidFill>
                            <a:srgbClr val="000000"/>
                          </a:solidFill>
                          <a:effectLst/>
                          <a:latin typeface="Arial" panose="020B0604020202020204" pitchFamily="34" charset="0"/>
                        </a:rPr>
                        <a:t>per 10,000 Residents</a:t>
                      </a:r>
                    </a:p>
                  </a:txBody>
                  <a:tcPr marL="6350" marR="6350" marT="6350" marB="0">
                    <a:solidFill>
                      <a:schemeClr val="bg2"/>
                    </a:solidFill>
                  </a:tcPr>
                </a:tc>
                <a:tc>
                  <a:txBody>
                    <a:bodyPr/>
                    <a:lstStyle/>
                    <a:p>
                      <a:pPr algn="ctr" fontAlgn="t"/>
                      <a:r>
                        <a:rPr lang="en-US" sz="1100" b="1" u="none" strike="noStrike">
                          <a:effectLst/>
                        </a:rPr>
                        <a:t>Child Rate (0-17)</a:t>
                      </a:r>
                    </a:p>
                    <a:p>
                      <a:pPr marL="0" marR="0" lvl="0" indent="0" algn="ctr" defTabSz="457200" rtl="0" eaLnBrk="1" fontAlgn="t" latinLnBrk="0" hangingPunct="1">
                        <a:lnSpc>
                          <a:spcPct val="100000"/>
                        </a:lnSpc>
                        <a:spcBef>
                          <a:spcPts val="0"/>
                        </a:spcBef>
                        <a:spcAft>
                          <a:spcPts val="0"/>
                        </a:spcAft>
                        <a:buClrTx/>
                        <a:buSzTx/>
                        <a:buFontTx/>
                        <a:buNone/>
                        <a:tabLst/>
                        <a:defRPr/>
                      </a:pPr>
                      <a:r>
                        <a:rPr lang="en-US" sz="1100" b="1" i="0" u="none" strike="noStrike">
                          <a:solidFill>
                            <a:srgbClr val="000000"/>
                          </a:solidFill>
                          <a:effectLst/>
                          <a:latin typeface="Arial" panose="020B0604020202020204" pitchFamily="34" charset="0"/>
                        </a:rPr>
                        <a:t>per 10,000 Residents</a:t>
                      </a:r>
                    </a:p>
                    <a:p>
                      <a:pPr algn="ctr" fontAlgn="t"/>
                      <a:endParaRPr lang="en-US" sz="1100" b="1" i="0" u="none" strike="noStrike">
                        <a:solidFill>
                          <a:srgbClr val="000000"/>
                        </a:solidFill>
                        <a:effectLst/>
                        <a:latin typeface="Arial" panose="020B0604020202020204" pitchFamily="34" charset="0"/>
                      </a:endParaRPr>
                    </a:p>
                  </a:txBody>
                  <a:tcPr marL="6350" marR="6350" marT="6350" marB="0">
                    <a:solidFill>
                      <a:schemeClr val="bg2"/>
                    </a:solidFill>
                  </a:tcPr>
                </a:tc>
                <a:extLst>
                  <a:ext uri="{0D108BD9-81ED-4DB2-BD59-A6C34878D82A}">
                    <a16:rowId xmlns:a16="http://schemas.microsoft.com/office/drawing/2014/main" val="3518643708"/>
                  </a:ext>
                </a:extLst>
              </a:tr>
              <a:tr h="204849">
                <a:tc>
                  <a:txBody>
                    <a:bodyPr/>
                    <a:lstStyle/>
                    <a:p>
                      <a:pPr algn="l" fontAlgn="b"/>
                      <a:r>
                        <a:rPr lang="en-US" sz="1100" u="none" strike="noStrike">
                          <a:effectLst/>
                        </a:rPr>
                        <a:t>Adams County, OH (39001)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26.76</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19.67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587593310"/>
                  </a:ext>
                </a:extLst>
              </a:tr>
              <a:tr h="204849">
                <a:tc>
                  <a:txBody>
                    <a:bodyPr/>
                    <a:lstStyle/>
                    <a:p>
                      <a:pPr algn="l" fontAlgn="b"/>
                      <a:r>
                        <a:rPr lang="en-US" sz="1100" u="none" strike="noStrike">
                          <a:effectLst/>
                        </a:rPr>
                        <a:t>Allen County, OH (39003)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29.03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40.08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670954389"/>
                  </a:ext>
                </a:extLst>
              </a:tr>
              <a:tr h="204849">
                <a:tc>
                  <a:txBody>
                    <a:bodyPr/>
                    <a:lstStyle/>
                    <a:p>
                      <a:pPr algn="l" fontAlgn="b"/>
                      <a:r>
                        <a:rPr lang="en-US" sz="1100" u="none" strike="noStrike">
                          <a:effectLst/>
                        </a:rPr>
                        <a:t>Ashland County, OH (39005)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22.86</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13.55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094844008"/>
                  </a:ext>
                </a:extLst>
              </a:tr>
              <a:tr h="204849">
                <a:tc>
                  <a:txBody>
                    <a:bodyPr/>
                    <a:lstStyle/>
                    <a:p>
                      <a:pPr algn="l" fontAlgn="b"/>
                      <a:r>
                        <a:rPr lang="en-US" sz="1100" u="none" strike="noStrike">
                          <a:effectLst/>
                        </a:rPr>
                        <a:t>Ashtabula County, OH (39007)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30.37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38.37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435540441"/>
                  </a:ext>
                </a:extLst>
              </a:tr>
              <a:tr h="204849">
                <a:tc>
                  <a:txBody>
                    <a:bodyPr/>
                    <a:lstStyle/>
                    <a:p>
                      <a:pPr algn="l" fontAlgn="b"/>
                      <a:r>
                        <a:rPr lang="en-US" sz="1100" u="none" strike="noStrike">
                          <a:effectLst/>
                        </a:rPr>
                        <a:t>Athens County, OH (39009)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10.70</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30.82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628238703"/>
                  </a:ext>
                </a:extLst>
              </a:tr>
              <a:tr h="204849">
                <a:tc>
                  <a:txBody>
                    <a:bodyPr/>
                    <a:lstStyle/>
                    <a:p>
                      <a:pPr algn="l" fontAlgn="b"/>
                      <a:r>
                        <a:rPr lang="en-US" sz="1100" u="none" strike="noStrike">
                          <a:effectLst/>
                        </a:rPr>
                        <a:t>Auglaize County, OH (39011)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21.31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25.57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400457401"/>
                  </a:ext>
                </a:extLst>
              </a:tr>
              <a:tr h="204849">
                <a:tc>
                  <a:txBody>
                    <a:bodyPr/>
                    <a:lstStyle/>
                    <a:p>
                      <a:pPr algn="l" fontAlgn="b"/>
                      <a:r>
                        <a:rPr lang="en-US" sz="1100" u="none" strike="noStrike">
                          <a:effectLst/>
                        </a:rPr>
                        <a:t>Belmont County, OH (39013)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3.74</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2.41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56530341"/>
                  </a:ext>
                </a:extLst>
              </a:tr>
              <a:tr h="204849">
                <a:tc>
                  <a:txBody>
                    <a:bodyPr/>
                    <a:lstStyle/>
                    <a:p>
                      <a:pPr algn="l" fontAlgn="b"/>
                      <a:r>
                        <a:rPr lang="en-US" sz="1100" u="none" strike="noStrike">
                          <a:effectLst/>
                        </a:rPr>
                        <a:t>Brown County, OH (39015)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28.88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23.41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32097413"/>
                  </a:ext>
                </a:extLst>
              </a:tr>
              <a:tr h="204849">
                <a:tc>
                  <a:txBody>
                    <a:bodyPr/>
                    <a:lstStyle/>
                    <a:p>
                      <a:pPr algn="l" fontAlgn="b"/>
                      <a:r>
                        <a:rPr lang="en-US" sz="1100" u="none" strike="noStrike">
                          <a:effectLst/>
                        </a:rPr>
                        <a:t>Butler County, OH (39017)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24.94</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28.32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447636920"/>
                  </a:ext>
                </a:extLst>
              </a:tr>
              <a:tr h="204849">
                <a:tc>
                  <a:txBody>
                    <a:bodyPr/>
                    <a:lstStyle/>
                    <a:p>
                      <a:pPr algn="l" fontAlgn="b"/>
                      <a:r>
                        <a:rPr lang="en-US" sz="1100" u="none" strike="noStrike">
                          <a:effectLst/>
                        </a:rPr>
                        <a:t>Carroll County, OH (39019)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15.44</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14.48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4112495966"/>
                  </a:ext>
                </a:extLst>
              </a:tr>
              <a:tr h="204849">
                <a:tc>
                  <a:txBody>
                    <a:bodyPr/>
                    <a:lstStyle/>
                    <a:p>
                      <a:pPr algn="l" fontAlgn="b"/>
                      <a:r>
                        <a:rPr lang="en-US" sz="1100" u="none" strike="noStrike">
                          <a:effectLst/>
                        </a:rPr>
                        <a:t>Champaign County, OH (39021)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25.02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32.62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206803618"/>
                  </a:ext>
                </a:extLst>
              </a:tr>
              <a:tr h="204849">
                <a:tc>
                  <a:txBody>
                    <a:bodyPr/>
                    <a:lstStyle/>
                    <a:p>
                      <a:pPr algn="l" fontAlgn="b"/>
                      <a:r>
                        <a:rPr lang="en-US" sz="1100" u="none" strike="noStrike">
                          <a:effectLst/>
                        </a:rPr>
                        <a:t>Clark County, OH (39023)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28.40</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46.75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2801303742"/>
                  </a:ext>
                </a:extLst>
              </a:tr>
              <a:tr h="204849">
                <a:tc>
                  <a:txBody>
                    <a:bodyPr/>
                    <a:lstStyle/>
                    <a:p>
                      <a:pPr algn="l" fontAlgn="b"/>
                      <a:r>
                        <a:rPr lang="en-US" sz="1100" u="none" strike="noStrike">
                          <a:effectLst/>
                        </a:rPr>
                        <a:t>Clermont County, OH (39025)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22.18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19.78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4292313825"/>
                  </a:ext>
                </a:extLst>
              </a:tr>
              <a:tr h="204849">
                <a:tc>
                  <a:txBody>
                    <a:bodyPr/>
                    <a:lstStyle/>
                    <a:p>
                      <a:pPr algn="l" fontAlgn="b"/>
                      <a:r>
                        <a:rPr lang="en-US" sz="1100" u="none" strike="noStrike">
                          <a:effectLst/>
                        </a:rPr>
                        <a:t>Clinton County, OH (39027)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25.27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23.23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821892875"/>
                  </a:ext>
                </a:extLst>
              </a:tr>
              <a:tr h="204849">
                <a:tc>
                  <a:txBody>
                    <a:bodyPr/>
                    <a:lstStyle/>
                    <a:p>
                      <a:pPr algn="l" fontAlgn="b"/>
                      <a:r>
                        <a:rPr lang="en-US" sz="1100" u="none" strike="noStrike">
                          <a:effectLst/>
                        </a:rPr>
                        <a:t>Columbiana County, OH (39029)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27.86</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39.28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374325821"/>
                  </a:ext>
                </a:extLst>
              </a:tr>
              <a:tr h="204849">
                <a:tc>
                  <a:txBody>
                    <a:bodyPr/>
                    <a:lstStyle/>
                    <a:p>
                      <a:pPr algn="l" fontAlgn="b"/>
                      <a:r>
                        <a:rPr lang="en-US" sz="1100" u="none" strike="noStrike">
                          <a:effectLst/>
                        </a:rPr>
                        <a:t>Coshocton County, OH (39031)</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39.62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33.39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251396348"/>
                  </a:ext>
                </a:extLst>
              </a:tr>
              <a:tr h="204849">
                <a:tc>
                  <a:txBody>
                    <a:bodyPr/>
                    <a:lstStyle/>
                    <a:p>
                      <a:pPr algn="l" fontAlgn="b"/>
                      <a:r>
                        <a:rPr lang="en-US" sz="1100" u="none" strike="noStrike">
                          <a:effectLst/>
                        </a:rPr>
                        <a:t>Crawford County, OH (39033)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26.55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26.82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317643862"/>
                  </a:ext>
                </a:extLst>
              </a:tr>
              <a:tr h="204849">
                <a:tc>
                  <a:txBody>
                    <a:bodyPr/>
                    <a:lstStyle/>
                    <a:p>
                      <a:pPr algn="l" fontAlgn="b"/>
                      <a:r>
                        <a:rPr lang="en-US" sz="1100" u="none" strike="noStrike">
                          <a:effectLst/>
                        </a:rPr>
                        <a:t>Cuyahoga County, OH (39035)</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61.33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63.42</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1382664496"/>
                  </a:ext>
                </a:extLst>
              </a:tr>
              <a:tr h="204849">
                <a:tc>
                  <a:txBody>
                    <a:bodyPr/>
                    <a:lstStyle/>
                    <a:p>
                      <a:pPr algn="l" fontAlgn="b"/>
                      <a:r>
                        <a:rPr lang="en-US" sz="1100" u="none" strike="noStrike">
                          <a:effectLst/>
                        </a:rPr>
                        <a:t>Darke County, OH (39037)</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23.53</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24.79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2299845540"/>
                  </a:ext>
                </a:extLst>
              </a:tr>
              <a:tr h="204849">
                <a:tc>
                  <a:txBody>
                    <a:bodyPr/>
                    <a:lstStyle/>
                    <a:p>
                      <a:pPr algn="l" fontAlgn="b"/>
                      <a:r>
                        <a:rPr lang="en-US" sz="1100" u="none" strike="noStrike">
                          <a:effectLst/>
                        </a:rPr>
                        <a:t>Defiance County, OH (39039)</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26.68</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tc>
                  <a:txBody>
                    <a:bodyPr/>
                    <a:lstStyle/>
                    <a:p>
                      <a:pPr algn="r" fontAlgn="b"/>
                      <a:r>
                        <a:rPr lang="en-US" sz="1100" u="none" strike="noStrike">
                          <a:effectLst/>
                        </a:rPr>
                        <a:t>26.94</a:t>
                      </a:r>
                      <a:endParaRPr lang="en-US" sz="1100" b="0" i="0" u="none" strike="noStrike">
                        <a:solidFill>
                          <a:srgbClr val="000000"/>
                        </a:solidFill>
                        <a:effectLst/>
                        <a:latin typeface="Calibri" panose="020F0502020204030204" pitchFamily="34" charset="0"/>
                      </a:endParaRPr>
                    </a:p>
                  </a:txBody>
                  <a:tcPr marL="6350" marR="6350" marT="6350" marB="0" anchor="b">
                    <a:solidFill>
                      <a:schemeClr val="bg2"/>
                    </a:solidFill>
                  </a:tcPr>
                </a:tc>
                <a:extLst>
                  <a:ext uri="{0D108BD9-81ED-4DB2-BD59-A6C34878D82A}">
                    <a16:rowId xmlns:a16="http://schemas.microsoft.com/office/drawing/2014/main" val="3737489438"/>
                  </a:ext>
                </a:extLst>
              </a:tr>
            </a:tbl>
          </a:graphicData>
        </a:graphic>
      </p:graphicFrame>
    </p:spTree>
    <p:extLst>
      <p:ext uri="{BB962C8B-B14F-4D97-AF65-F5344CB8AC3E}">
        <p14:creationId xmlns:p14="http://schemas.microsoft.com/office/powerpoint/2010/main" val="22427384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4248-B21D-32E9-C3DC-F4DB226C8B0D}"/>
              </a:ext>
            </a:extLst>
          </p:cNvPr>
          <p:cNvSpPr>
            <a:spLocks noGrp="1"/>
          </p:cNvSpPr>
          <p:nvPr>
            <p:ph type="title"/>
          </p:nvPr>
        </p:nvSpPr>
        <p:spPr>
          <a:xfrm>
            <a:off x="838200" y="228600"/>
            <a:ext cx="10515600" cy="1325563"/>
          </a:xfrm>
        </p:spPr>
        <p:txBody>
          <a:bodyPr>
            <a:normAutofit/>
          </a:bodyPr>
          <a:lstStyle/>
          <a:p>
            <a:pPr algn="ctr"/>
            <a:r>
              <a:rPr lang="en-US" sz="1600" b="1">
                <a:latin typeface="Calibri" panose="020F0502020204030204" pitchFamily="34" charset="0"/>
                <a:ea typeface="Calibri" panose="020F0502020204030204" pitchFamily="34" charset="0"/>
                <a:cs typeface="Calibri" panose="020F0502020204030204" pitchFamily="34" charset="0"/>
              </a:rPr>
              <a:t>Appendix A. Table 3. Emergency Department Visit and Hospitalization Rates for Asthma per 10,000 Residents, by County, Ohio, 2020</a:t>
            </a:r>
            <a:br>
              <a:rPr lang="en-US" sz="1600">
                <a:ea typeface="Calibri" panose="020F0502020204030204" pitchFamily="34" charset="0"/>
                <a:cs typeface="Times New Roman" panose="02020603050405020304" pitchFamily="18" charset="0"/>
              </a:rPr>
            </a:br>
            <a:br>
              <a:rPr lang="en-US" sz="1600">
                <a:ea typeface="Calibri" panose="020F0502020204030204" pitchFamily="34" charset="0"/>
                <a:cs typeface="Times New Roman" panose="02020603050405020304" pitchFamily="18" charset="0"/>
              </a:rPr>
            </a:br>
            <a:endParaRPr lang="en-US" sz="1600"/>
          </a:p>
        </p:txBody>
      </p:sp>
      <p:graphicFrame>
        <p:nvGraphicFramePr>
          <p:cNvPr id="4" name="Content Placeholder 12">
            <a:extLst>
              <a:ext uri="{FF2B5EF4-FFF2-40B4-BE49-F238E27FC236}">
                <a16:creationId xmlns:a16="http://schemas.microsoft.com/office/drawing/2014/main" id="{89618ED0-2472-73AE-F53E-A41E7CB5A887}"/>
              </a:ext>
            </a:extLst>
          </p:cNvPr>
          <p:cNvGraphicFramePr>
            <a:graphicFrameLocks/>
          </p:cNvGraphicFramePr>
          <p:nvPr>
            <p:extLst>
              <p:ext uri="{D42A27DB-BD31-4B8C-83A1-F6EECF244321}">
                <p14:modId xmlns:p14="http://schemas.microsoft.com/office/powerpoint/2010/main" val="1774450729"/>
              </p:ext>
            </p:extLst>
          </p:nvPr>
        </p:nvGraphicFramePr>
        <p:xfrm>
          <a:off x="1787704" y="1269032"/>
          <a:ext cx="8509029" cy="4586358"/>
        </p:xfrm>
        <a:graphic>
          <a:graphicData uri="http://schemas.openxmlformats.org/drawingml/2006/table">
            <a:tbl>
              <a:tblPr>
                <a:tableStyleId>{5C22544A-7EE6-4342-B048-85BDC9FD1C3A}</a:tableStyleId>
              </a:tblPr>
              <a:tblGrid>
                <a:gridCol w="5241563">
                  <a:extLst>
                    <a:ext uri="{9D8B030D-6E8A-4147-A177-3AD203B41FA5}">
                      <a16:colId xmlns:a16="http://schemas.microsoft.com/office/drawing/2014/main" val="3661153377"/>
                    </a:ext>
                  </a:extLst>
                </a:gridCol>
                <a:gridCol w="1633733">
                  <a:extLst>
                    <a:ext uri="{9D8B030D-6E8A-4147-A177-3AD203B41FA5}">
                      <a16:colId xmlns:a16="http://schemas.microsoft.com/office/drawing/2014/main" val="2884398100"/>
                    </a:ext>
                  </a:extLst>
                </a:gridCol>
                <a:gridCol w="1633733">
                  <a:extLst>
                    <a:ext uri="{9D8B030D-6E8A-4147-A177-3AD203B41FA5}">
                      <a16:colId xmlns:a16="http://schemas.microsoft.com/office/drawing/2014/main" val="3866426806"/>
                    </a:ext>
                  </a:extLst>
                </a:gridCol>
              </a:tblGrid>
              <a:tr h="421873">
                <a:tc>
                  <a:txBody>
                    <a:bodyPr/>
                    <a:lstStyle/>
                    <a:p>
                      <a:pPr algn="ctr" fontAlgn="t"/>
                      <a:r>
                        <a:rPr lang="en-US" sz="1100" b="1" i="0" u="none" strike="noStrike">
                          <a:solidFill>
                            <a:srgbClr val="000000"/>
                          </a:solidFill>
                          <a:effectLst/>
                          <a:latin typeface="Arial" panose="020B0604020202020204" pitchFamily="34" charset="0"/>
                        </a:rPr>
                        <a:t>County</a:t>
                      </a:r>
                    </a:p>
                  </a:txBody>
                  <a:tcPr marL="9525" marR="9525" marT="9525" marB="0">
                    <a:solidFill>
                      <a:schemeClr val="bg2"/>
                    </a:solidFill>
                  </a:tcPr>
                </a:tc>
                <a:tc>
                  <a:txBody>
                    <a:bodyPr/>
                    <a:lstStyle/>
                    <a:p>
                      <a:pPr algn="ctr" fontAlgn="t"/>
                      <a:r>
                        <a:rPr lang="en-US" sz="1100" b="1" i="0" u="none" strike="noStrike">
                          <a:solidFill>
                            <a:srgbClr val="000000"/>
                          </a:solidFill>
                          <a:effectLst/>
                          <a:latin typeface="Arial" panose="020B0604020202020204" pitchFamily="34" charset="0"/>
                        </a:rPr>
                        <a:t>Adult Rate (18+)</a:t>
                      </a:r>
                    </a:p>
                    <a:p>
                      <a:pPr marL="0" marR="0" lvl="0" indent="0" algn="ctr" defTabSz="457200" rtl="0" eaLnBrk="1" fontAlgn="t" latinLnBrk="0" hangingPunct="1">
                        <a:lnSpc>
                          <a:spcPct val="100000"/>
                        </a:lnSpc>
                        <a:spcBef>
                          <a:spcPts val="0"/>
                        </a:spcBef>
                        <a:spcAft>
                          <a:spcPts val="0"/>
                        </a:spcAft>
                        <a:buClrTx/>
                        <a:buSzTx/>
                        <a:buFontTx/>
                        <a:buNone/>
                        <a:tabLst/>
                        <a:defRPr/>
                      </a:pPr>
                      <a:r>
                        <a:rPr lang="en-US" sz="1100" b="1" i="0" u="none" strike="noStrike">
                          <a:solidFill>
                            <a:srgbClr val="000000"/>
                          </a:solidFill>
                          <a:effectLst/>
                          <a:latin typeface="Arial" panose="020B0604020202020204" pitchFamily="34" charset="0"/>
                        </a:rPr>
                        <a:t>per 10,000 Residents</a:t>
                      </a:r>
                    </a:p>
                    <a:p>
                      <a:pPr algn="ctr" fontAlgn="t"/>
                      <a:endParaRPr lang="en-US" sz="1100" b="1" i="0" u="none" strike="noStrike">
                        <a:solidFill>
                          <a:srgbClr val="000000"/>
                        </a:solidFill>
                        <a:effectLst/>
                        <a:latin typeface="Arial" panose="020B0604020202020204" pitchFamily="34" charset="0"/>
                      </a:endParaRPr>
                    </a:p>
                  </a:txBody>
                  <a:tcPr marL="9525" marR="9525" marT="9525" marB="0">
                    <a:solidFill>
                      <a:schemeClr val="bg2"/>
                    </a:solidFill>
                  </a:tcPr>
                </a:tc>
                <a:tc>
                  <a:txBody>
                    <a:bodyPr/>
                    <a:lstStyle/>
                    <a:p>
                      <a:pPr algn="ctr" fontAlgn="t"/>
                      <a:r>
                        <a:rPr lang="en-US" sz="1100" b="1" i="0" u="none" strike="noStrike">
                          <a:solidFill>
                            <a:srgbClr val="000000"/>
                          </a:solidFill>
                          <a:effectLst/>
                          <a:latin typeface="Arial" panose="020B0604020202020204" pitchFamily="34" charset="0"/>
                        </a:rPr>
                        <a:t>Child Rate (0-17)</a:t>
                      </a:r>
                    </a:p>
                    <a:p>
                      <a:pPr marL="0" marR="0" lvl="0" indent="0" algn="ctr" defTabSz="457200" rtl="0" eaLnBrk="1" fontAlgn="t" latinLnBrk="0" hangingPunct="1">
                        <a:lnSpc>
                          <a:spcPct val="100000"/>
                        </a:lnSpc>
                        <a:spcBef>
                          <a:spcPts val="0"/>
                        </a:spcBef>
                        <a:spcAft>
                          <a:spcPts val="0"/>
                        </a:spcAft>
                        <a:buClrTx/>
                        <a:buSzTx/>
                        <a:buFontTx/>
                        <a:buNone/>
                        <a:tabLst/>
                        <a:defRPr/>
                      </a:pPr>
                      <a:r>
                        <a:rPr lang="en-US" sz="1100" b="1" i="0" u="none" strike="noStrike">
                          <a:solidFill>
                            <a:srgbClr val="000000"/>
                          </a:solidFill>
                          <a:effectLst/>
                          <a:latin typeface="Arial" panose="020B0604020202020204" pitchFamily="34" charset="0"/>
                        </a:rPr>
                        <a:t>per 10,000 Residents</a:t>
                      </a:r>
                    </a:p>
                    <a:p>
                      <a:pPr algn="ctr" fontAlgn="t"/>
                      <a:endParaRPr lang="en-US" sz="1100" b="1" i="0" u="none" strike="noStrike">
                        <a:solidFill>
                          <a:srgbClr val="000000"/>
                        </a:solidFill>
                        <a:effectLst/>
                        <a:latin typeface="Arial" panose="020B0604020202020204" pitchFamily="34" charset="0"/>
                      </a:endParaRPr>
                    </a:p>
                  </a:txBody>
                  <a:tcPr marL="9525" marR="9525" marT="9525" marB="0">
                    <a:solidFill>
                      <a:schemeClr val="bg2"/>
                    </a:solidFill>
                  </a:tcPr>
                </a:tc>
                <a:extLst>
                  <a:ext uri="{0D108BD9-81ED-4DB2-BD59-A6C34878D82A}">
                    <a16:rowId xmlns:a16="http://schemas.microsoft.com/office/drawing/2014/main" val="3518643708"/>
                  </a:ext>
                </a:extLst>
              </a:tr>
              <a:tr h="421873">
                <a:tc>
                  <a:txBody>
                    <a:bodyPr/>
                    <a:lstStyle/>
                    <a:p>
                      <a:pPr algn="l" fontAlgn="b"/>
                      <a:r>
                        <a:rPr lang="en-US" sz="1100" b="0" i="0" u="none" strike="noStrike">
                          <a:solidFill>
                            <a:srgbClr val="000000"/>
                          </a:solidFill>
                          <a:effectLst/>
                          <a:latin typeface="Calibri" panose="020F0502020204030204" pitchFamily="34" charset="0"/>
                        </a:rPr>
                        <a:t>Delaware County, OH (39041)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9.36</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18.55</a:t>
                      </a:r>
                    </a:p>
                  </a:txBody>
                  <a:tcPr marL="9525" marR="9525" marT="9525" marB="0" anchor="b">
                    <a:solidFill>
                      <a:schemeClr val="bg2"/>
                    </a:solidFill>
                  </a:tcPr>
                </a:tc>
                <a:extLst>
                  <a:ext uri="{0D108BD9-81ED-4DB2-BD59-A6C34878D82A}">
                    <a16:rowId xmlns:a16="http://schemas.microsoft.com/office/drawing/2014/main" val="3464291712"/>
                  </a:ext>
                </a:extLst>
              </a:tr>
              <a:tr h="182602">
                <a:tc>
                  <a:txBody>
                    <a:bodyPr/>
                    <a:lstStyle/>
                    <a:p>
                      <a:pPr algn="l" fontAlgn="b"/>
                      <a:r>
                        <a:rPr lang="en-US" sz="1100" b="0" i="0" u="none" strike="noStrike">
                          <a:solidFill>
                            <a:srgbClr val="000000"/>
                          </a:solidFill>
                          <a:effectLst/>
                          <a:latin typeface="Calibri" panose="020F0502020204030204" pitchFamily="34" charset="0"/>
                        </a:rPr>
                        <a:t>Erie County, OH (39043)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41.59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45.23</a:t>
                      </a:r>
                    </a:p>
                  </a:txBody>
                  <a:tcPr marL="9525" marR="9525" marT="9525" marB="0" anchor="b">
                    <a:solidFill>
                      <a:schemeClr val="bg2"/>
                    </a:solidFill>
                  </a:tcPr>
                </a:tc>
                <a:extLst>
                  <a:ext uri="{0D108BD9-81ED-4DB2-BD59-A6C34878D82A}">
                    <a16:rowId xmlns:a16="http://schemas.microsoft.com/office/drawing/2014/main" val="1587593310"/>
                  </a:ext>
                </a:extLst>
              </a:tr>
              <a:tr h="182602">
                <a:tc>
                  <a:txBody>
                    <a:bodyPr/>
                    <a:lstStyle/>
                    <a:p>
                      <a:pPr algn="l" fontAlgn="b"/>
                      <a:r>
                        <a:rPr lang="en-US" sz="1100" b="0" i="0" u="none" strike="noStrike">
                          <a:solidFill>
                            <a:srgbClr val="000000"/>
                          </a:solidFill>
                          <a:effectLst/>
                          <a:latin typeface="Calibri" panose="020F0502020204030204" pitchFamily="34" charset="0"/>
                        </a:rPr>
                        <a:t>Fairfield County, OH (39045)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19.48</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27.87</a:t>
                      </a:r>
                    </a:p>
                  </a:txBody>
                  <a:tcPr marL="9525" marR="9525" marT="9525" marB="0" anchor="b">
                    <a:solidFill>
                      <a:schemeClr val="bg2"/>
                    </a:solidFill>
                  </a:tcPr>
                </a:tc>
                <a:extLst>
                  <a:ext uri="{0D108BD9-81ED-4DB2-BD59-A6C34878D82A}">
                    <a16:rowId xmlns:a16="http://schemas.microsoft.com/office/drawing/2014/main" val="670954389"/>
                  </a:ext>
                </a:extLst>
              </a:tr>
              <a:tr h="182602">
                <a:tc>
                  <a:txBody>
                    <a:bodyPr/>
                    <a:lstStyle/>
                    <a:p>
                      <a:pPr algn="l" fontAlgn="b"/>
                      <a:r>
                        <a:rPr lang="en-US" sz="1100" b="0" i="0" u="none" strike="noStrike">
                          <a:solidFill>
                            <a:srgbClr val="000000"/>
                          </a:solidFill>
                          <a:effectLst/>
                          <a:latin typeface="Calibri" panose="020F0502020204030204" pitchFamily="34" charset="0"/>
                        </a:rPr>
                        <a:t>Fayette County, OH (39047)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31.49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34.51</a:t>
                      </a:r>
                    </a:p>
                  </a:txBody>
                  <a:tcPr marL="9525" marR="9525" marT="9525" marB="0" anchor="b">
                    <a:solidFill>
                      <a:schemeClr val="bg2"/>
                    </a:solidFill>
                  </a:tcPr>
                </a:tc>
                <a:extLst>
                  <a:ext uri="{0D108BD9-81ED-4DB2-BD59-A6C34878D82A}">
                    <a16:rowId xmlns:a16="http://schemas.microsoft.com/office/drawing/2014/main" val="1094844008"/>
                  </a:ext>
                </a:extLst>
              </a:tr>
              <a:tr h="182602">
                <a:tc>
                  <a:txBody>
                    <a:bodyPr/>
                    <a:lstStyle/>
                    <a:p>
                      <a:pPr algn="l" fontAlgn="b"/>
                      <a:r>
                        <a:rPr lang="en-US" sz="1100" b="0" i="0" u="none" strike="noStrike">
                          <a:solidFill>
                            <a:srgbClr val="000000"/>
                          </a:solidFill>
                          <a:effectLst/>
                          <a:latin typeface="Calibri" panose="020F0502020204030204" pitchFamily="34" charset="0"/>
                        </a:rPr>
                        <a:t>Franklin County, OH (39049)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30.31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37.93</a:t>
                      </a:r>
                    </a:p>
                  </a:txBody>
                  <a:tcPr marL="9525" marR="9525" marT="9525" marB="0" anchor="b">
                    <a:solidFill>
                      <a:schemeClr val="bg2"/>
                    </a:solidFill>
                  </a:tcPr>
                </a:tc>
                <a:extLst>
                  <a:ext uri="{0D108BD9-81ED-4DB2-BD59-A6C34878D82A}">
                    <a16:rowId xmlns:a16="http://schemas.microsoft.com/office/drawing/2014/main" val="1435540441"/>
                  </a:ext>
                </a:extLst>
              </a:tr>
              <a:tr h="182602">
                <a:tc>
                  <a:txBody>
                    <a:bodyPr/>
                    <a:lstStyle/>
                    <a:p>
                      <a:pPr algn="l" fontAlgn="b"/>
                      <a:r>
                        <a:rPr lang="en-US" sz="1100" b="0" i="0" u="none" strike="noStrike">
                          <a:solidFill>
                            <a:srgbClr val="000000"/>
                          </a:solidFill>
                          <a:effectLst/>
                          <a:latin typeface="Calibri" panose="020F0502020204030204" pitchFamily="34" charset="0"/>
                        </a:rPr>
                        <a:t>Fulton County, OH (39051)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21.46</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32.86</a:t>
                      </a:r>
                    </a:p>
                  </a:txBody>
                  <a:tcPr marL="9525" marR="9525" marT="9525" marB="0" anchor="b">
                    <a:solidFill>
                      <a:schemeClr val="bg2"/>
                    </a:solidFill>
                  </a:tcPr>
                </a:tc>
                <a:extLst>
                  <a:ext uri="{0D108BD9-81ED-4DB2-BD59-A6C34878D82A}">
                    <a16:rowId xmlns:a16="http://schemas.microsoft.com/office/drawing/2014/main" val="3628238703"/>
                  </a:ext>
                </a:extLst>
              </a:tr>
              <a:tr h="182602">
                <a:tc>
                  <a:txBody>
                    <a:bodyPr/>
                    <a:lstStyle/>
                    <a:p>
                      <a:pPr algn="l" fontAlgn="b"/>
                      <a:r>
                        <a:rPr lang="en-US" sz="1100" b="0" i="0" u="none" strike="noStrike">
                          <a:solidFill>
                            <a:srgbClr val="000000"/>
                          </a:solidFill>
                          <a:effectLst/>
                          <a:latin typeface="Calibri" panose="020F0502020204030204" pitchFamily="34" charset="0"/>
                        </a:rPr>
                        <a:t>Gallia County, OH (39053)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16.54</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30.76</a:t>
                      </a:r>
                    </a:p>
                  </a:txBody>
                  <a:tcPr marL="9525" marR="9525" marT="9525" marB="0" anchor="b">
                    <a:solidFill>
                      <a:schemeClr val="bg2"/>
                    </a:solidFill>
                  </a:tcPr>
                </a:tc>
                <a:extLst>
                  <a:ext uri="{0D108BD9-81ED-4DB2-BD59-A6C34878D82A}">
                    <a16:rowId xmlns:a16="http://schemas.microsoft.com/office/drawing/2014/main" val="3400457401"/>
                  </a:ext>
                </a:extLst>
              </a:tr>
              <a:tr h="182602">
                <a:tc>
                  <a:txBody>
                    <a:bodyPr/>
                    <a:lstStyle/>
                    <a:p>
                      <a:pPr algn="l" fontAlgn="b"/>
                      <a:r>
                        <a:rPr lang="en-US" sz="1100" b="0" i="0" u="none" strike="noStrike">
                          <a:solidFill>
                            <a:srgbClr val="000000"/>
                          </a:solidFill>
                          <a:effectLst/>
                          <a:latin typeface="Calibri" panose="020F0502020204030204" pitchFamily="34" charset="0"/>
                        </a:rPr>
                        <a:t>Geauga County, OH (39055)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12.16</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14.85</a:t>
                      </a:r>
                    </a:p>
                  </a:txBody>
                  <a:tcPr marL="9525" marR="9525" marT="9525" marB="0" anchor="b">
                    <a:solidFill>
                      <a:schemeClr val="bg2"/>
                    </a:solidFill>
                  </a:tcPr>
                </a:tc>
                <a:extLst>
                  <a:ext uri="{0D108BD9-81ED-4DB2-BD59-A6C34878D82A}">
                    <a16:rowId xmlns:a16="http://schemas.microsoft.com/office/drawing/2014/main" val="156530341"/>
                  </a:ext>
                </a:extLst>
              </a:tr>
              <a:tr h="182602">
                <a:tc>
                  <a:txBody>
                    <a:bodyPr/>
                    <a:lstStyle/>
                    <a:p>
                      <a:pPr algn="l" fontAlgn="b"/>
                      <a:r>
                        <a:rPr lang="en-US" sz="1100" b="0" i="0" u="none" strike="noStrike">
                          <a:solidFill>
                            <a:srgbClr val="000000"/>
                          </a:solidFill>
                          <a:effectLst/>
                          <a:latin typeface="Calibri" panose="020F0502020204030204" pitchFamily="34" charset="0"/>
                        </a:rPr>
                        <a:t>Greene County, OH (39057)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26.84</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37.26</a:t>
                      </a:r>
                    </a:p>
                  </a:txBody>
                  <a:tcPr marL="9525" marR="9525" marT="9525" marB="0" anchor="b">
                    <a:solidFill>
                      <a:schemeClr val="bg2"/>
                    </a:solidFill>
                  </a:tcPr>
                </a:tc>
                <a:extLst>
                  <a:ext uri="{0D108BD9-81ED-4DB2-BD59-A6C34878D82A}">
                    <a16:rowId xmlns:a16="http://schemas.microsoft.com/office/drawing/2014/main" val="332097413"/>
                  </a:ext>
                </a:extLst>
              </a:tr>
              <a:tr h="182602">
                <a:tc>
                  <a:txBody>
                    <a:bodyPr/>
                    <a:lstStyle/>
                    <a:p>
                      <a:pPr algn="l" fontAlgn="b"/>
                      <a:r>
                        <a:rPr lang="en-US" sz="1100" b="0" i="0" u="none" strike="noStrike">
                          <a:solidFill>
                            <a:srgbClr val="000000"/>
                          </a:solidFill>
                          <a:effectLst/>
                          <a:latin typeface="Calibri" panose="020F0502020204030204" pitchFamily="34" charset="0"/>
                        </a:rPr>
                        <a:t>Guernsey County, OH (39059)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19.47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23.58</a:t>
                      </a:r>
                    </a:p>
                  </a:txBody>
                  <a:tcPr marL="9525" marR="9525" marT="9525" marB="0" anchor="b">
                    <a:solidFill>
                      <a:schemeClr val="bg2"/>
                    </a:solidFill>
                  </a:tcPr>
                </a:tc>
                <a:extLst>
                  <a:ext uri="{0D108BD9-81ED-4DB2-BD59-A6C34878D82A}">
                    <a16:rowId xmlns:a16="http://schemas.microsoft.com/office/drawing/2014/main" val="3447636920"/>
                  </a:ext>
                </a:extLst>
              </a:tr>
              <a:tr h="182602">
                <a:tc>
                  <a:txBody>
                    <a:bodyPr/>
                    <a:lstStyle/>
                    <a:p>
                      <a:pPr algn="l" fontAlgn="b"/>
                      <a:r>
                        <a:rPr lang="en-US" sz="1100" b="0" i="0" u="none" strike="noStrike">
                          <a:solidFill>
                            <a:srgbClr val="000000"/>
                          </a:solidFill>
                          <a:effectLst/>
                          <a:latin typeface="Calibri" panose="020F0502020204030204" pitchFamily="34" charset="0"/>
                        </a:rPr>
                        <a:t>Hamilton County, OH (39061)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42.70</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41.62</a:t>
                      </a:r>
                    </a:p>
                  </a:txBody>
                  <a:tcPr marL="9525" marR="9525" marT="9525" marB="0" anchor="b">
                    <a:solidFill>
                      <a:schemeClr val="bg2"/>
                    </a:solidFill>
                  </a:tcPr>
                </a:tc>
                <a:extLst>
                  <a:ext uri="{0D108BD9-81ED-4DB2-BD59-A6C34878D82A}">
                    <a16:rowId xmlns:a16="http://schemas.microsoft.com/office/drawing/2014/main" val="4112495966"/>
                  </a:ext>
                </a:extLst>
              </a:tr>
              <a:tr h="182602">
                <a:tc>
                  <a:txBody>
                    <a:bodyPr/>
                    <a:lstStyle/>
                    <a:p>
                      <a:pPr algn="l" fontAlgn="b"/>
                      <a:r>
                        <a:rPr lang="en-US" sz="1100" b="0" i="0" u="none" strike="noStrike">
                          <a:solidFill>
                            <a:srgbClr val="000000"/>
                          </a:solidFill>
                          <a:effectLst/>
                          <a:latin typeface="Calibri" panose="020F0502020204030204" pitchFamily="34" charset="0"/>
                        </a:rPr>
                        <a:t>Hancock County, OH (39063)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24.45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12.11</a:t>
                      </a:r>
                    </a:p>
                  </a:txBody>
                  <a:tcPr marL="9525" marR="9525" marT="9525" marB="0" anchor="b">
                    <a:solidFill>
                      <a:schemeClr val="bg2"/>
                    </a:solidFill>
                  </a:tcPr>
                </a:tc>
                <a:extLst>
                  <a:ext uri="{0D108BD9-81ED-4DB2-BD59-A6C34878D82A}">
                    <a16:rowId xmlns:a16="http://schemas.microsoft.com/office/drawing/2014/main" val="3206803618"/>
                  </a:ext>
                </a:extLst>
              </a:tr>
              <a:tr h="182602">
                <a:tc>
                  <a:txBody>
                    <a:bodyPr/>
                    <a:lstStyle/>
                    <a:p>
                      <a:pPr algn="l" fontAlgn="b"/>
                      <a:r>
                        <a:rPr lang="en-US" sz="1100" b="0" i="0" u="none" strike="noStrike">
                          <a:solidFill>
                            <a:srgbClr val="000000"/>
                          </a:solidFill>
                          <a:effectLst/>
                          <a:latin typeface="Calibri" panose="020F0502020204030204" pitchFamily="34" charset="0"/>
                        </a:rPr>
                        <a:t>Hardin County, OH (39065)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20.68</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20.56</a:t>
                      </a:r>
                    </a:p>
                  </a:txBody>
                  <a:tcPr marL="9525" marR="9525" marT="9525" marB="0" anchor="b">
                    <a:solidFill>
                      <a:schemeClr val="bg2"/>
                    </a:solidFill>
                  </a:tcPr>
                </a:tc>
                <a:extLst>
                  <a:ext uri="{0D108BD9-81ED-4DB2-BD59-A6C34878D82A}">
                    <a16:rowId xmlns:a16="http://schemas.microsoft.com/office/drawing/2014/main" val="2801303742"/>
                  </a:ext>
                </a:extLst>
              </a:tr>
              <a:tr h="182602">
                <a:tc>
                  <a:txBody>
                    <a:bodyPr/>
                    <a:lstStyle/>
                    <a:p>
                      <a:pPr algn="l" fontAlgn="b"/>
                      <a:r>
                        <a:rPr lang="en-US" sz="1100" b="0" i="0" u="none" strike="noStrike">
                          <a:solidFill>
                            <a:srgbClr val="000000"/>
                          </a:solidFill>
                          <a:effectLst/>
                          <a:latin typeface="Calibri" panose="020F0502020204030204" pitchFamily="34" charset="0"/>
                        </a:rPr>
                        <a:t>Harrison County, OH (39067)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27.57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19.71</a:t>
                      </a:r>
                    </a:p>
                  </a:txBody>
                  <a:tcPr marL="9525" marR="9525" marT="9525" marB="0" anchor="b">
                    <a:solidFill>
                      <a:schemeClr val="bg2"/>
                    </a:solidFill>
                  </a:tcPr>
                </a:tc>
                <a:extLst>
                  <a:ext uri="{0D108BD9-81ED-4DB2-BD59-A6C34878D82A}">
                    <a16:rowId xmlns:a16="http://schemas.microsoft.com/office/drawing/2014/main" val="4292313825"/>
                  </a:ext>
                </a:extLst>
              </a:tr>
              <a:tr h="182602">
                <a:tc>
                  <a:txBody>
                    <a:bodyPr/>
                    <a:lstStyle/>
                    <a:p>
                      <a:pPr algn="l" fontAlgn="b"/>
                      <a:r>
                        <a:rPr lang="en-US" sz="1100" b="0" i="0" u="none" strike="noStrike">
                          <a:solidFill>
                            <a:srgbClr val="000000"/>
                          </a:solidFill>
                          <a:effectLst/>
                          <a:latin typeface="Calibri" panose="020F0502020204030204" pitchFamily="34" charset="0"/>
                        </a:rPr>
                        <a:t>Henry County, OH (39069)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21.29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16.04</a:t>
                      </a:r>
                    </a:p>
                  </a:txBody>
                  <a:tcPr marL="9525" marR="9525" marT="9525" marB="0" anchor="b">
                    <a:solidFill>
                      <a:schemeClr val="bg2"/>
                    </a:solidFill>
                  </a:tcPr>
                </a:tc>
                <a:extLst>
                  <a:ext uri="{0D108BD9-81ED-4DB2-BD59-A6C34878D82A}">
                    <a16:rowId xmlns:a16="http://schemas.microsoft.com/office/drawing/2014/main" val="1821892875"/>
                  </a:ext>
                </a:extLst>
              </a:tr>
              <a:tr h="182602">
                <a:tc>
                  <a:txBody>
                    <a:bodyPr/>
                    <a:lstStyle/>
                    <a:p>
                      <a:pPr algn="l" fontAlgn="b"/>
                      <a:r>
                        <a:rPr lang="en-US" sz="1100" b="0" i="0" u="none" strike="noStrike">
                          <a:solidFill>
                            <a:srgbClr val="000000"/>
                          </a:solidFill>
                          <a:effectLst/>
                          <a:latin typeface="Calibri" panose="020F0502020204030204" pitchFamily="34" charset="0"/>
                        </a:rPr>
                        <a:t>Highland County, OH (39071)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17.23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21.53</a:t>
                      </a:r>
                    </a:p>
                  </a:txBody>
                  <a:tcPr marL="9525" marR="9525" marT="9525" marB="0" anchor="b">
                    <a:solidFill>
                      <a:schemeClr val="bg2"/>
                    </a:solidFill>
                  </a:tcPr>
                </a:tc>
                <a:extLst>
                  <a:ext uri="{0D108BD9-81ED-4DB2-BD59-A6C34878D82A}">
                    <a16:rowId xmlns:a16="http://schemas.microsoft.com/office/drawing/2014/main" val="1374325821"/>
                  </a:ext>
                </a:extLst>
              </a:tr>
              <a:tr h="182602">
                <a:tc>
                  <a:txBody>
                    <a:bodyPr/>
                    <a:lstStyle/>
                    <a:p>
                      <a:pPr algn="l" fontAlgn="b"/>
                      <a:r>
                        <a:rPr lang="en-US" sz="1100" b="0" i="0" u="none" strike="noStrike">
                          <a:solidFill>
                            <a:srgbClr val="000000"/>
                          </a:solidFill>
                          <a:effectLst/>
                          <a:latin typeface="Calibri" panose="020F0502020204030204" pitchFamily="34" charset="0"/>
                        </a:rPr>
                        <a:t>Hocking County, OH (39073)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17.25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18.13</a:t>
                      </a:r>
                    </a:p>
                  </a:txBody>
                  <a:tcPr marL="9525" marR="9525" marT="9525" marB="0" anchor="b">
                    <a:solidFill>
                      <a:schemeClr val="bg2"/>
                    </a:solidFill>
                  </a:tcPr>
                </a:tc>
                <a:extLst>
                  <a:ext uri="{0D108BD9-81ED-4DB2-BD59-A6C34878D82A}">
                    <a16:rowId xmlns:a16="http://schemas.microsoft.com/office/drawing/2014/main" val="251396348"/>
                  </a:ext>
                </a:extLst>
              </a:tr>
              <a:tr h="182602">
                <a:tc>
                  <a:txBody>
                    <a:bodyPr/>
                    <a:lstStyle/>
                    <a:p>
                      <a:pPr algn="l" fontAlgn="b"/>
                      <a:r>
                        <a:rPr lang="en-US" sz="1100" b="0" i="0" u="none" strike="noStrike">
                          <a:solidFill>
                            <a:srgbClr val="000000"/>
                          </a:solidFill>
                          <a:effectLst/>
                          <a:latin typeface="Calibri" panose="020F0502020204030204" pitchFamily="34" charset="0"/>
                        </a:rPr>
                        <a:t>Holmes County, OH (39075)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11.77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0.75</a:t>
                      </a:r>
                    </a:p>
                  </a:txBody>
                  <a:tcPr marL="9525" marR="9525" marT="9525" marB="0" anchor="b">
                    <a:solidFill>
                      <a:schemeClr val="bg2"/>
                    </a:solidFill>
                  </a:tcPr>
                </a:tc>
                <a:extLst>
                  <a:ext uri="{0D108BD9-81ED-4DB2-BD59-A6C34878D82A}">
                    <a16:rowId xmlns:a16="http://schemas.microsoft.com/office/drawing/2014/main" val="3317643862"/>
                  </a:ext>
                </a:extLst>
              </a:tr>
              <a:tr h="182602">
                <a:tc>
                  <a:txBody>
                    <a:bodyPr/>
                    <a:lstStyle/>
                    <a:p>
                      <a:pPr algn="l" fontAlgn="b"/>
                      <a:r>
                        <a:rPr lang="en-US" sz="1100" b="0" i="0" u="none" strike="noStrike">
                          <a:solidFill>
                            <a:srgbClr val="000000"/>
                          </a:solidFill>
                          <a:effectLst/>
                          <a:latin typeface="Calibri" panose="020F0502020204030204" pitchFamily="34" charset="0"/>
                        </a:rPr>
                        <a:t>Huron County, OH (39077)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32.60</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31.14</a:t>
                      </a:r>
                    </a:p>
                  </a:txBody>
                  <a:tcPr marL="9525" marR="9525" marT="9525" marB="0" anchor="b">
                    <a:solidFill>
                      <a:schemeClr val="bg2"/>
                    </a:solidFill>
                  </a:tcPr>
                </a:tc>
                <a:extLst>
                  <a:ext uri="{0D108BD9-81ED-4DB2-BD59-A6C34878D82A}">
                    <a16:rowId xmlns:a16="http://schemas.microsoft.com/office/drawing/2014/main" val="1382664496"/>
                  </a:ext>
                </a:extLst>
              </a:tr>
              <a:tr h="182602">
                <a:tc>
                  <a:txBody>
                    <a:bodyPr/>
                    <a:lstStyle/>
                    <a:p>
                      <a:pPr algn="l" fontAlgn="b"/>
                      <a:r>
                        <a:rPr lang="en-US" sz="1100" b="0" i="0" u="none" strike="noStrike">
                          <a:solidFill>
                            <a:srgbClr val="000000"/>
                          </a:solidFill>
                          <a:effectLst/>
                          <a:latin typeface="Calibri" panose="020F0502020204030204" pitchFamily="34" charset="0"/>
                        </a:rPr>
                        <a:t>Jackson County, OH (39079)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22.23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19.36</a:t>
                      </a:r>
                    </a:p>
                  </a:txBody>
                  <a:tcPr marL="9525" marR="9525" marT="9525" marB="0" anchor="b">
                    <a:solidFill>
                      <a:schemeClr val="bg2"/>
                    </a:solidFill>
                  </a:tcPr>
                </a:tc>
                <a:extLst>
                  <a:ext uri="{0D108BD9-81ED-4DB2-BD59-A6C34878D82A}">
                    <a16:rowId xmlns:a16="http://schemas.microsoft.com/office/drawing/2014/main" val="2299845540"/>
                  </a:ext>
                </a:extLst>
              </a:tr>
              <a:tr h="182602">
                <a:tc>
                  <a:txBody>
                    <a:bodyPr/>
                    <a:lstStyle/>
                    <a:p>
                      <a:pPr algn="l" fontAlgn="b"/>
                      <a:r>
                        <a:rPr lang="en-US" sz="1100" b="0" i="0" u="none" strike="noStrike">
                          <a:solidFill>
                            <a:srgbClr val="000000"/>
                          </a:solidFill>
                          <a:effectLst/>
                          <a:latin typeface="Calibri" panose="020F0502020204030204" pitchFamily="34" charset="0"/>
                        </a:rPr>
                        <a:t>Jefferson County, OH (39081)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21.00</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25.50</a:t>
                      </a:r>
                    </a:p>
                  </a:txBody>
                  <a:tcPr marL="9525" marR="9525" marT="9525" marB="0" anchor="b">
                    <a:solidFill>
                      <a:schemeClr val="bg2"/>
                    </a:solidFill>
                  </a:tcPr>
                </a:tc>
                <a:extLst>
                  <a:ext uri="{0D108BD9-81ED-4DB2-BD59-A6C34878D82A}">
                    <a16:rowId xmlns:a16="http://schemas.microsoft.com/office/drawing/2014/main" val="3737489438"/>
                  </a:ext>
                </a:extLst>
              </a:tr>
            </a:tbl>
          </a:graphicData>
        </a:graphic>
      </p:graphicFrame>
    </p:spTree>
    <p:extLst>
      <p:ext uri="{BB962C8B-B14F-4D97-AF65-F5344CB8AC3E}">
        <p14:creationId xmlns:p14="http://schemas.microsoft.com/office/powerpoint/2010/main" val="22772829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4248-B21D-32E9-C3DC-F4DB226C8B0D}"/>
              </a:ext>
            </a:extLst>
          </p:cNvPr>
          <p:cNvSpPr>
            <a:spLocks noGrp="1"/>
          </p:cNvSpPr>
          <p:nvPr>
            <p:ph type="title"/>
          </p:nvPr>
        </p:nvSpPr>
        <p:spPr>
          <a:xfrm>
            <a:off x="838200" y="359213"/>
            <a:ext cx="10515600" cy="1325563"/>
          </a:xfrm>
        </p:spPr>
        <p:txBody>
          <a:bodyPr>
            <a:normAutofit/>
          </a:bodyPr>
          <a:lstStyle/>
          <a:p>
            <a:pPr algn="ctr"/>
            <a:r>
              <a:rPr lang="en-US" sz="1600" b="1">
                <a:latin typeface="Calibri" panose="020F0502020204030204" pitchFamily="34" charset="0"/>
                <a:ea typeface="Calibri" panose="020F0502020204030204" pitchFamily="34" charset="0"/>
                <a:cs typeface="Calibri" panose="020F0502020204030204" pitchFamily="34" charset="0"/>
              </a:rPr>
              <a:t>Appendix A. Table 3. Emergency Department Visit and Hospitalization Rates for Asthma per 10,000 Residents, by County, Ohio, 2020</a:t>
            </a:r>
            <a:br>
              <a:rPr lang="en-US" sz="1600" b="1">
                <a:solidFill>
                  <a:schemeClr val="tx1">
                    <a:lumMod val="95000"/>
                    <a:lumOff val="5000"/>
                  </a:schemeClr>
                </a:solidFill>
                <a:latin typeface="Calibri" panose="020F0502020204030204" pitchFamily="34" charset="0"/>
                <a:ea typeface="Calibri" panose="020F0502020204030204" pitchFamily="34" charset="0"/>
                <a:cs typeface="Calibri" panose="020F0502020204030204" pitchFamily="34" charset="0"/>
              </a:rPr>
            </a:br>
            <a:br>
              <a:rPr lang="en-US" sz="1600" b="1">
                <a:solidFill>
                  <a:schemeClr val="tx1">
                    <a:lumMod val="95000"/>
                    <a:lumOff val="5000"/>
                  </a:schemeClr>
                </a:solidFill>
                <a:latin typeface="Calibri" panose="020F0502020204030204" pitchFamily="34" charset="0"/>
                <a:ea typeface="Calibri" panose="020F0502020204030204" pitchFamily="34" charset="0"/>
                <a:cs typeface="Calibri" panose="020F0502020204030204" pitchFamily="34" charset="0"/>
              </a:rPr>
            </a:br>
            <a:endParaRPr lang="en-US" sz="1600" b="1">
              <a:solidFill>
                <a:schemeClr val="tx1">
                  <a:lumMod val="95000"/>
                  <a:lumOff val="5000"/>
                </a:schemeClr>
              </a:solidFill>
              <a:latin typeface="Calibri" panose="020F0502020204030204" pitchFamily="34" charset="0"/>
              <a:cs typeface="Calibri" panose="020F0502020204030204" pitchFamily="34" charset="0"/>
            </a:endParaRPr>
          </a:p>
        </p:txBody>
      </p:sp>
      <p:graphicFrame>
        <p:nvGraphicFramePr>
          <p:cNvPr id="4" name="Content Placeholder 12">
            <a:extLst>
              <a:ext uri="{FF2B5EF4-FFF2-40B4-BE49-F238E27FC236}">
                <a16:creationId xmlns:a16="http://schemas.microsoft.com/office/drawing/2014/main" id="{89618ED0-2472-73AE-F53E-A41E7CB5A887}"/>
              </a:ext>
            </a:extLst>
          </p:cNvPr>
          <p:cNvGraphicFramePr>
            <a:graphicFrameLocks/>
          </p:cNvGraphicFramePr>
          <p:nvPr>
            <p:extLst>
              <p:ext uri="{D42A27DB-BD31-4B8C-83A1-F6EECF244321}">
                <p14:modId xmlns:p14="http://schemas.microsoft.com/office/powerpoint/2010/main" val="3132567293"/>
              </p:ext>
            </p:extLst>
          </p:nvPr>
        </p:nvGraphicFramePr>
        <p:xfrm>
          <a:off x="1905000" y="1295400"/>
          <a:ext cx="8153400" cy="4566969"/>
        </p:xfrm>
        <a:graphic>
          <a:graphicData uri="http://schemas.openxmlformats.org/drawingml/2006/table">
            <a:tbl>
              <a:tblPr>
                <a:tableStyleId>{5C22544A-7EE6-4342-B048-85BDC9FD1C3A}</a:tableStyleId>
              </a:tblPr>
              <a:tblGrid>
                <a:gridCol w="5022494">
                  <a:extLst>
                    <a:ext uri="{9D8B030D-6E8A-4147-A177-3AD203B41FA5}">
                      <a16:colId xmlns:a16="http://schemas.microsoft.com/office/drawing/2014/main" val="3661153377"/>
                    </a:ext>
                  </a:extLst>
                </a:gridCol>
                <a:gridCol w="1565453">
                  <a:extLst>
                    <a:ext uri="{9D8B030D-6E8A-4147-A177-3AD203B41FA5}">
                      <a16:colId xmlns:a16="http://schemas.microsoft.com/office/drawing/2014/main" val="2884398100"/>
                    </a:ext>
                  </a:extLst>
                </a:gridCol>
                <a:gridCol w="1565453">
                  <a:extLst>
                    <a:ext uri="{9D8B030D-6E8A-4147-A177-3AD203B41FA5}">
                      <a16:colId xmlns:a16="http://schemas.microsoft.com/office/drawing/2014/main" val="3866426806"/>
                    </a:ext>
                  </a:extLst>
                </a:gridCol>
              </a:tblGrid>
              <a:tr h="498931">
                <a:tc>
                  <a:txBody>
                    <a:bodyPr/>
                    <a:lstStyle/>
                    <a:p>
                      <a:pPr algn="ctr" fontAlgn="t"/>
                      <a:r>
                        <a:rPr lang="en-US" sz="1100" b="1" i="0" u="none" strike="noStrike">
                          <a:solidFill>
                            <a:srgbClr val="000000"/>
                          </a:solidFill>
                          <a:effectLst/>
                          <a:latin typeface="Arial" panose="020B0604020202020204" pitchFamily="34" charset="0"/>
                        </a:rPr>
                        <a:t>County</a:t>
                      </a:r>
                    </a:p>
                  </a:txBody>
                  <a:tcPr marL="9525" marR="9525" marT="9525" marB="0">
                    <a:solidFill>
                      <a:schemeClr val="bg2"/>
                    </a:solidFill>
                  </a:tcPr>
                </a:tc>
                <a:tc>
                  <a:txBody>
                    <a:bodyPr/>
                    <a:lstStyle/>
                    <a:p>
                      <a:pPr algn="ctr" fontAlgn="t"/>
                      <a:r>
                        <a:rPr lang="en-US" sz="1100" b="1" i="0" u="none" strike="noStrike">
                          <a:solidFill>
                            <a:srgbClr val="000000"/>
                          </a:solidFill>
                          <a:effectLst/>
                          <a:latin typeface="Arial" panose="020B0604020202020204" pitchFamily="34" charset="0"/>
                        </a:rPr>
                        <a:t>Adult Rate (18+)</a:t>
                      </a:r>
                    </a:p>
                    <a:p>
                      <a:pPr marL="0" marR="0" lvl="0" indent="0" algn="ctr" defTabSz="457200" rtl="0" eaLnBrk="1" fontAlgn="t" latinLnBrk="0" hangingPunct="1">
                        <a:lnSpc>
                          <a:spcPct val="100000"/>
                        </a:lnSpc>
                        <a:spcBef>
                          <a:spcPts val="0"/>
                        </a:spcBef>
                        <a:spcAft>
                          <a:spcPts val="0"/>
                        </a:spcAft>
                        <a:buClrTx/>
                        <a:buSzTx/>
                        <a:buFontTx/>
                        <a:buNone/>
                        <a:tabLst/>
                        <a:defRPr/>
                      </a:pPr>
                      <a:r>
                        <a:rPr lang="en-US" sz="1100" b="1" i="0" u="none" strike="noStrike">
                          <a:solidFill>
                            <a:srgbClr val="000000"/>
                          </a:solidFill>
                          <a:effectLst/>
                          <a:latin typeface="Arial" panose="020B0604020202020204" pitchFamily="34" charset="0"/>
                        </a:rPr>
                        <a:t>per 10,000 Residents</a:t>
                      </a:r>
                    </a:p>
                    <a:p>
                      <a:pPr algn="ctr" fontAlgn="t"/>
                      <a:endParaRPr lang="en-US" sz="1100" b="1" i="0" u="none" strike="noStrike">
                        <a:solidFill>
                          <a:srgbClr val="000000"/>
                        </a:solidFill>
                        <a:effectLst/>
                        <a:latin typeface="Arial" panose="020B0604020202020204" pitchFamily="34" charset="0"/>
                      </a:endParaRPr>
                    </a:p>
                  </a:txBody>
                  <a:tcPr marL="9525" marR="9525" marT="9525" marB="0">
                    <a:solidFill>
                      <a:schemeClr val="bg2"/>
                    </a:solidFill>
                  </a:tcPr>
                </a:tc>
                <a:tc>
                  <a:txBody>
                    <a:bodyPr/>
                    <a:lstStyle/>
                    <a:p>
                      <a:pPr algn="ctr" fontAlgn="t"/>
                      <a:r>
                        <a:rPr lang="en-US" sz="1100" b="1" i="0" u="none" strike="noStrike">
                          <a:solidFill>
                            <a:srgbClr val="000000"/>
                          </a:solidFill>
                          <a:effectLst/>
                          <a:latin typeface="Arial" panose="020B0604020202020204" pitchFamily="34" charset="0"/>
                        </a:rPr>
                        <a:t>Child Rate (0-17)</a:t>
                      </a:r>
                    </a:p>
                    <a:p>
                      <a:pPr marL="0" marR="0" lvl="0" indent="0" algn="ctr" defTabSz="457200" rtl="0" eaLnBrk="1" fontAlgn="t" latinLnBrk="0" hangingPunct="1">
                        <a:lnSpc>
                          <a:spcPct val="100000"/>
                        </a:lnSpc>
                        <a:spcBef>
                          <a:spcPts val="0"/>
                        </a:spcBef>
                        <a:spcAft>
                          <a:spcPts val="0"/>
                        </a:spcAft>
                        <a:buClrTx/>
                        <a:buSzTx/>
                        <a:buFontTx/>
                        <a:buNone/>
                        <a:tabLst/>
                        <a:defRPr/>
                      </a:pPr>
                      <a:r>
                        <a:rPr lang="en-US" sz="1100" b="1" i="0" u="none" strike="noStrike">
                          <a:solidFill>
                            <a:srgbClr val="000000"/>
                          </a:solidFill>
                          <a:effectLst/>
                          <a:latin typeface="Arial" panose="020B0604020202020204" pitchFamily="34" charset="0"/>
                        </a:rPr>
                        <a:t>per 10,000 Residents</a:t>
                      </a:r>
                    </a:p>
                    <a:p>
                      <a:pPr algn="ctr" fontAlgn="t"/>
                      <a:endParaRPr lang="en-US" sz="1100" b="1" i="0" u="none" strike="noStrike">
                        <a:solidFill>
                          <a:srgbClr val="000000"/>
                        </a:solidFill>
                        <a:effectLst/>
                        <a:latin typeface="Arial" panose="020B0604020202020204" pitchFamily="34" charset="0"/>
                      </a:endParaRPr>
                    </a:p>
                  </a:txBody>
                  <a:tcPr marL="9525" marR="9525" marT="9525" marB="0">
                    <a:solidFill>
                      <a:schemeClr val="bg2"/>
                    </a:solidFill>
                  </a:tcPr>
                </a:tc>
                <a:extLst>
                  <a:ext uri="{0D108BD9-81ED-4DB2-BD59-A6C34878D82A}">
                    <a16:rowId xmlns:a16="http://schemas.microsoft.com/office/drawing/2014/main" val="3518643708"/>
                  </a:ext>
                </a:extLst>
              </a:tr>
              <a:tr h="255612">
                <a:tc>
                  <a:txBody>
                    <a:bodyPr/>
                    <a:lstStyle/>
                    <a:p>
                      <a:pPr algn="l" fontAlgn="b"/>
                      <a:r>
                        <a:rPr lang="en-US" sz="1100" b="0" i="0" u="none" strike="noStrike">
                          <a:solidFill>
                            <a:srgbClr val="000000"/>
                          </a:solidFill>
                          <a:effectLst/>
                          <a:latin typeface="Calibri" panose="020F0502020204030204" pitchFamily="34" charset="0"/>
                        </a:rPr>
                        <a:t>Knox County, OH (39083)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26.97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25.32</a:t>
                      </a:r>
                    </a:p>
                  </a:txBody>
                  <a:tcPr marL="9525" marR="9525" marT="9525" marB="0" anchor="b">
                    <a:solidFill>
                      <a:schemeClr val="bg2"/>
                    </a:solidFill>
                  </a:tcPr>
                </a:tc>
                <a:extLst>
                  <a:ext uri="{0D108BD9-81ED-4DB2-BD59-A6C34878D82A}">
                    <a16:rowId xmlns:a16="http://schemas.microsoft.com/office/drawing/2014/main" val="1560767575"/>
                  </a:ext>
                </a:extLst>
              </a:tr>
              <a:tr h="255612">
                <a:tc>
                  <a:txBody>
                    <a:bodyPr/>
                    <a:lstStyle/>
                    <a:p>
                      <a:pPr algn="l" fontAlgn="b"/>
                      <a:r>
                        <a:rPr lang="en-US" sz="1100" b="0" i="0" u="none" strike="noStrike">
                          <a:solidFill>
                            <a:srgbClr val="000000"/>
                          </a:solidFill>
                          <a:effectLst/>
                          <a:latin typeface="Calibri" panose="020F0502020204030204" pitchFamily="34" charset="0"/>
                        </a:rPr>
                        <a:t>Lake County, OH (39085)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22.79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35.04</a:t>
                      </a:r>
                    </a:p>
                  </a:txBody>
                  <a:tcPr marL="9525" marR="9525" marT="9525" marB="0" anchor="b">
                    <a:solidFill>
                      <a:schemeClr val="bg2"/>
                    </a:solidFill>
                  </a:tcPr>
                </a:tc>
                <a:extLst>
                  <a:ext uri="{0D108BD9-81ED-4DB2-BD59-A6C34878D82A}">
                    <a16:rowId xmlns:a16="http://schemas.microsoft.com/office/drawing/2014/main" val="3464291712"/>
                  </a:ext>
                </a:extLst>
              </a:tr>
              <a:tr h="175601">
                <a:tc>
                  <a:txBody>
                    <a:bodyPr/>
                    <a:lstStyle/>
                    <a:p>
                      <a:pPr algn="l" fontAlgn="b"/>
                      <a:r>
                        <a:rPr lang="en-US" sz="1100" b="0" i="0" u="none" strike="noStrike">
                          <a:solidFill>
                            <a:srgbClr val="000000"/>
                          </a:solidFill>
                          <a:effectLst/>
                          <a:latin typeface="Calibri" panose="020F0502020204030204" pitchFamily="34" charset="0"/>
                        </a:rPr>
                        <a:t>Lawrence County, OH (39087)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0.86</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0.79</a:t>
                      </a:r>
                    </a:p>
                  </a:txBody>
                  <a:tcPr marL="9525" marR="9525" marT="9525" marB="0" anchor="b">
                    <a:solidFill>
                      <a:schemeClr val="bg2"/>
                    </a:solidFill>
                  </a:tcPr>
                </a:tc>
                <a:extLst>
                  <a:ext uri="{0D108BD9-81ED-4DB2-BD59-A6C34878D82A}">
                    <a16:rowId xmlns:a16="http://schemas.microsoft.com/office/drawing/2014/main" val="1587593310"/>
                  </a:ext>
                </a:extLst>
              </a:tr>
              <a:tr h="175601">
                <a:tc>
                  <a:txBody>
                    <a:bodyPr/>
                    <a:lstStyle/>
                    <a:p>
                      <a:pPr algn="l" fontAlgn="b"/>
                      <a:r>
                        <a:rPr lang="en-US" sz="1100" b="0" i="0" u="none" strike="noStrike">
                          <a:solidFill>
                            <a:srgbClr val="000000"/>
                          </a:solidFill>
                          <a:effectLst/>
                          <a:latin typeface="Calibri" panose="020F0502020204030204" pitchFamily="34" charset="0"/>
                        </a:rPr>
                        <a:t>Licking County, OH (39089)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16.89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21.59</a:t>
                      </a:r>
                    </a:p>
                  </a:txBody>
                  <a:tcPr marL="9525" marR="9525" marT="9525" marB="0" anchor="b">
                    <a:solidFill>
                      <a:schemeClr val="bg2"/>
                    </a:solidFill>
                  </a:tcPr>
                </a:tc>
                <a:extLst>
                  <a:ext uri="{0D108BD9-81ED-4DB2-BD59-A6C34878D82A}">
                    <a16:rowId xmlns:a16="http://schemas.microsoft.com/office/drawing/2014/main" val="670954389"/>
                  </a:ext>
                </a:extLst>
              </a:tr>
              <a:tr h="175601">
                <a:tc>
                  <a:txBody>
                    <a:bodyPr/>
                    <a:lstStyle/>
                    <a:p>
                      <a:pPr algn="l" fontAlgn="b"/>
                      <a:r>
                        <a:rPr lang="en-US" sz="1100" b="0" i="0" u="none" strike="noStrike">
                          <a:solidFill>
                            <a:srgbClr val="000000"/>
                          </a:solidFill>
                          <a:effectLst/>
                          <a:latin typeface="Calibri" panose="020F0502020204030204" pitchFamily="34" charset="0"/>
                        </a:rPr>
                        <a:t>Logan County, OH (39091)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18.58</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16.43</a:t>
                      </a:r>
                    </a:p>
                  </a:txBody>
                  <a:tcPr marL="9525" marR="9525" marT="9525" marB="0" anchor="b">
                    <a:solidFill>
                      <a:schemeClr val="bg2"/>
                    </a:solidFill>
                  </a:tcPr>
                </a:tc>
                <a:extLst>
                  <a:ext uri="{0D108BD9-81ED-4DB2-BD59-A6C34878D82A}">
                    <a16:rowId xmlns:a16="http://schemas.microsoft.com/office/drawing/2014/main" val="1094844008"/>
                  </a:ext>
                </a:extLst>
              </a:tr>
              <a:tr h="175601">
                <a:tc>
                  <a:txBody>
                    <a:bodyPr/>
                    <a:lstStyle/>
                    <a:p>
                      <a:pPr algn="l" fontAlgn="b"/>
                      <a:r>
                        <a:rPr lang="en-US" sz="1100" b="0" i="0" u="none" strike="noStrike">
                          <a:solidFill>
                            <a:srgbClr val="000000"/>
                          </a:solidFill>
                          <a:effectLst/>
                          <a:latin typeface="Calibri" panose="020F0502020204030204" pitchFamily="34" charset="0"/>
                        </a:rPr>
                        <a:t>Lorain County, OH (39093)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40.73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46.59</a:t>
                      </a:r>
                    </a:p>
                  </a:txBody>
                  <a:tcPr marL="9525" marR="9525" marT="9525" marB="0" anchor="b">
                    <a:solidFill>
                      <a:schemeClr val="bg2"/>
                    </a:solidFill>
                  </a:tcPr>
                </a:tc>
                <a:extLst>
                  <a:ext uri="{0D108BD9-81ED-4DB2-BD59-A6C34878D82A}">
                    <a16:rowId xmlns:a16="http://schemas.microsoft.com/office/drawing/2014/main" val="1435540441"/>
                  </a:ext>
                </a:extLst>
              </a:tr>
              <a:tr h="175601">
                <a:tc>
                  <a:txBody>
                    <a:bodyPr/>
                    <a:lstStyle/>
                    <a:p>
                      <a:pPr algn="l" fontAlgn="b"/>
                      <a:r>
                        <a:rPr lang="en-US" sz="1100" b="0" i="0" u="none" strike="noStrike">
                          <a:solidFill>
                            <a:srgbClr val="000000"/>
                          </a:solidFill>
                          <a:effectLst/>
                          <a:latin typeface="Calibri" panose="020F0502020204030204" pitchFamily="34" charset="0"/>
                        </a:rPr>
                        <a:t>Lucas County, OH (39095)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39.86</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59.74</a:t>
                      </a:r>
                    </a:p>
                  </a:txBody>
                  <a:tcPr marL="9525" marR="9525" marT="9525" marB="0" anchor="b">
                    <a:solidFill>
                      <a:schemeClr val="bg2"/>
                    </a:solidFill>
                  </a:tcPr>
                </a:tc>
                <a:extLst>
                  <a:ext uri="{0D108BD9-81ED-4DB2-BD59-A6C34878D82A}">
                    <a16:rowId xmlns:a16="http://schemas.microsoft.com/office/drawing/2014/main" val="3628238703"/>
                  </a:ext>
                </a:extLst>
              </a:tr>
              <a:tr h="175601">
                <a:tc>
                  <a:txBody>
                    <a:bodyPr/>
                    <a:lstStyle/>
                    <a:p>
                      <a:pPr algn="l" fontAlgn="b"/>
                      <a:r>
                        <a:rPr lang="en-US" sz="1100" b="0" i="0" u="none" strike="noStrike">
                          <a:solidFill>
                            <a:srgbClr val="000000"/>
                          </a:solidFill>
                          <a:effectLst/>
                          <a:latin typeface="Calibri" panose="020F0502020204030204" pitchFamily="34" charset="0"/>
                        </a:rPr>
                        <a:t>Madison County, OH (39097)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18.87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26.52</a:t>
                      </a:r>
                    </a:p>
                  </a:txBody>
                  <a:tcPr marL="9525" marR="9525" marT="9525" marB="0" anchor="b">
                    <a:solidFill>
                      <a:schemeClr val="bg2"/>
                    </a:solidFill>
                  </a:tcPr>
                </a:tc>
                <a:extLst>
                  <a:ext uri="{0D108BD9-81ED-4DB2-BD59-A6C34878D82A}">
                    <a16:rowId xmlns:a16="http://schemas.microsoft.com/office/drawing/2014/main" val="3400457401"/>
                  </a:ext>
                </a:extLst>
              </a:tr>
              <a:tr h="175601">
                <a:tc>
                  <a:txBody>
                    <a:bodyPr/>
                    <a:lstStyle/>
                    <a:p>
                      <a:pPr algn="l" fontAlgn="b"/>
                      <a:r>
                        <a:rPr lang="en-US" sz="1100" b="0" i="0" u="none" strike="noStrike">
                          <a:solidFill>
                            <a:srgbClr val="000000"/>
                          </a:solidFill>
                          <a:effectLst/>
                          <a:latin typeface="Calibri" panose="020F0502020204030204" pitchFamily="34" charset="0"/>
                        </a:rPr>
                        <a:t>Mahoning County, OH (39099)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43.13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86.22</a:t>
                      </a:r>
                    </a:p>
                  </a:txBody>
                  <a:tcPr marL="9525" marR="9525" marT="9525" marB="0" anchor="b">
                    <a:solidFill>
                      <a:schemeClr val="bg2"/>
                    </a:solidFill>
                  </a:tcPr>
                </a:tc>
                <a:extLst>
                  <a:ext uri="{0D108BD9-81ED-4DB2-BD59-A6C34878D82A}">
                    <a16:rowId xmlns:a16="http://schemas.microsoft.com/office/drawing/2014/main" val="156530341"/>
                  </a:ext>
                </a:extLst>
              </a:tr>
              <a:tr h="175601">
                <a:tc>
                  <a:txBody>
                    <a:bodyPr/>
                    <a:lstStyle/>
                    <a:p>
                      <a:pPr algn="l" fontAlgn="b"/>
                      <a:r>
                        <a:rPr lang="en-US" sz="1100" b="0" i="0" u="none" strike="noStrike">
                          <a:solidFill>
                            <a:srgbClr val="000000"/>
                          </a:solidFill>
                          <a:effectLst/>
                          <a:latin typeface="Calibri" panose="020F0502020204030204" pitchFamily="34" charset="0"/>
                        </a:rPr>
                        <a:t>Marion County, OH (39101)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22.34</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37.69</a:t>
                      </a:r>
                    </a:p>
                  </a:txBody>
                  <a:tcPr marL="9525" marR="9525" marT="9525" marB="0" anchor="b">
                    <a:solidFill>
                      <a:schemeClr val="bg2"/>
                    </a:solidFill>
                  </a:tcPr>
                </a:tc>
                <a:extLst>
                  <a:ext uri="{0D108BD9-81ED-4DB2-BD59-A6C34878D82A}">
                    <a16:rowId xmlns:a16="http://schemas.microsoft.com/office/drawing/2014/main" val="332097413"/>
                  </a:ext>
                </a:extLst>
              </a:tr>
              <a:tr h="175601">
                <a:tc>
                  <a:txBody>
                    <a:bodyPr/>
                    <a:lstStyle/>
                    <a:p>
                      <a:pPr algn="l" fontAlgn="b"/>
                      <a:r>
                        <a:rPr lang="en-US" sz="1100" b="0" i="0" u="none" strike="noStrike">
                          <a:solidFill>
                            <a:srgbClr val="000000"/>
                          </a:solidFill>
                          <a:effectLst/>
                          <a:latin typeface="Calibri" panose="020F0502020204030204" pitchFamily="34" charset="0"/>
                        </a:rPr>
                        <a:t>Medina County, OH (39103)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19.00</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18.06</a:t>
                      </a:r>
                    </a:p>
                  </a:txBody>
                  <a:tcPr marL="9525" marR="9525" marT="9525" marB="0" anchor="b">
                    <a:solidFill>
                      <a:schemeClr val="bg2"/>
                    </a:solidFill>
                  </a:tcPr>
                </a:tc>
                <a:extLst>
                  <a:ext uri="{0D108BD9-81ED-4DB2-BD59-A6C34878D82A}">
                    <a16:rowId xmlns:a16="http://schemas.microsoft.com/office/drawing/2014/main" val="3447636920"/>
                  </a:ext>
                </a:extLst>
              </a:tr>
              <a:tr h="175601">
                <a:tc>
                  <a:txBody>
                    <a:bodyPr/>
                    <a:lstStyle/>
                    <a:p>
                      <a:pPr algn="l" fontAlgn="b"/>
                      <a:r>
                        <a:rPr lang="en-US" sz="1100" b="0" i="0" u="none" strike="noStrike">
                          <a:solidFill>
                            <a:srgbClr val="000000"/>
                          </a:solidFill>
                          <a:effectLst/>
                          <a:latin typeface="Calibri" panose="020F0502020204030204" pitchFamily="34" charset="0"/>
                        </a:rPr>
                        <a:t>Meigs County, OH (39105)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20.01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17.05</a:t>
                      </a:r>
                    </a:p>
                  </a:txBody>
                  <a:tcPr marL="9525" marR="9525" marT="9525" marB="0" anchor="b">
                    <a:solidFill>
                      <a:schemeClr val="bg2"/>
                    </a:solidFill>
                  </a:tcPr>
                </a:tc>
                <a:extLst>
                  <a:ext uri="{0D108BD9-81ED-4DB2-BD59-A6C34878D82A}">
                    <a16:rowId xmlns:a16="http://schemas.microsoft.com/office/drawing/2014/main" val="4112495966"/>
                  </a:ext>
                </a:extLst>
              </a:tr>
              <a:tr h="175601">
                <a:tc>
                  <a:txBody>
                    <a:bodyPr/>
                    <a:lstStyle/>
                    <a:p>
                      <a:pPr algn="l" fontAlgn="b"/>
                      <a:r>
                        <a:rPr lang="en-US" sz="1100" b="0" i="0" u="none" strike="noStrike">
                          <a:solidFill>
                            <a:srgbClr val="000000"/>
                          </a:solidFill>
                          <a:effectLst/>
                          <a:latin typeface="Calibri" panose="020F0502020204030204" pitchFamily="34" charset="0"/>
                        </a:rPr>
                        <a:t>Mercer County, OH (39107)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14.08</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16.78</a:t>
                      </a:r>
                    </a:p>
                  </a:txBody>
                  <a:tcPr marL="9525" marR="9525" marT="9525" marB="0" anchor="b">
                    <a:solidFill>
                      <a:schemeClr val="bg2"/>
                    </a:solidFill>
                  </a:tcPr>
                </a:tc>
                <a:extLst>
                  <a:ext uri="{0D108BD9-81ED-4DB2-BD59-A6C34878D82A}">
                    <a16:rowId xmlns:a16="http://schemas.microsoft.com/office/drawing/2014/main" val="3206803618"/>
                  </a:ext>
                </a:extLst>
              </a:tr>
              <a:tr h="175601">
                <a:tc>
                  <a:txBody>
                    <a:bodyPr/>
                    <a:lstStyle/>
                    <a:p>
                      <a:pPr algn="l" fontAlgn="b"/>
                      <a:r>
                        <a:rPr lang="en-US" sz="1100" b="0" i="0" u="none" strike="noStrike">
                          <a:solidFill>
                            <a:srgbClr val="000000"/>
                          </a:solidFill>
                          <a:effectLst/>
                          <a:latin typeface="Calibri" panose="020F0502020204030204" pitchFamily="34" charset="0"/>
                        </a:rPr>
                        <a:t>Miami County, OH (39109)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26.65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30.52</a:t>
                      </a:r>
                    </a:p>
                  </a:txBody>
                  <a:tcPr marL="9525" marR="9525" marT="9525" marB="0" anchor="b">
                    <a:solidFill>
                      <a:schemeClr val="bg2"/>
                    </a:solidFill>
                  </a:tcPr>
                </a:tc>
                <a:extLst>
                  <a:ext uri="{0D108BD9-81ED-4DB2-BD59-A6C34878D82A}">
                    <a16:rowId xmlns:a16="http://schemas.microsoft.com/office/drawing/2014/main" val="2801303742"/>
                  </a:ext>
                </a:extLst>
              </a:tr>
              <a:tr h="175601">
                <a:tc>
                  <a:txBody>
                    <a:bodyPr/>
                    <a:lstStyle/>
                    <a:p>
                      <a:pPr algn="l" fontAlgn="b"/>
                      <a:r>
                        <a:rPr lang="en-US" sz="1100" b="0" i="0" u="none" strike="noStrike">
                          <a:solidFill>
                            <a:srgbClr val="000000"/>
                          </a:solidFill>
                          <a:effectLst/>
                          <a:latin typeface="Calibri" panose="020F0502020204030204" pitchFamily="34" charset="0"/>
                        </a:rPr>
                        <a:t>Monroe County, OH (39111)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4.60</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14.74</a:t>
                      </a:r>
                    </a:p>
                  </a:txBody>
                  <a:tcPr marL="9525" marR="9525" marT="9525" marB="0" anchor="b">
                    <a:solidFill>
                      <a:schemeClr val="bg2"/>
                    </a:solidFill>
                  </a:tcPr>
                </a:tc>
                <a:extLst>
                  <a:ext uri="{0D108BD9-81ED-4DB2-BD59-A6C34878D82A}">
                    <a16:rowId xmlns:a16="http://schemas.microsoft.com/office/drawing/2014/main" val="4292313825"/>
                  </a:ext>
                </a:extLst>
              </a:tr>
              <a:tr h="175601">
                <a:tc>
                  <a:txBody>
                    <a:bodyPr/>
                    <a:lstStyle/>
                    <a:p>
                      <a:pPr algn="l" fontAlgn="b"/>
                      <a:r>
                        <a:rPr lang="en-US" sz="1100" b="0" i="0" u="none" strike="noStrike">
                          <a:solidFill>
                            <a:srgbClr val="000000"/>
                          </a:solidFill>
                          <a:effectLst/>
                          <a:latin typeface="Calibri" panose="020F0502020204030204" pitchFamily="34" charset="0"/>
                        </a:rPr>
                        <a:t>Montgomery County, OH (39113)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41.35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76.31</a:t>
                      </a:r>
                    </a:p>
                  </a:txBody>
                  <a:tcPr marL="9525" marR="9525" marT="9525" marB="0" anchor="b">
                    <a:solidFill>
                      <a:schemeClr val="bg2"/>
                    </a:solidFill>
                  </a:tcPr>
                </a:tc>
                <a:extLst>
                  <a:ext uri="{0D108BD9-81ED-4DB2-BD59-A6C34878D82A}">
                    <a16:rowId xmlns:a16="http://schemas.microsoft.com/office/drawing/2014/main" val="1821892875"/>
                  </a:ext>
                </a:extLst>
              </a:tr>
              <a:tr h="175601">
                <a:tc>
                  <a:txBody>
                    <a:bodyPr/>
                    <a:lstStyle/>
                    <a:p>
                      <a:pPr algn="l" fontAlgn="b"/>
                      <a:r>
                        <a:rPr lang="en-US" sz="1100" b="0" i="0" u="none" strike="noStrike">
                          <a:solidFill>
                            <a:srgbClr val="000000"/>
                          </a:solidFill>
                          <a:effectLst/>
                          <a:latin typeface="Calibri" panose="020F0502020204030204" pitchFamily="34" charset="0"/>
                        </a:rPr>
                        <a:t>Morgan County, OH (39115)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4.39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10.32</a:t>
                      </a:r>
                    </a:p>
                  </a:txBody>
                  <a:tcPr marL="9525" marR="9525" marT="9525" marB="0" anchor="b">
                    <a:solidFill>
                      <a:schemeClr val="bg2"/>
                    </a:solidFill>
                  </a:tcPr>
                </a:tc>
                <a:extLst>
                  <a:ext uri="{0D108BD9-81ED-4DB2-BD59-A6C34878D82A}">
                    <a16:rowId xmlns:a16="http://schemas.microsoft.com/office/drawing/2014/main" val="1374325821"/>
                  </a:ext>
                </a:extLst>
              </a:tr>
              <a:tr h="175601">
                <a:tc>
                  <a:txBody>
                    <a:bodyPr/>
                    <a:lstStyle/>
                    <a:p>
                      <a:pPr algn="l" fontAlgn="b"/>
                      <a:r>
                        <a:rPr lang="en-US" sz="1100" b="0" i="0" u="none" strike="noStrike">
                          <a:solidFill>
                            <a:srgbClr val="000000"/>
                          </a:solidFill>
                          <a:effectLst/>
                          <a:latin typeface="Calibri" panose="020F0502020204030204" pitchFamily="34" charset="0"/>
                        </a:rPr>
                        <a:t>Morrow County, OH (39117)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13.42</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28.05</a:t>
                      </a:r>
                    </a:p>
                  </a:txBody>
                  <a:tcPr marL="9525" marR="9525" marT="9525" marB="0" anchor="b">
                    <a:solidFill>
                      <a:schemeClr val="bg2"/>
                    </a:solidFill>
                  </a:tcPr>
                </a:tc>
                <a:extLst>
                  <a:ext uri="{0D108BD9-81ED-4DB2-BD59-A6C34878D82A}">
                    <a16:rowId xmlns:a16="http://schemas.microsoft.com/office/drawing/2014/main" val="251396348"/>
                  </a:ext>
                </a:extLst>
              </a:tr>
              <a:tr h="175601">
                <a:tc>
                  <a:txBody>
                    <a:bodyPr/>
                    <a:lstStyle/>
                    <a:p>
                      <a:pPr algn="l" fontAlgn="b"/>
                      <a:r>
                        <a:rPr lang="en-US" sz="1100" b="0" i="0" u="none" strike="noStrike">
                          <a:solidFill>
                            <a:srgbClr val="000000"/>
                          </a:solidFill>
                          <a:effectLst/>
                          <a:latin typeface="Calibri" panose="020F0502020204030204" pitchFamily="34" charset="0"/>
                        </a:rPr>
                        <a:t>Muskingum County, OH (39119)</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26.24</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25.37</a:t>
                      </a:r>
                    </a:p>
                  </a:txBody>
                  <a:tcPr marL="9525" marR="9525" marT="9525" marB="0" anchor="b">
                    <a:solidFill>
                      <a:schemeClr val="bg2"/>
                    </a:solidFill>
                  </a:tcPr>
                </a:tc>
                <a:extLst>
                  <a:ext uri="{0D108BD9-81ED-4DB2-BD59-A6C34878D82A}">
                    <a16:rowId xmlns:a16="http://schemas.microsoft.com/office/drawing/2014/main" val="3317643862"/>
                  </a:ext>
                </a:extLst>
              </a:tr>
              <a:tr h="175601">
                <a:tc>
                  <a:txBody>
                    <a:bodyPr/>
                    <a:lstStyle/>
                    <a:p>
                      <a:pPr algn="l" fontAlgn="b"/>
                      <a:r>
                        <a:rPr lang="en-US" sz="1100" b="0" i="0" u="none" strike="noStrike">
                          <a:solidFill>
                            <a:srgbClr val="000000"/>
                          </a:solidFill>
                          <a:effectLst/>
                          <a:latin typeface="Calibri" panose="020F0502020204030204" pitchFamily="34" charset="0"/>
                        </a:rPr>
                        <a:t>Noble County, OH (39121)</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2.57</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3.71</a:t>
                      </a:r>
                    </a:p>
                  </a:txBody>
                  <a:tcPr marL="9525" marR="9525" marT="9525" marB="0" anchor="b">
                    <a:solidFill>
                      <a:schemeClr val="bg2"/>
                    </a:solidFill>
                  </a:tcPr>
                </a:tc>
                <a:extLst>
                  <a:ext uri="{0D108BD9-81ED-4DB2-BD59-A6C34878D82A}">
                    <a16:rowId xmlns:a16="http://schemas.microsoft.com/office/drawing/2014/main" val="1382664496"/>
                  </a:ext>
                </a:extLst>
              </a:tr>
              <a:tr h="175601">
                <a:tc>
                  <a:txBody>
                    <a:bodyPr/>
                    <a:lstStyle/>
                    <a:p>
                      <a:pPr algn="l" fontAlgn="b"/>
                      <a:r>
                        <a:rPr lang="en-US" sz="1100" b="0" i="0" u="none" strike="noStrike">
                          <a:solidFill>
                            <a:srgbClr val="000000"/>
                          </a:solidFill>
                          <a:effectLst/>
                          <a:latin typeface="Calibri" panose="020F0502020204030204" pitchFamily="34" charset="0"/>
                        </a:rPr>
                        <a:t>Ottawa County, OH (39123)</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24.82</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11.09</a:t>
                      </a:r>
                    </a:p>
                  </a:txBody>
                  <a:tcPr marL="9525" marR="9525" marT="9525" marB="0" anchor="b">
                    <a:solidFill>
                      <a:schemeClr val="bg2"/>
                    </a:solidFill>
                  </a:tcPr>
                </a:tc>
                <a:extLst>
                  <a:ext uri="{0D108BD9-81ED-4DB2-BD59-A6C34878D82A}">
                    <a16:rowId xmlns:a16="http://schemas.microsoft.com/office/drawing/2014/main" val="2299845540"/>
                  </a:ext>
                </a:extLst>
              </a:tr>
              <a:tr h="175601">
                <a:tc>
                  <a:txBody>
                    <a:bodyPr/>
                    <a:lstStyle/>
                    <a:p>
                      <a:pPr algn="l" fontAlgn="b"/>
                      <a:r>
                        <a:rPr lang="en-US" sz="1100" b="0" i="0" u="none" strike="noStrike">
                          <a:solidFill>
                            <a:srgbClr val="000000"/>
                          </a:solidFill>
                          <a:effectLst/>
                          <a:latin typeface="Calibri" panose="020F0502020204030204" pitchFamily="34" charset="0"/>
                        </a:rPr>
                        <a:t>Paulding County, OH (39125)</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25.94</a:t>
                      </a:r>
                    </a:p>
                  </a:txBody>
                  <a:tcPr marL="9525" marR="9525" marT="9525" marB="0" anchor="b">
                    <a:solidFill>
                      <a:schemeClr val="bg2"/>
                    </a:solidFill>
                  </a:tcPr>
                </a:tc>
                <a:tc>
                  <a:txBody>
                    <a:bodyPr/>
                    <a:lstStyle/>
                    <a:p>
                      <a:pPr algn="r" fontAlgn="b"/>
                      <a:r>
                        <a:rPr lang="en-US" sz="1100" b="0" i="0" u="none" strike="noStrike">
                          <a:solidFill>
                            <a:srgbClr val="000000"/>
                          </a:solidFill>
                          <a:effectLst/>
                          <a:latin typeface="Calibri" panose="020F0502020204030204" pitchFamily="34" charset="0"/>
                        </a:rPr>
                        <a:t>11.40</a:t>
                      </a:r>
                    </a:p>
                  </a:txBody>
                  <a:tcPr marL="9525" marR="9525" marT="9525" marB="0" anchor="b">
                    <a:solidFill>
                      <a:schemeClr val="bg2"/>
                    </a:solidFill>
                  </a:tcPr>
                </a:tc>
                <a:extLst>
                  <a:ext uri="{0D108BD9-81ED-4DB2-BD59-A6C34878D82A}">
                    <a16:rowId xmlns:a16="http://schemas.microsoft.com/office/drawing/2014/main" val="3737489438"/>
                  </a:ext>
                </a:extLst>
              </a:tr>
            </a:tbl>
          </a:graphicData>
        </a:graphic>
      </p:graphicFrame>
    </p:spTree>
    <p:extLst>
      <p:ext uri="{BB962C8B-B14F-4D97-AF65-F5344CB8AC3E}">
        <p14:creationId xmlns:p14="http://schemas.microsoft.com/office/powerpoint/2010/main" val="40015823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54248-B21D-32E9-C3DC-F4DB226C8B0D}"/>
              </a:ext>
            </a:extLst>
          </p:cNvPr>
          <p:cNvSpPr>
            <a:spLocks noGrp="1"/>
          </p:cNvSpPr>
          <p:nvPr>
            <p:ph type="title"/>
          </p:nvPr>
        </p:nvSpPr>
        <p:spPr>
          <a:xfrm>
            <a:off x="838200" y="304800"/>
            <a:ext cx="10515600" cy="1325563"/>
          </a:xfrm>
        </p:spPr>
        <p:txBody>
          <a:bodyPr>
            <a:normAutofit/>
          </a:bodyPr>
          <a:lstStyle/>
          <a:p>
            <a:pPr algn="ctr"/>
            <a:r>
              <a:rPr lang="en-US" sz="1600" b="1">
                <a:latin typeface="Calibri" panose="020F0502020204030204" pitchFamily="34" charset="0"/>
                <a:ea typeface="Calibri" panose="020F0502020204030204" pitchFamily="34" charset="0"/>
                <a:cs typeface="Calibri" panose="020F0502020204030204" pitchFamily="34" charset="0"/>
              </a:rPr>
              <a:t>Appendix A. Table 3. Emergency Department Visit and Hospitalization Rates for Asthma per 10,000 Residents, by County, Ohio, 2020</a:t>
            </a:r>
            <a:br>
              <a:rPr lang="en-US" sz="1600">
                <a:ea typeface="Calibri" panose="020F0502020204030204" pitchFamily="34" charset="0"/>
                <a:cs typeface="Times New Roman" panose="02020603050405020304" pitchFamily="18" charset="0"/>
              </a:rPr>
            </a:br>
            <a:br>
              <a:rPr lang="en-US" sz="1600">
                <a:ea typeface="Calibri" panose="020F0502020204030204" pitchFamily="34" charset="0"/>
                <a:cs typeface="Times New Roman" panose="02020603050405020304" pitchFamily="18" charset="0"/>
              </a:rPr>
            </a:br>
            <a:endParaRPr lang="en-US" sz="1600"/>
          </a:p>
        </p:txBody>
      </p:sp>
      <p:pic>
        <p:nvPicPr>
          <p:cNvPr id="6" name="Picture 5">
            <a:extLst>
              <a:ext uri="{FF2B5EF4-FFF2-40B4-BE49-F238E27FC236}">
                <a16:creationId xmlns:a16="http://schemas.microsoft.com/office/drawing/2014/main" id="{BAB85D57-6760-EA0B-CD76-3986FCC14E1A}"/>
              </a:ext>
            </a:extLst>
          </p:cNvPr>
          <p:cNvPicPr>
            <a:picLocks noChangeAspect="1"/>
          </p:cNvPicPr>
          <p:nvPr/>
        </p:nvPicPr>
        <p:blipFill>
          <a:blip r:embed="rId2">
            <a:grayscl/>
            <a:extLst>
              <a:ext uri="{BEBA8EAE-BF5A-486C-A8C5-ECC9F3942E4B}">
                <a14:imgProps xmlns:a14="http://schemas.microsoft.com/office/drawing/2010/main">
                  <a14:imgLayer r:embed="rId3">
                    <a14:imgEffect>
                      <a14:colorTemperature colorTemp="7200"/>
                    </a14:imgEffect>
                    <a14:imgEffect>
                      <a14:saturation sat="0"/>
                    </a14:imgEffect>
                  </a14:imgLayer>
                </a14:imgProps>
              </a:ext>
            </a:extLst>
          </a:blip>
          <a:stretch>
            <a:fillRect/>
          </a:stretch>
        </p:blipFill>
        <p:spPr>
          <a:xfrm>
            <a:off x="1828800" y="1295399"/>
            <a:ext cx="8001000" cy="4767285"/>
          </a:xfrm>
          <a:prstGeom prst="rect">
            <a:avLst/>
          </a:prstGeom>
          <a:effectLst>
            <a:outerShdw blurRad="50800" dist="50800" dir="5400000" algn="ctr" rotWithShape="0">
              <a:schemeClr val="bg1"/>
            </a:outerShdw>
            <a:softEdge rad="0"/>
          </a:effectLst>
        </p:spPr>
      </p:pic>
    </p:spTree>
    <p:extLst>
      <p:ext uri="{BB962C8B-B14F-4D97-AF65-F5344CB8AC3E}">
        <p14:creationId xmlns:p14="http://schemas.microsoft.com/office/powerpoint/2010/main" val="5868913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1837E8D-ED3C-3190-98F3-EC68D5BF01B5}"/>
              </a:ext>
            </a:extLst>
          </p:cNvPr>
          <p:cNvPicPr>
            <a:picLocks noChangeAspect="1"/>
          </p:cNvPicPr>
          <p:nvPr/>
        </p:nvPicPr>
        <p:blipFill>
          <a:blip r:embed="rId2"/>
          <a:stretch>
            <a:fillRect/>
          </a:stretch>
        </p:blipFill>
        <p:spPr>
          <a:xfrm>
            <a:off x="1524004" y="0"/>
            <a:ext cx="9143999" cy="5200650"/>
          </a:xfrm>
          <a:prstGeom prst="rect">
            <a:avLst/>
          </a:prstGeom>
        </p:spPr>
      </p:pic>
      <p:sp>
        <p:nvSpPr>
          <p:cNvPr id="2" name="Rectangle 1">
            <a:extLst>
              <a:ext uri="{FF2B5EF4-FFF2-40B4-BE49-F238E27FC236}">
                <a16:creationId xmlns:a16="http://schemas.microsoft.com/office/drawing/2014/main" id="{9CF3A3F1-33C6-22D6-6668-068E80D03F62}"/>
              </a:ext>
            </a:extLst>
          </p:cNvPr>
          <p:cNvSpPr/>
          <p:nvPr/>
        </p:nvSpPr>
        <p:spPr>
          <a:xfrm>
            <a:off x="2209803" y="3"/>
            <a:ext cx="1076325" cy="857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pic>
        <p:nvPicPr>
          <p:cNvPr id="3" name="Graphic 2">
            <a:extLst>
              <a:ext uri="{FF2B5EF4-FFF2-40B4-BE49-F238E27FC236}">
                <a16:creationId xmlns:a16="http://schemas.microsoft.com/office/drawing/2014/main" id="{1A371A48-E630-85F3-949B-426B34A5FC3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596313" y="5381498"/>
            <a:ext cx="1946252" cy="538134"/>
          </a:xfrm>
          <a:prstGeom prst="rect">
            <a:avLst/>
          </a:prstGeom>
        </p:spPr>
      </p:pic>
      <p:sp>
        <p:nvSpPr>
          <p:cNvPr id="6" name="TextBox 5">
            <a:extLst>
              <a:ext uri="{FF2B5EF4-FFF2-40B4-BE49-F238E27FC236}">
                <a16:creationId xmlns:a16="http://schemas.microsoft.com/office/drawing/2014/main" id="{9A63AC5B-685B-4F42-14CE-26D2DC4990EA}"/>
              </a:ext>
            </a:extLst>
          </p:cNvPr>
          <p:cNvSpPr txBox="1"/>
          <p:nvPr/>
        </p:nvSpPr>
        <p:spPr>
          <a:xfrm>
            <a:off x="4466948" y="1537843"/>
            <a:ext cx="3367688" cy="523220"/>
          </a:xfrm>
          <a:prstGeom prst="rect">
            <a:avLst/>
          </a:prstGeom>
          <a:noFill/>
        </p:spPr>
        <p:txBody>
          <a:bodyPr wrap="square">
            <a:spAutoFit/>
          </a:bodyPr>
          <a:lstStyle/>
          <a:p>
            <a:pPr defTabSz="685800"/>
            <a:r>
              <a:rPr lang="en-US" altLang="en-US" sz="2800" b="1">
                <a:solidFill>
                  <a:prstClr val="black"/>
                </a:solidFill>
                <a:ea typeface="ＭＳ Ｐゴシック" pitchFamily="34" charset="-128"/>
              </a:rPr>
              <a:t>Contact Information </a:t>
            </a:r>
            <a:endParaRPr lang="en-US" sz="1600" b="1">
              <a:solidFill>
                <a:prstClr val="black"/>
              </a:solidFill>
            </a:endParaRPr>
          </a:p>
        </p:txBody>
      </p:sp>
      <p:sp>
        <p:nvSpPr>
          <p:cNvPr id="7" name="TextBox 6">
            <a:extLst>
              <a:ext uri="{FF2B5EF4-FFF2-40B4-BE49-F238E27FC236}">
                <a16:creationId xmlns:a16="http://schemas.microsoft.com/office/drawing/2014/main" id="{A69EBA5B-E61B-333B-3F1B-D46AD1CEDE7C}"/>
              </a:ext>
            </a:extLst>
          </p:cNvPr>
          <p:cNvSpPr txBox="1"/>
          <p:nvPr/>
        </p:nvSpPr>
        <p:spPr>
          <a:xfrm>
            <a:off x="3611495" y="2703178"/>
            <a:ext cx="4677290" cy="1131079"/>
          </a:xfrm>
          <a:prstGeom prst="rect">
            <a:avLst/>
          </a:prstGeom>
          <a:noFill/>
        </p:spPr>
        <p:txBody>
          <a:bodyPr wrap="square" rtlCol="0">
            <a:spAutoFit/>
          </a:bodyPr>
          <a:lstStyle/>
          <a:p>
            <a:pPr algn="ctr" defTabSz="685800"/>
            <a:r>
              <a:rPr lang="en-US" sz="1350">
                <a:solidFill>
                  <a:prstClr val="black"/>
                </a:solidFill>
                <a:latin typeface="Calibri" panose="020F0502020204030204" pitchFamily="34" charset="0"/>
                <a:ea typeface="Calibri" panose="020F0502020204030204" pitchFamily="34" charset="0"/>
                <a:cs typeface="Calibri" panose="020F0502020204030204" pitchFamily="34" charset="0"/>
              </a:rPr>
              <a:t>Email: </a:t>
            </a:r>
            <a:r>
              <a:rPr lang="en-US" sz="1350">
                <a:solidFill>
                  <a:prstClr val="black"/>
                </a:solidFill>
                <a:latin typeface="Calibri" panose="020F0502020204030204" pitchFamily="34" charset="0"/>
                <a:ea typeface="Calibri" panose="020F050202020403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Asthma@odh.ohio.gov</a:t>
            </a:r>
            <a:endParaRPr lang="en-US" sz="135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gn="ctr" defTabSz="685800"/>
            <a:endParaRPr lang="en-US" sz="1350">
              <a:solidFill>
                <a:prstClr val="black"/>
              </a:solidFill>
              <a:latin typeface="Calibri" panose="020F0502020204030204" pitchFamily="34" charset="0"/>
              <a:ea typeface="Calibri" panose="020F0502020204030204" pitchFamily="34" charset="0"/>
              <a:cs typeface="Calibri" panose="020F0502020204030204" pitchFamily="34" charset="0"/>
            </a:endParaRPr>
          </a:p>
          <a:p>
            <a:pPr algn="ctr" defTabSz="685800"/>
            <a:r>
              <a:rPr lang="en-US" sz="1350">
                <a:solidFill>
                  <a:prstClr val="black"/>
                </a:solidFill>
                <a:latin typeface="Calibri" panose="020F0502020204030204" pitchFamily="34" charset="0"/>
                <a:cs typeface="Calibri" panose="020F0502020204030204" pitchFamily="34" charset="0"/>
              </a:rPr>
              <a:t>Website: </a:t>
            </a:r>
            <a:r>
              <a:rPr lang="en-US" sz="1350">
                <a:solidFill>
                  <a:prstClr val="black"/>
                </a:solidFill>
                <a:latin typeface="Calibri" panose="020F0502020204030204" pitchFamily="34" charset="0"/>
                <a:cs typeface="Calibri" panose="020F0502020204030204" pitchFamily="34" charset="0"/>
                <a:hlinkClick r:id="rId6">
                  <a:extLst>
                    <a:ext uri="{A12FA001-AC4F-418D-AE19-62706E023703}">
                      <ahyp:hlinkClr xmlns:ahyp="http://schemas.microsoft.com/office/drawing/2018/hyperlinkcolor" val="tx"/>
                    </a:ext>
                  </a:extLst>
                </a:hlinkClick>
              </a:rPr>
              <a:t>https://odh.ohio.gov/know-our-programs/asthma-program</a:t>
            </a:r>
            <a:endParaRPr lang="en-US" sz="1350">
              <a:solidFill>
                <a:prstClr val="black"/>
              </a:solidFill>
              <a:latin typeface="Calibri" panose="020F0502020204030204" pitchFamily="34" charset="0"/>
              <a:cs typeface="Calibri" panose="020F0502020204030204" pitchFamily="34" charset="0"/>
            </a:endParaRPr>
          </a:p>
          <a:p>
            <a:pPr algn="ctr" defTabSz="685800"/>
            <a:r>
              <a:rPr lang="en-US" sz="1350">
                <a:solidFill>
                  <a:prstClr val="black"/>
                </a:solidFill>
                <a:latin typeface="Calibri" panose="020F0502020204030204" pitchFamily="34" charset="0"/>
                <a:ea typeface="Calibri" panose="020F0502020204030204" pitchFamily="34" charset="0"/>
                <a:cs typeface="Times New Roman" panose="02020603050405020304" pitchFamily="18" charset="0"/>
              </a:rPr>
              <a:t> </a:t>
            </a:r>
            <a:endParaRPr lang="en-US" sz="1350">
              <a:solidFill>
                <a:prstClr val="black"/>
              </a:solidFill>
              <a:latin typeface="Source Sans Pro"/>
            </a:endParaRPr>
          </a:p>
        </p:txBody>
      </p:sp>
    </p:spTree>
    <p:extLst>
      <p:ext uri="{BB962C8B-B14F-4D97-AF65-F5344CB8AC3E}">
        <p14:creationId xmlns:p14="http://schemas.microsoft.com/office/powerpoint/2010/main" val="35840312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4074017" y="1826888"/>
            <a:ext cx="4655712" cy="854080"/>
          </a:xfrm>
          <a:prstGeom prst="rect">
            <a:avLst/>
          </a:prstGeom>
          <a:noFill/>
        </p:spPr>
        <p:txBody>
          <a:bodyPr wrap="square" rtlCol="0">
            <a:spAutoFit/>
          </a:bodyPr>
          <a:lstStyle/>
          <a:p>
            <a:pPr algn="ctr" defTabSz="685800"/>
            <a:r>
              <a:rPr lang="en-US" sz="4950" b="1">
                <a:solidFill>
                  <a:srgbClr val="0E3F75"/>
                </a:solidFill>
                <a:ea typeface="Open Sans Semibold" panose="020B0706030804020204" pitchFamily="34" charset="0"/>
                <a:cs typeface="Open Sans Semibold" panose="020B0706030804020204" pitchFamily="34" charset="0"/>
              </a:rPr>
              <a:t>QUESTIONS</a:t>
            </a:r>
            <a:r>
              <a:rPr lang="en-US" sz="4050" b="1">
                <a:solidFill>
                  <a:srgbClr val="0E3F75"/>
                </a:solidFill>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5222272" y="2664582"/>
            <a:ext cx="2362851"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895048" y="2903247"/>
            <a:ext cx="2844621" cy="300082"/>
          </a:xfrm>
          <a:prstGeom prst="rect">
            <a:avLst/>
          </a:prstGeom>
          <a:noFill/>
        </p:spPr>
        <p:txBody>
          <a:bodyPr wrap="square" rtlCol="0">
            <a:spAutoFit/>
          </a:bodyPr>
          <a:lstStyle/>
          <a:p>
            <a:pPr algn="ctr" defTabSz="685800"/>
            <a:r>
              <a:rPr lang="en-US" sz="135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64938" y="4572684"/>
            <a:ext cx="2172455" cy="600679"/>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2776194" y="857251"/>
            <a:ext cx="7841129" cy="35814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092926" y="2419353"/>
            <a:ext cx="7841129" cy="35814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2195516" y="857253"/>
            <a:ext cx="1076325" cy="857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spTree>
    <p:extLst>
      <p:ext uri="{BB962C8B-B14F-4D97-AF65-F5344CB8AC3E}">
        <p14:creationId xmlns:p14="http://schemas.microsoft.com/office/powerpoint/2010/main" val="1001058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0936" t="22684" r="49308" b="7686"/>
          <a:stretch/>
        </p:blipFill>
        <p:spPr>
          <a:xfrm>
            <a:off x="-2776194" y="857251"/>
            <a:ext cx="7841129" cy="35814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40936" t="22684" r="49308" b="7686"/>
          <a:stretch/>
        </p:blipFill>
        <p:spPr>
          <a:xfrm flipH="1" flipV="1">
            <a:off x="7092926" y="2419353"/>
            <a:ext cx="7841129" cy="35814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896649" y="2690812"/>
            <a:ext cx="6528039" cy="1804988"/>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2195516" y="857253"/>
            <a:ext cx="1076325" cy="857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85800"/>
            <a:endParaRPr lang="en-US" sz="1350">
              <a:solidFill>
                <a:prstClr val="white"/>
              </a:solidFill>
              <a:latin typeface="Source Sans Pro"/>
            </a:endParaRPr>
          </a:p>
        </p:txBody>
      </p:sp>
    </p:spTree>
    <p:extLst>
      <p:ext uri="{BB962C8B-B14F-4D97-AF65-F5344CB8AC3E}">
        <p14:creationId xmlns:p14="http://schemas.microsoft.com/office/powerpoint/2010/main" val="4203672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4170D-ECCB-533F-623D-932D19E23E20}"/>
              </a:ext>
            </a:extLst>
          </p:cNvPr>
          <p:cNvSpPr>
            <a:spLocks noGrp="1"/>
          </p:cNvSpPr>
          <p:nvPr>
            <p:ph type="title"/>
          </p:nvPr>
        </p:nvSpPr>
        <p:spPr/>
        <p:txBody>
          <a:bodyPr>
            <a:normAutofit/>
          </a:bodyPr>
          <a:lstStyle/>
          <a:p>
            <a:pPr algn="ctr"/>
            <a:r>
              <a:rPr lang="en-US" sz="4400" b="1">
                <a:latin typeface="Calibri" panose="020F0502020204030204" pitchFamily="34" charset="0"/>
                <a:cs typeface="Calibri" panose="020F0502020204030204" pitchFamily="34" charset="0"/>
              </a:rPr>
              <a:t>Ohio</a:t>
            </a:r>
            <a:br>
              <a:rPr lang="en-US" b="1"/>
            </a:br>
            <a:endParaRPr lang="en-US"/>
          </a:p>
        </p:txBody>
      </p:sp>
      <p:sp>
        <p:nvSpPr>
          <p:cNvPr id="3" name="Content Placeholder 2">
            <a:extLst>
              <a:ext uri="{FF2B5EF4-FFF2-40B4-BE49-F238E27FC236}">
                <a16:creationId xmlns:a16="http://schemas.microsoft.com/office/drawing/2014/main" id="{9240CB18-FD74-E531-265D-53B224E7A896}"/>
              </a:ext>
            </a:extLst>
          </p:cNvPr>
          <p:cNvSpPr>
            <a:spLocks noGrp="1"/>
          </p:cNvSpPr>
          <p:nvPr>
            <p:ph idx="1"/>
          </p:nvPr>
        </p:nvSpPr>
        <p:spPr/>
        <p:txBody>
          <a:bodyPr vert="horz" lIns="91440" tIns="45720" rIns="91440" bIns="45720" rtlCol="0" anchor="t">
            <a:normAutofit/>
          </a:bodyPr>
          <a:lstStyle/>
          <a:p>
            <a:pPr marL="228600" indent="-228600" defTabSz="914400">
              <a:spcBef>
                <a:spcPts val="1000"/>
              </a:spcBef>
              <a:defRPr/>
            </a:pPr>
            <a:r>
              <a:rPr lang="en-US" sz="2800">
                <a:latin typeface="Calibri"/>
                <a:cs typeface="Calibri"/>
              </a:rPr>
              <a:t>Midwestern United States.</a:t>
            </a:r>
            <a:endParaRPr lang="en-US" sz="2800">
              <a:latin typeface="Calibri" panose="020F0502020204030204" pitchFamily="34" charset="0"/>
              <a:cs typeface="Calibri" panose="020F0502020204030204" pitchFamily="34" charset="0"/>
            </a:endParaRPr>
          </a:p>
          <a:p>
            <a:pPr marL="228600" indent="-228600" defTabSz="914400">
              <a:spcBef>
                <a:spcPts val="1000"/>
              </a:spcBef>
              <a:defRPr/>
            </a:pPr>
            <a:r>
              <a:rPr lang="en-US" sz="2800">
                <a:latin typeface="Calibri"/>
                <a:cs typeface="Calibri"/>
              </a:rPr>
              <a:t>Population ~ 11.79 million.</a:t>
            </a:r>
            <a:endParaRPr lang="en-US" sz="2800">
              <a:latin typeface="Calibri" panose="020F0502020204030204" pitchFamily="34" charset="0"/>
              <a:cs typeface="Calibri" panose="020F0502020204030204" pitchFamily="34" charset="0"/>
            </a:endParaRPr>
          </a:p>
          <a:p>
            <a:pPr marL="228600" indent="-228600" defTabSz="914400">
              <a:spcBef>
                <a:spcPts val="1000"/>
              </a:spcBef>
              <a:defRPr/>
            </a:pPr>
            <a:r>
              <a:rPr lang="en-US" sz="2800">
                <a:latin typeface="Calibri"/>
                <a:cs typeface="Calibri"/>
              </a:rPr>
              <a:t>88 counties.</a:t>
            </a:r>
            <a:endParaRPr lang="en-US" sz="2800">
              <a:latin typeface="Calibri" panose="020F0502020204030204" pitchFamily="34" charset="0"/>
              <a:cs typeface="Calibri" panose="020F0502020204030204" pitchFamily="34" charset="0"/>
            </a:endParaRPr>
          </a:p>
          <a:p>
            <a:pPr marL="228600" indent="-228600" defTabSz="914400">
              <a:spcBef>
                <a:spcPts val="1000"/>
              </a:spcBef>
              <a:defRPr/>
            </a:pPr>
            <a:r>
              <a:rPr lang="en-US" sz="2800">
                <a:latin typeface="Calibri"/>
                <a:cs typeface="Calibri"/>
              </a:rPr>
              <a:t>Bordered by five states. </a:t>
            </a:r>
            <a:endParaRPr lang="en-US" sz="2800">
              <a:latin typeface="Calibri" panose="020F0502020204030204" pitchFamily="34" charset="0"/>
              <a:cs typeface="Calibri" panose="020F0502020204030204" pitchFamily="34" charset="0"/>
            </a:endParaRPr>
          </a:p>
          <a:p>
            <a:endParaRPr lang="en-US"/>
          </a:p>
        </p:txBody>
      </p:sp>
      <p:pic>
        <p:nvPicPr>
          <p:cNvPr id="4" name="Picture 3" descr="Map&#10;&#10;Description automatically generated">
            <a:extLst>
              <a:ext uri="{FF2B5EF4-FFF2-40B4-BE49-F238E27FC236}">
                <a16:creationId xmlns:a16="http://schemas.microsoft.com/office/drawing/2014/main" id="{0EE9D5F4-4346-7DC2-9839-FC29E422647A}"/>
              </a:ext>
            </a:extLst>
          </p:cNvPr>
          <p:cNvPicPr>
            <a:picLocks noChangeAspect="1"/>
          </p:cNvPicPr>
          <p:nvPr/>
        </p:nvPicPr>
        <p:blipFill>
          <a:blip r:embed="rId3"/>
          <a:stretch>
            <a:fillRect/>
          </a:stretch>
        </p:blipFill>
        <p:spPr>
          <a:xfrm>
            <a:off x="5486403" y="1582182"/>
            <a:ext cx="5106393" cy="3372374"/>
          </a:xfrm>
          <a:prstGeom prst="rect">
            <a:avLst/>
          </a:prstGeom>
          <a:noFill/>
        </p:spPr>
      </p:pic>
      <p:sp>
        <p:nvSpPr>
          <p:cNvPr id="6" name="TextBox 5">
            <a:extLst>
              <a:ext uri="{FF2B5EF4-FFF2-40B4-BE49-F238E27FC236}">
                <a16:creationId xmlns:a16="http://schemas.microsoft.com/office/drawing/2014/main" id="{2BD63F27-4313-1ADF-C770-981BA7AE15C6}"/>
              </a:ext>
            </a:extLst>
          </p:cNvPr>
          <p:cNvSpPr txBox="1"/>
          <p:nvPr/>
        </p:nvSpPr>
        <p:spPr>
          <a:xfrm>
            <a:off x="2590800" y="5631597"/>
            <a:ext cx="4572000" cy="215444"/>
          </a:xfrm>
          <a:prstGeom prst="rect">
            <a:avLst/>
          </a:prstGeom>
          <a:noFill/>
        </p:spPr>
        <p:txBody>
          <a:bodyPr wrap="square">
            <a:spAutoFit/>
          </a:bodyPr>
          <a:lstStyle/>
          <a:p>
            <a:pPr algn="ctr">
              <a:defRPr/>
            </a:pPr>
            <a:r>
              <a:rPr lang="en-US" sz="800">
                <a:solidFill>
                  <a:prstClr val="black"/>
                </a:solidFill>
                <a:latin typeface="Calibri" panose="020F0502020204030204" pitchFamily="34" charset="0"/>
                <a:cs typeface="Calibri" panose="020F0502020204030204" pitchFamily="34" charset="0"/>
              </a:rPr>
              <a:t> Source: US Census, 2020.</a:t>
            </a:r>
          </a:p>
        </p:txBody>
      </p:sp>
    </p:spTree>
    <p:extLst>
      <p:ext uri="{BB962C8B-B14F-4D97-AF65-F5344CB8AC3E}">
        <p14:creationId xmlns:p14="http://schemas.microsoft.com/office/powerpoint/2010/main" val="132830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FD46D-2111-EC32-1773-D9806B1520AE}"/>
              </a:ext>
            </a:extLst>
          </p:cNvPr>
          <p:cNvSpPr>
            <a:spLocks noGrp="1"/>
          </p:cNvSpPr>
          <p:nvPr>
            <p:ph type="title"/>
          </p:nvPr>
        </p:nvSpPr>
        <p:spPr>
          <a:xfrm>
            <a:off x="838200" y="10428"/>
            <a:ext cx="10515600" cy="1325563"/>
          </a:xfrm>
        </p:spPr>
        <p:txBody>
          <a:bodyPr/>
          <a:lstStyle/>
          <a:p>
            <a:pPr algn="ctr"/>
            <a:r>
              <a:rPr lang="en-US" sz="2800" b="1">
                <a:latin typeface="Calibri" panose="020F0502020204030204" pitchFamily="34" charset="0"/>
                <a:cs typeface="Calibri" panose="020F0502020204030204" pitchFamily="34" charset="0"/>
              </a:rPr>
              <a:t>Prevalence of Current Asthma in Children</a:t>
            </a:r>
          </a:p>
        </p:txBody>
      </p:sp>
      <p:sp>
        <p:nvSpPr>
          <p:cNvPr id="3" name="Content Placeholder 2">
            <a:extLst>
              <a:ext uri="{FF2B5EF4-FFF2-40B4-BE49-F238E27FC236}">
                <a16:creationId xmlns:a16="http://schemas.microsoft.com/office/drawing/2014/main" id="{61532EA1-54B9-966C-C5FA-C8074BFAD85C}"/>
              </a:ext>
            </a:extLst>
          </p:cNvPr>
          <p:cNvSpPr>
            <a:spLocks noGrp="1"/>
          </p:cNvSpPr>
          <p:nvPr>
            <p:ph sz="half" idx="1"/>
          </p:nvPr>
        </p:nvSpPr>
        <p:spPr>
          <a:xfrm>
            <a:off x="6642936" y="2094705"/>
            <a:ext cx="4329864" cy="4351338"/>
          </a:xfrm>
        </p:spPr>
        <p:txBody>
          <a:bodyPr/>
          <a:lstStyle/>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2020, current asthma was more common for Ohio children compared to children overall in the United States.</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7.2% of Ohio children currently have asthma, while 5.8% of children in the United States currently have asthma. </a:t>
            </a:r>
          </a:p>
          <a:p>
            <a:endParaRPr lang="en-US"/>
          </a:p>
        </p:txBody>
      </p:sp>
      <p:sp>
        <p:nvSpPr>
          <p:cNvPr id="6" name="TextBox 5">
            <a:extLst>
              <a:ext uri="{FF2B5EF4-FFF2-40B4-BE49-F238E27FC236}">
                <a16:creationId xmlns:a16="http://schemas.microsoft.com/office/drawing/2014/main" id="{B20221F7-6433-047E-7E8E-272C8A8AEB89}"/>
              </a:ext>
            </a:extLst>
          </p:cNvPr>
          <p:cNvSpPr txBox="1"/>
          <p:nvPr/>
        </p:nvSpPr>
        <p:spPr>
          <a:xfrm>
            <a:off x="831209" y="949418"/>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1.</a:t>
            </a:r>
          </a:p>
        </p:txBody>
      </p:sp>
      <p:sp>
        <p:nvSpPr>
          <p:cNvPr id="7" name="TextBox 6">
            <a:extLst>
              <a:ext uri="{FF2B5EF4-FFF2-40B4-BE49-F238E27FC236}">
                <a16:creationId xmlns:a16="http://schemas.microsoft.com/office/drawing/2014/main" id="{274CFF32-338C-A6B0-8FD4-A0156F4490C9}"/>
              </a:ext>
            </a:extLst>
          </p:cNvPr>
          <p:cNvSpPr txBox="1"/>
          <p:nvPr/>
        </p:nvSpPr>
        <p:spPr>
          <a:xfrm>
            <a:off x="1219200" y="5633784"/>
            <a:ext cx="5056272"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8" name="TextBox 7">
            <a:extLst>
              <a:ext uri="{FF2B5EF4-FFF2-40B4-BE49-F238E27FC236}">
                <a16:creationId xmlns:a16="http://schemas.microsoft.com/office/drawing/2014/main" id="{470ACE65-86FE-6977-2B2F-89419C35F08C}"/>
              </a:ext>
            </a:extLst>
          </p:cNvPr>
          <p:cNvSpPr txBox="1"/>
          <p:nvPr/>
        </p:nvSpPr>
        <p:spPr>
          <a:xfrm>
            <a:off x="1295400" y="1406654"/>
            <a:ext cx="5191297" cy="276999"/>
          </a:xfrm>
          <a:prstGeom prst="rect">
            <a:avLst/>
          </a:prstGeom>
          <a:noFill/>
        </p:spPr>
        <p:txBody>
          <a:bodyPr wrap="square" rtlCol="0">
            <a:spAutoFit/>
          </a:bodyPr>
          <a:lstStyle/>
          <a:p>
            <a:r>
              <a:rPr lang="en-US" sz="1200">
                <a:latin typeface="Calibri" panose="020F0502020204030204" pitchFamily="34" charset="0"/>
                <a:cs typeface="Calibri" panose="020F0502020204030204" pitchFamily="34" charset="0"/>
              </a:rPr>
              <a:t>Current Asthma Prevalence among Children in Ohio and the U.S., 2012-2020</a:t>
            </a:r>
          </a:p>
        </p:txBody>
      </p:sp>
      <p:graphicFrame>
        <p:nvGraphicFramePr>
          <p:cNvPr id="5" name="Chart 4">
            <a:extLst>
              <a:ext uri="{FF2B5EF4-FFF2-40B4-BE49-F238E27FC236}">
                <a16:creationId xmlns:a16="http://schemas.microsoft.com/office/drawing/2014/main" id="{00000000-0008-0000-0E00-000003000000}"/>
              </a:ext>
            </a:extLst>
          </p:cNvPr>
          <p:cNvGraphicFramePr>
            <a:graphicFrameLocks/>
          </p:cNvGraphicFramePr>
          <p:nvPr>
            <p:extLst>
              <p:ext uri="{D42A27DB-BD31-4B8C-83A1-F6EECF244321}">
                <p14:modId xmlns:p14="http://schemas.microsoft.com/office/powerpoint/2010/main" val="3240655691"/>
              </p:ext>
            </p:extLst>
          </p:nvPr>
        </p:nvGraphicFramePr>
        <p:xfrm>
          <a:off x="685799" y="1683653"/>
          <a:ext cx="5800897" cy="39501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77066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B8121-CC95-3C0D-CD30-67EAFBECE2A2}"/>
              </a:ext>
            </a:extLst>
          </p:cNvPr>
          <p:cNvSpPr>
            <a:spLocks noGrp="1"/>
          </p:cNvSpPr>
          <p:nvPr>
            <p:ph type="title"/>
          </p:nvPr>
        </p:nvSpPr>
        <p:spPr>
          <a:xfrm>
            <a:off x="838200" y="64245"/>
            <a:ext cx="10515600" cy="1139682"/>
          </a:xfrm>
          <a:noFill/>
        </p:spPr>
        <p:txBody>
          <a:bodyPr/>
          <a:lstStyle/>
          <a:p>
            <a:pPr algn="ctr"/>
            <a:r>
              <a:rPr lang="en-US" sz="2800" b="1">
                <a:latin typeface="Calibri" panose="020F0502020204030204" pitchFamily="34" charset="0"/>
                <a:cs typeface="Calibri" panose="020F0502020204030204" pitchFamily="34" charset="0"/>
              </a:rPr>
              <a:t>Prevalence of Current Asthma in Adults</a:t>
            </a:r>
          </a:p>
        </p:txBody>
      </p:sp>
      <p:sp>
        <p:nvSpPr>
          <p:cNvPr id="3" name="Content Placeholder 2">
            <a:extLst>
              <a:ext uri="{FF2B5EF4-FFF2-40B4-BE49-F238E27FC236}">
                <a16:creationId xmlns:a16="http://schemas.microsoft.com/office/drawing/2014/main" id="{F3FD5A9A-C563-1E01-232E-CD808180A74B}"/>
              </a:ext>
            </a:extLst>
          </p:cNvPr>
          <p:cNvSpPr>
            <a:spLocks noGrp="1"/>
          </p:cNvSpPr>
          <p:nvPr>
            <p:ph sz="half" idx="1"/>
          </p:nvPr>
        </p:nvSpPr>
        <p:spPr>
          <a:xfrm>
            <a:off x="7162800" y="1704476"/>
            <a:ext cx="4343400" cy="4351338"/>
          </a:xfrm>
        </p:spPr>
        <p:txBody>
          <a:bodyPr/>
          <a:lstStyle/>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2020, nearly 10% of Ohio adults currently had asthma. This is slightly higher than the percentage of all adults in the United States who currently have asthma (8.4%).</a:t>
            </a:r>
          </a:p>
          <a:p>
            <a:endParaRPr lang="en-US"/>
          </a:p>
        </p:txBody>
      </p:sp>
      <p:sp>
        <p:nvSpPr>
          <p:cNvPr id="6" name="TextBox 5">
            <a:extLst>
              <a:ext uri="{FF2B5EF4-FFF2-40B4-BE49-F238E27FC236}">
                <a16:creationId xmlns:a16="http://schemas.microsoft.com/office/drawing/2014/main" id="{45A17C71-EF73-DFB2-168F-375B8405967C}"/>
              </a:ext>
            </a:extLst>
          </p:cNvPr>
          <p:cNvSpPr txBox="1"/>
          <p:nvPr/>
        </p:nvSpPr>
        <p:spPr>
          <a:xfrm>
            <a:off x="1371600" y="5654074"/>
            <a:ext cx="5056272"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7" name="TextBox 6">
            <a:extLst>
              <a:ext uri="{FF2B5EF4-FFF2-40B4-BE49-F238E27FC236}">
                <a16:creationId xmlns:a16="http://schemas.microsoft.com/office/drawing/2014/main" id="{98B7E6CB-E7F0-01D2-9B3D-BE82B1CE27CB}"/>
              </a:ext>
            </a:extLst>
          </p:cNvPr>
          <p:cNvSpPr txBox="1"/>
          <p:nvPr/>
        </p:nvSpPr>
        <p:spPr>
          <a:xfrm>
            <a:off x="762000" y="1003060"/>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2.</a:t>
            </a:r>
          </a:p>
        </p:txBody>
      </p:sp>
      <p:graphicFrame>
        <p:nvGraphicFramePr>
          <p:cNvPr id="4" name="Chart 3">
            <a:extLst>
              <a:ext uri="{FF2B5EF4-FFF2-40B4-BE49-F238E27FC236}">
                <a16:creationId xmlns:a16="http://schemas.microsoft.com/office/drawing/2014/main" id="{00000000-0008-0000-0E00-000004000000}"/>
              </a:ext>
            </a:extLst>
          </p:cNvPr>
          <p:cNvGraphicFramePr>
            <a:graphicFrameLocks/>
          </p:cNvGraphicFramePr>
          <p:nvPr>
            <p:extLst>
              <p:ext uri="{D42A27DB-BD31-4B8C-83A1-F6EECF244321}">
                <p14:modId xmlns:p14="http://schemas.microsoft.com/office/powerpoint/2010/main" val="44398011"/>
              </p:ext>
            </p:extLst>
          </p:nvPr>
        </p:nvGraphicFramePr>
        <p:xfrm>
          <a:off x="838200" y="1704211"/>
          <a:ext cx="5589672" cy="39498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E2305DF4-BF11-5B0C-5191-62425BEA1DFE}"/>
              </a:ext>
            </a:extLst>
          </p:cNvPr>
          <p:cNvSpPr txBox="1"/>
          <p:nvPr/>
        </p:nvSpPr>
        <p:spPr>
          <a:xfrm>
            <a:off x="1447800" y="1370551"/>
            <a:ext cx="5191297" cy="276999"/>
          </a:xfrm>
          <a:prstGeom prst="rect">
            <a:avLst/>
          </a:prstGeom>
          <a:noFill/>
        </p:spPr>
        <p:txBody>
          <a:bodyPr wrap="square" rtlCol="0">
            <a:spAutoFit/>
          </a:bodyPr>
          <a:lstStyle/>
          <a:p>
            <a:r>
              <a:rPr lang="en-US" sz="1200">
                <a:latin typeface="Calibri" panose="020F0502020204030204" pitchFamily="34" charset="0"/>
                <a:cs typeface="Calibri" panose="020F0502020204030204" pitchFamily="34" charset="0"/>
              </a:rPr>
              <a:t>Current Asthma Prevalence among Adults in Ohio and the U.S., 2012-2020</a:t>
            </a:r>
          </a:p>
        </p:txBody>
      </p:sp>
    </p:spTree>
    <p:extLst>
      <p:ext uri="{BB962C8B-B14F-4D97-AF65-F5344CB8AC3E}">
        <p14:creationId xmlns:p14="http://schemas.microsoft.com/office/powerpoint/2010/main" val="1343637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1AD4-F104-55F4-CABC-A3893B1E9128}"/>
              </a:ext>
            </a:extLst>
          </p:cNvPr>
          <p:cNvSpPr>
            <a:spLocks noGrp="1"/>
          </p:cNvSpPr>
          <p:nvPr>
            <p:ph type="title"/>
          </p:nvPr>
        </p:nvSpPr>
        <p:spPr>
          <a:xfrm>
            <a:off x="838200" y="50270"/>
            <a:ext cx="10515600" cy="1325563"/>
          </a:xfrm>
        </p:spPr>
        <p:txBody>
          <a:bodyPr/>
          <a:lstStyle/>
          <a:p>
            <a:pPr algn="ctr"/>
            <a:r>
              <a:rPr lang="en-US" sz="2400" b="1">
                <a:latin typeface="Calibri" panose="020F0502020204030204" pitchFamily="34" charset="0"/>
                <a:cs typeface="Calibri" panose="020F0502020204030204" pitchFamily="34" charset="0"/>
              </a:rPr>
              <a:t>Prevalence of Current Asthma by Educational Attainment 2020</a:t>
            </a:r>
            <a:endParaRPr lang="en-US" sz="40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D6D3C3E-1452-08D0-4A0F-972B43DE0F84}"/>
              </a:ext>
            </a:extLst>
          </p:cNvPr>
          <p:cNvSpPr>
            <a:spLocks noGrp="1"/>
          </p:cNvSpPr>
          <p:nvPr>
            <p:ph sz="half" idx="1"/>
          </p:nvPr>
        </p:nvSpPr>
        <p:spPr>
          <a:xfrm>
            <a:off x="6753515" y="1709742"/>
            <a:ext cx="4913512" cy="4351338"/>
          </a:xfrm>
        </p:spPr>
        <p:txBody>
          <a:bodyPr/>
          <a:lstStyle/>
          <a:p>
            <a:pPr marL="0" indent="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pPr marL="285750" indent="-28575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Ohio, asthma was most common among people who have less than a high school diploma.</a:t>
            </a: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Ohio, almost 14% of people with less than a high school diploma currently have asthma. </a:t>
            </a:r>
          </a:p>
          <a:p>
            <a:pPr marL="285750" indent="-28575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85750" indent="-28575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Ohio, less than 9% of people who have a high school diploma or a college degree, currently have asthma. </a:t>
            </a: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endParaRPr lang="en-US"/>
          </a:p>
        </p:txBody>
      </p:sp>
      <p:graphicFrame>
        <p:nvGraphicFramePr>
          <p:cNvPr id="4" name="Chart 3">
            <a:extLst>
              <a:ext uri="{FF2B5EF4-FFF2-40B4-BE49-F238E27FC236}">
                <a16:creationId xmlns:a16="http://schemas.microsoft.com/office/drawing/2014/main" id="{9843E34E-B2F7-0016-20D9-A5BD6D5F7C0C}"/>
              </a:ext>
            </a:extLst>
          </p:cNvPr>
          <p:cNvGraphicFramePr>
            <a:graphicFrameLocks/>
          </p:cNvGraphicFramePr>
          <p:nvPr>
            <p:extLst>
              <p:ext uri="{D42A27DB-BD31-4B8C-83A1-F6EECF244321}">
                <p14:modId xmlns:p14="http://schemas.microsoft.com/office/powerpoint/2010/main" val="3983584898"/>
              </p:ext>
            </p:extLst>
          </p:nvPr>
        </p:nvGraphicFramePr>
        <p:xfrm>
          <a:off x="524973" y="1289493"/>
          <a:ext cx="5723426" cy="451355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EA38876-0556-76F0-4D62-DB08CD678ED0}"/>
              </a:ext>
            </a:extLst>
          </p:cNvPr>
          <p:cNvSpPr txBox="1"/>
          <p:nvPr/>
        </p:nvSpPr>
        <p:spPr>
          <a:xfrm>
            <a:off x="838200" y="5806394"/>
            <a:ext cx="5056272"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6" name="TextBox 5">
            <a:extLst>
              <a:ext uri="{FF2B5EF4-FFF2-40B4-BE49-F238E27FC236}">
                <a16:creationId xmlns:a16="http://schemas.microsoft.com/office/drawing/2014/main" id="{A1ADCE3A-BAF9-D713-99C6-2DD80360ED77}"/>
              </a:ext>
            </a:extLst>
          </p:cNvPr>
          <p:cNvSpPr txBox="1"/>
          <p:nvPr/>
        </p:nvSpPr>
        <p:spPr>
          <a:xfrm>
            <a:off x="609600" y="1054955"/>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3.</a:t>
            </a:r>
          </a:p>
        </p:txBody>
      </p:sp>
    </p:spTree>
    <p:extLst>
      <p:ext uri="{BB962C8B-B14F-4D97-AF65-F5344CB8AC3E}">
        <p14:creationId xmlns:p14="http://schemas.microsoft.com/office/powerpoint/2010/main" val="1710744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51AD4-F104-55F4-CABC-A3893B1E9128}"/>
              </a:ext>
            </a:extLst>
          </p:cNvPr>
          <p:cNvSpPr>
            <a:spLocks noGrp="1"/>
          </p:cNvSpPr>
          <p:nvPr>
            <p:ph type="title"/>
          </p:nvPr>
        </p:nvSpPr>
        <p:spPr>
          <a:xfrm>
            <a:off x="774951" y="26975"/>
            <a:ext cx="10515600" cy="1325563"/>
          </a:xfrm>
        </p:spPr>
        <p:txBody>
          <a:bodyPr/>
          <a:lstStyle/>
          <a:p>
            <a:pPr algn="ctr"/>
            <a:r>
              <a:rPr lang="en-US" sz="2400" b="1">
                <a:latin typeface="Calibri" panose="020F0502020204030204" pitchFamily="34" charset="0"/>
                <a:cs typeface="Calibri" panose="020F0502020204030204" pitchFamily="34" charset="0"/>
              </a:rPr>
              <a:t>Prevalence of Current Asthma by Age Group, 2020</a:t>
            </a:r>
            <a:endParaRPr lang="en-US" sz="4000" b="1">
              <a:latin typeface="Calibri" panose="020F0502020204030204" pitchFamily="34" charset="0"/>
              <a:cs typeface="Calibri" panose="020F0502020204030204" pitchFamily="34" charset="0"/>
            </a:endParaRPr>
          </a:p>
        </p:txBody>
      </p:sp>
      <p:sp>
        <p:nvSpPr>
          <p:cNvPr id="3" name="Content Placeholder 2">
            <a:extLst>
              <a:ext uri="{FF2B5EF4-FFF2-40B4-BE49-F238E27FC236}">
                <a16:creationId xmlns:a16="http://schemas.microsoft.com/office/drawing/2014/main" id="{6D6D3C3E-1452-08D0-4A0F-972B43DE0F84}"/>
              </a:ext>
            </a:extLst>
          </p:cNvPr>
          <p:cNvSpPr>
            <a:spLocks noGrp="1"/>
          </p:cNvSpPr>
          <p:nvPr>
            <p:ph sz="half" idx="1"/>
          </p:nvPr>
        </p:nvSpPr>
        <p:spPr>
          <a:xfrm>
            <a:off x="7083521" y="1578857"/>
            <a:ext cx="4270279" cy="4351338"/>
          </a:xfrm>
        </p:spPr>
        <p:txBody>
          <a:bodyPr/>
          <a:lstStyle/>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8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In 2020, current asthma was the most common in Ohio adults between the ages of 35-64 years. </a:t>
            </a: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solidFill>
                <a:schemeClr val="tx1">
                  <a:lumMod val="95000"/>
                  <a:lumOff val="5000"/>
                </a:schemeClr>
              </a:solidFill>
              <a:latin typeface="Calibri" panose="020F0502020204030204" pitchFamily="34" charset="0"/>
              <a:cs typeface="Calibri" panose="020F0502020204030204" pitchFamily="34" charset="0"/>
            </a:endParaRPr>
          </a:p>
          <a:p>
            <a:pPr marL="283464" indent="-283464"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r>
              <a:rPr lang="en-US" sz="1600">
                <a:solidFill>
                  <a:schemeClr val="tx1">
                    <a:lumMod val="95000"/>
                    <a:lumOff val="5000"/>
                  </a:schemeClr>
                </a:solidFill>
                <a:latin typeface="Calibri" panose="020F0502020204030204" pitchFamily="34" charset="0"/>
                <a:cs typeface="Calibri" panose="020F0502020204030204" pitchFamily="34" charset="0"/>
              </a:rPr>
              <a:t>Sometimes asthma symptoms improve for a period of time, but this becomes less likely as a person gets older.</a:t>
            </a:r>
          </a:p>
          <a:p>
            <a:pPr marL="0" indent="-228600" defTabSz="914400">
              <a:spcBef>
                <a:spcPts val="0"/>
              </a:spcBef>
              <a:spcAft>
                <a:spcPts val="600"/>
              </a:spcAft>
              <a:defRPr sz="1400" b="0" i="0" u="none" strike="noStrike" kern="1200" spc="0" baseline="0">
                <a:solidFill>
                  <a:prstClr val="black">
                    <a:lumMod val="65000"/>
                    <a:lumOff val="35000"/>
                  </a:prstClr>
                </a:solidFill>
                <a:latin typeface="+mn-lt"/>
                <a:ea typeface="+mn-ea"/>
                <a:cs typeface="+mn-cs"/>
              </a:defRPr>
            </a:pPr>
            <a:endParaRPr lang="en-US" sz="1600">
              <a:latin typeface="Calibri" panose="020F0502020204030204" pitchFamily="34" charset="0"/>
              <a:cs typeface="Calibri" panose="020F0502020204030204" pitchFamily="34" charset="0"/>
            </a:endParaRPr>
          </a:p>
          <a:p>
            <a:pPr marL="285750" indent="-285750"/>
            <a:endParaRPr lang="en-US" sz="1800">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AEA38876-0556-76F0-4D62-DB08CD678ED0}"/>
              </a:ext>
            </a:extLst>
          </p:cNvPr>
          <p:cNvSpPr txBox="1"/>
          <p:nvPr/>
        </p:nvSpPr>
        <p:spPr>
          <a:xfrm>
            <a:off x="1690106" y="5760918"/>
            <a:ext cx="5056272" cy="338554"/>
          </a:xfrm>
          <a:prstGeom prst="rect">
            <a:avLst/>
          </a:prstGeom>
          <a:noFill/>
        </p:spPr>
        <p:txBody>
          <a:bodyPr wrap="square">
            <a:spAutoFit/>
          </a:bodyPr>
          <a:lstStyle/>
          <a:p>
            <a:pPr algn="ctr">
              <a:defRPr/>
            </a:pPr>
            <a:r>
              <a:rPr lang="en-US" sz="800">
                <a:latin typeface="Calibri" panose="020F0502020204030204" pitchFamily="34" charset="0"/>
                <a:cs typeface="Calibri" panose="020F0502020204030204" pitchFamily="34" charset="0"/>
              </a:rPr>
              <a:t>Source: Centers for Disease Control and Prevention (CDC). Behavioral Risk Factor Surveillance System Survey (BRFSS) Data, Year 2020</a:t>
            </a:r>
          </a:p>
        </p:txBody>
      </p:sp>
      <p:sp>
        <p:nvSpPr>
          <p:cNvPr id="6" name="TextBox 5">
            <a:extLst>
              <a:ext uri="{FF2B5EF4-FFF2-40B4-BE49-F238E27FC236}">
                <a16:creationId xmlns:a16="http://schemas.microsoft.com/office/drawing/2014/main" id="{A1ADCE3A-BAF9-D713-99C6-2DD80360ED77}"/>
              </a:ext>
            </a:extLst>
          </p:cNvPr>
          <p:cNvSpPr txBox="1"/>
          <p:nvPr/>
        </p:nvSpPr>
        <p:spPr>
          <a:xfrm>
            <a:off x="851906" y="942564"/>
            <a:ext cx="1676400" cy="307777"/>
          </a:xfrm>
          <a:prstGeom prst="rect">
            <a:avLst/>
          </a:prstGeom>
          <a:noFill/>
        </p:spPr>
        <p:txBody>
          <a:bodyPr wrap="square" rtlCol="0">
            <a:spAutoFit/>
          </a:bodyPr>
          <a:lstStyle/>
          <a:p>
            <a:r>
              <a:rPr lang="en-US" sz="1400" u="sng">
                <a:latin typeface="Calibri" panose="020F0502020204030204" pitchFamily="34" charset="0"/>
                <a:cs typeface="Calibri" panose="020F0502020204030204" pitchFamily="34" charset="0"/>
              </a:rPr>
              <a:t>Figure 4.</a:t>
            </a:r>
          </a:p>
        </p:txBody>
      </p:sp>
      <p:graphicFrame>
        <p:nvGraphicFramePr>
          <p:cNvPr id="8" name="Chart 7">
            <a:extLst>
              <a:ext uri="{FF2B5EF4-FFF2-40B4-BE49-F238E27FC236}">
                <a16:creationId xmlns:a16="http://schemas.microsoft.com/office/drawing/2014/main" id="{9F443694-CB54-EE19-4A49-D30D3E40856B}"/>
              </a:ext>
            </a:extLst>
          </p:cNvPr>
          <p:cNvGraphicFramePr>
            <a:graphicFrameLocks/>
          </p:cNvGraphicFramePr>
          <p:nvPr>
            <p:extLst>
              <p:ext uri="{D42A27DB-BD31-4B8C-83A1-F6EECF244321}">
                <p14:modId xmlns:p14="http://schemas.microsoft.com/office/powerpoint/2010/main" val="88563256"/>
              </p:ext>
            </p:extLst>
          </p:nvPr>
        </p:nvGraphicFramePr>
        <p:xfrm>
          <a:off x="1219200" y="1352538"/>
          <a:ext cx="5334000" cy="432457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321D9DF9-3B9A-52A7-1D3E-553D80DD4A41}"/>
              </a:ext>
            </a:extLst>
          </p:cNvPr>
          <p:cNvSpPr txBox="1"/>
          <p:nvPr/>
        </p:nvSpPr>
        <p:spPr>
          <a:xfrm rot="16200000">
            <a:off x="326395" y="3425923"/>
            <a:ext cx="1524000" cy="261610"/>
          </a:xfrm>
          <a:prstGeom prst="rect">
            <a:avLst/>
          </a:prstGeom>
          <a:noFill/>
        </p:spPr>
        <p:txBody>
          <a:bodyPr wrap="square" rtlCol="0">
            <a:spAutoFit/>
          </a:bodyPr>
          <a:lstStyle/>
          <a:p>
            <a:r>
              <a:rPr lang="en-US" sz="1100">
                <a:latin typeface="Calibri" panose="020F0502020204030204" pitchFamily="34" charset="0"/>
                <a:cs typeface="Calibri" panose="020F0502020204030204" pitchFamily="34" charset="0"/>
              </a:rPr>
              <a:t>Prevalence Percentage</a:t>
            </a:r>
          </a:p>
        </p:txBody>
      </p:sp>
    </p:spTree>
    <p:extLst>
      <p:ext uri="{BB962C8B-B14F-4D97-AF65-F5344CB8AC3E}">
        <p14:creationId xmlns:p14="http://schemas.microsoft.com/office/powerpoint/2010/main" val="896574166"/>
      </p:ext>
    </p:extLst>
  </p:cSld>
  <p:clrMapOvr>
    <a:masterClrMapping/>
  </p:clrMapOvr>
</p:sld>
</file>

<file path=ppt/theme/theme1.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DH 2023 Theme">
  <a:themeElements>
    <a:clrScheme name="ODH Branding">
      <a:dk1>
        <a:srgbClr val="000000"/>
      </a:dk1>
      <a:lt1>
        <a:srgbClr val="FFFFFF"/>
      </a:lt1>
      <a:dk2>
        <a:srgbClr val="0E3F75"/>
      </a:dk2>
      <a:lt2>
        <a:srgbClr val="B0B3AF"/>
      </a:lt2>
      <a:accent1>
        <a:srgbClr val="C12637"/>
      </a:accent1>
      <a:accent2>
        <a:srgbClr val="0098D3"/>
      </a:accent2>
      <a:accent3>
        <a:srgbClr val="729364"/>
      </a:accent3>
      <a:accent4>
        <a:srgbClr val="EBA70E"/>
      </a:accent4>
      <a:accent5>
        <a:srgbClr val="69C2C6"/>
      </a:accent5>
      <a:accent6>
        <a:srgbClr val="BBD36F"/>
      </a:accent6>
      <a:hlink>
        <a:srgbClr val="0563C1"/>
      </a:hlink>
      <a:folHlink>
        <a:srgbClr val="954F72"/>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4.xml><?xml version="1.0" encoding="utf-8"?>
<a:theme xmlns:a="http://schemas.openxmlformats.org/drawingml/2006/main" name="3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2">
    <a:dk1>
      <a:sysClr val="windowText" lastClr="000000"/>
    </a:dk1>
    <a:lt1>
      <a:sysClr val="window" lastClr="FFFFFF"/>
    </a:lt1>
    <a:dk2>
      <a:srgbClr val="1F497D"/>
    </a:dk2>
    <a:lt2>
      <a:srgbClr val="EEECE1"/>
    </a:lt2>
    <a:accent1>
      <a:srgbClr val="366092"/>
    </a:accent1>
    <a:accent2>
      <a:srgbClr val="E36C09"/>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7">
    <a:dk1>
      <a:srgbClr val="543E34"/>
    </a:dk1>
    <a:lt1>
      <a:srgbClr val="FFFFFF"/>
    </a:lt1>
    <a:dk2>
      <a:srgbClr val="5D6A76"/>
    </a:dk2>
    <a:lt2>
      <a:srgbClr val="E5DACF"/>
    </a:lt2>
    <a:accent1>
      <a:srgbClr val="FEF3ED"/>
    </a:accent1>
    <a:accent2>
      <a:srgbClr val="AC5B4C"/>
    </a:accent2>
    <a:accent3>
      <a:srgbClr val="D0D8B6"/>
    </a:accent3>
    <a:accent4>
      <a:srgbClr val="A09D79"/>
    </a:accent4>
    <a:accent5>
      <a:srgbClr val="4E5745"/>
    </a:accent5>
    <a:accent6>
      <a:srgbClr val="D7D0CE"/>
    </a:accent6>
    <a:hlink>
      <a:srgbClr val="AC5B4C"/>
    </a:hlink>
    <a:folHlink>
      <a:srgbClr val="4E5745"/>
    </a:folHlink>
  </a:clrScheme>
  <a:fontScheme name="Custom 20">
    <a:majorFont>
      <a:latin typeface="Sagona Book"/>
      <a:ea typeface=""/>
      <a:cs typeface=""/>
    </a:majorFont>
    <a:minorFont>
      <a:latin typeface="Gill Sans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75639954D86143BC349E05625C146E" ma:contentTypeVersion="14" ma:contentTypeDescription="Create a new document." ma:contentTypeScope="" ma:versionID="b6da59c1b95175e6dff6d9fd32c9416f">
  <xsd:schema xmlns:xsd="http://www.w3.org/2001/XMLSchema" xmlns:xs="http://www.w3.org/2001/XMLSchema" xmlns:p="http://schemas.microsoft.com/office/2006/metadata/properties" xmlns:ns2="becfe7b6-1e6e-451c-8948-a3880996cb8a" xmlns:ns3="06a0b0f5-ab3f-4382-8730-459fb424e421" xmlns:ns4="5b0920b9-8c52-46b6-8cbb-111eec07b2bd" targetNamespace="http://schemas.microsoft.com/office/2006/metadata/properties" ma:root="true" ma:fieldsID="e5748e049ae1e314d5faac6b0fa408e1" ns2:_="" ns3:_="" ns4:_="">
    <xsd:import namespace="becfe7b6-1e6e-451c-8948-a3880996cb8a"/>
    <xsd:import namespace="06a0b0f5-ab3f-4382-8730-459fb424e421"/>
    <xsd:import namespace="5b0920b9-8c52-46b6-8cbb-111eec07b2b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4:SharedWithUsers" minOccurs="0"/>
                <xsd:element ref="ns4:SharedWithDetail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ecfe7b6-1e6e-451c-8948-a3880996cb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6a0b0f5-ab3f-4382-8730-459fb424e421"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764fc23c-f622-4af5-8366-30e7a6cce3cf}" ma:internalName="TaxCatchAll" ma:showField="CatchAllData" ma:web="5b0920b9-8c52-46b6-8cbb-111eec07b2b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b0920b9-8c52-46b6-8cbb-111eec07b2b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6a0b0f5-ab3f-4382-8730-459fb424e421" xsi:nil="true"/>
    <lcf76f155ced4ddcb4097134ff3c332f xmlns="becfe7b6-1e6e-451c-8948-a3880996cb8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ABCE46-DB14-4368-B849-C665409ED1E0}">
  <ds:schemaRefs>
    <ds:schemaRef ds:uri="06a0b0f5-ab3f-4382-8730-459fb424e421"/>
    <ds:schemaRef ds:uri="5b0920b9-8c52-46b6-8cbb-111eec07b2bd"/>
    <ds:schemaRef ds:uri="becfe7b6-1e6e-451c-8948-a3880996cb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067B387-8DC6-4294-AEC0-A1A9B320D30C}">
  <ds:schemaRefs>
    <ds:schemaRef ds:uri="06a0b0f5-ab3f-4382-8730-459fb424e421"/>
    <ds:schemaRef ds:uri="6b926f6e-6af4-4287-8ca3-00488fe033cc"/>
    <ds:schemaRef ds:uri="bd6985b5-018e-4a73-96c9-4c85e77608cc"/>
    <ds:schemaRef ds:uri="becfe7b6-1e6e-451c-8948-a3880996cb8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3776EE3-E63E-4AFF-B661-81F3A69135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PowerPoint New Branding for ODH 2023 (002)</Template>
  <Application>Microsoft Office PowerPoint</Application>
  <PresentationFormat>Widescreen</PresentationFormat>
  <Slides>46</Slides>
  <Notes>27</Notes>
  <HiddenSlides>0</HiddenSlides>
  <ScaleCrop>false</ScaleCrop>
  <HeadingPairs>
    <vt:vector size="4" baseType="variant">
      <vt:variant>
        <vt:lpstr>Theme</vt:lpstr>
      </vt:variant>
      <vt:variant>
        <vt:i4>5</vt:i4>
      </vt:variant>
      <vt:variant>
        <vt:lpstr>Slide Titles</vt:lpstr>
      </vt:variant>
      <vt:variant>
        <vt:i4>46</vt:i4>
      </vt:variant>
    </vt:vector>
  </HeadingPairs>
  <TitlesOfParts>
    <vt:vector size="51" baseType="lpstr">
      <vt:lpstr>Office Theme</vt:lpstr>
      <vt:lpstr>1_Office Theme</vt:lpstr>
      <vt:lpstr>ODH 2023 Theme</vt:lpstr>
      <vt:lpstr>3_Office Theme</vt:lpstr>
      <vt:lpstr>Office 2013 - 2022 Theme</vt:lpstr>
      <vt:lpstr>Ohio Asthma Burdens Report, 2021  </vt:lpstr>
      <vt:lpstr>PowerPoint Presentation</vt:lpstr>
      <vt:lpstr>PowerPoint Presentation</vt:lpstr>
      <vt:lpstr>Asthma Statistics, 2020</vt:lpstr>
      <vt:lpstr>Ohio </vt:lpstr>
      <vt:lpstr>Prevalence of Current Asthma in Children</vt:lpstr>
      <vt:lpstr>Prevalence of Current Asthma in Adults</vt:lpstr>
      <vt:lpstr>Prevalence of Current Asthma by Educational Attainment 2020</vt:lpstr>
      <vt:lpstr>Prevalence of Current Asthma by Age Group, 2020</vt:lpstr>
      <vt:lpstr>Prevalence of Current Asthma by Annual Household Income, 2020</vt:lpstr>
      <vt:lpstr>Current and Lifetime Asthma Prevalence by Area of Residence, 2020</vt:lpstr>
      <vt:lpstr>Obesity and Asthma </vt:lpstr>
      <vt:lpstr>Smoking and Asthma </vt:lpstr>
      <vt:lpstr>Comorbidities: Chronic Pulmonary Obstructive Disease (COPD)  </vt:lpstr>
      <vt:lpstr>Chronic Pulmonary Obstructive Disease (COPD) and Smoking  </vt:lpstr>
      <vt:lpstr>Adult and Child Emergency Department Visits Due to Asthma by Race </vt:lpstr>
      <vt:lpstr>Adult and Child Inpatient Hospitalizations Due to Asthma by Race </vt:lpstr>
      <vt:lpstr>Asthma Inpatient Hospitalizations in Ohio by Age Group, 2020</vt:lpstr>
      <vt:lpstr>Asthma Emergency Department Visits in Ohio by Age Group, 2020</vt:lpstr>
      <vt:lpstr>Rate of Asthma Hospitalizations Among Ohio Adult Medicaid Enrollees, 2016-2020</vt:lpstr>
      <vt:lpstr>Rate of Asthma Emergency Department Visits Among Ohio Adult Medicaid Enrollees, 2016-2020</vt:lpstr>
      <vt:lpstr>Rate of Asthma Hospitalizations Among Ohio Children Enrolled in Medicaid, 2016-2020</vt:lpstr>
      <vt:lpstr>Rate of Asthma Emergency Department Visits Among Ohio Children Enrolled in Medicaid, 2016-2020</vt:lpstr>
      <vt:lpstr>Asthma Control and Management</vt:lpstr>
      <vt:lpstr>Asthma Control and Management</vt:lpstr>
      <vt:lpstr>Asthma Control and Management</vt:lpstr>
      <vt:lpstr>Work-Related Asthma</vt:lpstr>
      <vt:lpstr>School Age Absenteeism and Workdays Lost Due to Asthma </vt:lpstr>
      <vt:lpstr>Lifetime and Current Asthma Prevalence by Gender and Age, Ohio 2020</vt:lpstr>
      <vt:lpstr>Lifetime and Current Asthma Prevalence by Race and Ethnicity, and Age, Ohio 2020</vt:lpstr>
      <vt:lpstr>Asthma-Related Death Rate Among Children and Adults in Ohio, 2012-2020</vt:lpstr>
      <vt:lpstr>Adult Emergency Department Visit &amp; Hospitalization Rates for Asthma per 10,000 Adult Residents, by County, Ohio, 2020  </vt:lpstr>
      <vt:lpstr>Child Emergency Department Visit &amp; Hospitalization Rates  for Asthma per 10,000 Child Residents, by County, Ohio, 2020 </vt:lpstr>
      <vt:lpstr>ODH Asthma Program Priority Counties, 2019-2024</vt:lpstr>
      <vt:lpstr>Summary</vt:lpstr>
      <vt:lpstr>Summary</vt:lpstr>
      <vt:lpstr>How to Interpret Confidence Intervals (CI)</vt:lpstr>
      <vt:lpstr>Methods &amp; Limitations</vt:lpstr>
      <vt:lpstr>Sources:</vt:lpstr>
      <vt:lpstr>Appendix A. Table 3. Emergency Department Visit and Hospitalization Rates for Asthma per 10,000 Residents, by County, Ohio, 2020  </vt:lpstr>
      <vt:lpstr>Appendix A. Table 3. Emergency Department Visit and Hospitalization Rates for Asthma per 10,000 Residents, by County, Ohio, 2020  </vt:lpstr>
      <vt:lpstr>Appendix A. Table 3. Emergency Department Visit and Hospitalization Rates for Asthma per 10,000 Residents, by County, Ohio, 2020  </vt:lpstr>
      <vt:lpstr>Appendix A. Table 3. Emergency Department Visit and Hospitalization Rates for Asthma per 10,000 Residents, by County, Ohio, 2020  </vt:lpstr>
      <vt:lpstr>PowerPoint Presentation</vt:lpstr>
      <vt:lpstr>PowerPoint Presentation</vt:lpstr>
      <vt:lpstr>PowerPoint Presentation</vt:lpstr>
    </vt:vector>
  </TitlesOfParts>
  <Company>Ohio Department of Health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Ohio’s HIEs</dc:title>
  <dc:creator>OMISNST</dc:creator>
  <cp:revision>1</cp:revision>
  <cp:lastPrinted>2015-05-06T15:46:33Z</cp:lastPrinted>
  <dcterms:created xsi:type="dcterms:W3CDTF">2014-04-22T17:35:36Z</dcterms:created>
  <dcterms:modified xsi:type="dcterms:W3CDTF">2024-07-23T13:57:01Z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0x0101000875639954D86143BC349E05625C146E</vt:lpwstr>
  </property>
  <property fmtid="{D5CDD505-2E9C-101B-9397-08002B2CF9AE}" pid="3" name="MSIP_Label_7c271edd-c6a3-4363-aa70-51643957fe36_Enabled">
    <vt:lpwstr>true</vt:lpwstr>
  </property>
  <property fmtid="{D5CDD505-2E9C-101B-9397-08002B2CF9AE}" pid="4" name="MSIP_Label_7c271edd-c6a3-4363-aa70-51643957fe36_SetDate">
    <vt:lpwstr>2023-05-12T18:34:22Z</vt:lpwstr>
  </property>
  <property fmtid="{D5CDD505-2E9C-101B-9397-08002B2CF9AE}" pid="5" name="MSIP_Label_7c271edd-c6a3-4363-aa70-51643957fe36_Method">
    <vt:lpwstr>Standard</vt:lpwstr>
  </property>
  <property fmtid="{D5CDD505-2E9C-101B-9397-08002B2CF9AE}" pid="6" name="MSIP_Label_7c271edd-c6a3-4363-aa70-51643957fe36_Name">
    <vt:lpwstr>Internal</vt:lpwstr>
  </property>
  <property fmtid="{D5CDD505-2E9C-101B-9397-08002B2CF9AE}" pid="7" name="MSIP_Label_7c271edd-c6a3-4363-aa70-51643957fe36_SiteId">
    <vt:lpwstr>79097a6f-c702-4a39-8873-62d86bd3f773</vt:lpwstr>
  </property>
  <property fmtid="{D5CDD505-2E9C-101B-9397-08002B2CF9AE}" pid="8" name="MSIP_Label_7c271edd-c6a3-4363-aa70-51643957fe36_ActionId">
    <vt:lpwstr>5af6a581-07d0-4960-af77-c5c180dc182d</vt:lpwstr>
  </property>
  <property fmtid="{D5CDD505-2E9C-101B-9397-08002B2CF9AE}" pid="9" name="MSIP_Label_7c271edd-c6a3-4363-aa70-51643957fe36_ContentBits">
    <vt:lpwstr>0</vt:lpwstr>
  </property>
  <property fmtid="{D5CDD505-2E9C-101B-9397-08002B2CF9AE}" pid="10" name="MediaServiceImageTags">
    <vt:lpwstr/>
  </property>
</Properties>
</file>