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38"/>
  </p:notesMasterIdLst>
  <p:sldIdLst>
    <p:sldId id="256" r:id="rId2"/>
    <p:sldId id="288" r:id="rId3"/>
    <p:sldId id="291" r:id="rId4"/>
    <p:sldId id="257" r:id="rId5"/>
    <p:sldId id="283" r:id="rId6"/>
    <p:sldId id="274" r:id="rId7"/>
    <p:sldId id="282" r:id="rId8"/>
    <p:sldId id="259" r:id="rId9"/>
    <p:sldId id="258" r:id="rId10"/>
    <p:sldId id="292" r:id="rId11"/>
    <p:sldId id="261" r:id="rId12"/>
    <p:sldId id="285" r:id="rId13"/>
    <p:sldId id="293" r:id="rId14"/>
    <p:sldId id="262" r:id="rId15"/>
    <p:sldId id="263" r:id="rId16"/>
    <p:sldId id="264" r:id="rId17"/>
    <p:sldId id="265" r:id="rId18"/>
    <p:sldId id="268" r:id="rId19"/>
    <p:sldId id="266" r:id="rId20"/>
    <p:sldId id="267" r:id="rId21"/>
    <p:sldId id="269" r:id="rId22"/>
    <p:sldId id="272" r:id="rId23"/>
    <p:sldId id="273" r:id="rId24"/>
    <p:sldId id="270" r:id="rId25"/>
    <p:sldId id="271" r:id="rId26"/>
    <p:sldId id="294" r:id="rId27"/>
    <p:sldId id="277" r:id="rId28"/>
    <p:sldId id="279" r:id="rId29"/>
    <p:sldId id="278" r:id="rId30"/>
    <p:sldId id="287" r:id="rId31"/>
    <p:sldId id="276" r:id="rId32"/>
    <p:sldId id="275" r:id="rId33"/>
    <p:sldId id="281" r:id="rId34"/>
    <p:sldId id="295" r:id="rId35"/>
    <p:sldId id="280" r:id="rId36"/>
    <p:sldId id="296" r:id="rId37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enkayya, Arundi" initials="VA" lastIdx="14" clrIdx="0">
    <p:extLst>
      <p:ext uri="{19B8F6BF-5375-455C-9EA6-DF929625EA0E}">
        <p15:presenceInfo xmlns:p15="http://schemas.microsoft.com/office/powerpoint/2012/main" userId="S::10188148@id.ohio.gov::79f7c327-ff76-4f5d-8759-01931ba36ab2" providerId="AD"/>
      </p:ext>
    </p:extLst>
  </p:cmAuthor>
  <p:cmAuthor id="2" name="Martin, Alexis" initials="MA" lastIdx="1" clrIdx="1">
    <p:extLst>
      <p:ext uri="{19B8F6BF-5375-455C-9EA6-DF929625EA0E}">
        <p15:presenceInfo xmlns:p15="http://schemas.microsoft.com/office/powerpoint/2012/main" userId="S::10033772@id.ohio.gov::86a628e7-4e97-4df2-9e0c-82f95a0f5f1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EE71"/>
    <a:srgbClr val="00D264"/>
    <a:srgbClr val="76FFB7"/>
    <a:srgbClr val="129E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78ADF7-9C74-4EF8-81EC-785D84567669}" v="6" dt="2022-02-11T15:34:37.8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3976" autoAdjust="0"/>
  </p:normalViewPr>
  <p:slideViewPr>
    <p:cSldViewPr snapToGrid="0">
      <p:cViewPr varScale="1">
        <p:scale>
          <a:sx n="96" d="100"/>
          <a:sy n="96" d="100"/>
        </p:scale>
        <p:origin x="4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in, Alexis" userId="86a628e7-4e97-4df2-9e0c-82f95a0f5f12" providerId="ADAL" clId="{8978ADF7-9C74-4EF8-81EC-785D84567669}"/>
    <pc:docChg chg="undo redo custSel modSld">
      <pc:chgData name="Martin, Alexis" userId="86a628e7-4e97-4df2-9e0c-82f95a0f5f12" providerId="ADAL" clId="{8978ADF7-9C74-4EF8-81EC-785D84567669}" dt="2022-02-11T15:34:49.524" v="140" actId="255"/>
      <pc:docMkLst>
        <pc:docMk/>
      </pc:docMkLst>
      <pc:sldChg chg="modSp mod delCm">
        <pc:chgData name="Martin, Alexis" userId="86a628e7-4e97-4df2-9e0c-82f95a0f5f12" providerId="ADAL" clId="{8978ADF7-9C74-4EF8-81EC-785D84567669}" dt="2022-02-11T15:30:52.682" v="117" actId="14100"/>
        <pc:sldMkLst>
          <pc:docMk/>
          <pc:sldMk cId="1879405742" sldId="258"/>
        </pc:sldMkLst>
        <pc:spChg chg="mod">
          <ac:chgData name="Martin, Alexis" userId="86a628e7-4e97-4df2-9e0c-82f95a0f5f12" providerId="ADAL" clId="{8978ADF7-9C74-4EF8-81EC-785D84567669}" dt="2022-02-11T15:30:52.682" v="117" actId="14100"/>
          <ac:spMkLst>
            <pc:docMk/>
            <pc:sldMk cId="1879405742" sldId="258"/>
            <ac:spMk id="3" creationId="{00000000-0000-0000-0000-000000000000}"/>
          </ac:spMkLst>
        </pc:spChg>
        <pc:spChg chg="mod">
          <ac:chgData name="Martin, Alexis" userId="86a628e7-4e97-4df2-9e0c-82f95a0f5f12" providerId="ADAL" clId="{8978ADF7-9C74-4EF8-81EC-785D84567669}" dt="2022-02-11T15:30:52.403" v="116" actId="20577"/>
          <ac:spMkLst>
            <pc:docMk/>
            <pc:sldMk cId="1879405742" sldId="258"/>
            <ac:spMk id="8" creationId="{00000000-0000-0000-0000-000000000000}"/>
          </ac:spMkLst>
        </pc:spChg>
      </pc:sldChg>
      <pc:sldChg chg="modSp mod">
        <pc:chgData name="Martin, Alexis" userId="86a628e7-4e97-4df2-9e0c-82f95a0f5f12" providerId="ADAL" clId="{8978ADF7-9C74-4EF8-81EC-785D84567669}" dt="2022-02-11T15:24:37.256" v="65" actId="5793"/>
        <pc:sldMkLst>
          <pc:docMk/>
          <pc:sldMk cId="3200045744" sldId="259"/>
        </pc:sldMkLst>
        <pc:spChg chg="mod">
          <ac:chgData name="Martin, Alexis" userId="86a628e7-4e97-4df2-9e0c-82f95a0f5f12" providerId="ADAL" clId="{8978ADF7-9C74-4EF8-81EC-785D84567669}" dt="2022-02-11T15:24:37.256" v="65" actId="5793"/>
          <ac:spMkLst>
            <pc:docMk/>
            <pc:sldMk cId="3200045744" sldId="259"/>
            <ac:spMk id="3" creationId="{00000000-0000-0000-0000-000000000000}"/>
          </ac:spMkLst>
        </pc:spChg>
      </pc:sldChg>
      <pc:sldChg chg="modSp mod">
        <pc:chgData name="Martin, Alexis" userId="86a628e7-4e97-4df2-9e0c-82f95a0f5f12" providerId="ADAL" clId="{8978ADF7-9C74-4EF8-81EC-785D84567669}" dt="2022-02-11T15:34:49.524" v="140" actId="255"/>
        <pc:sldMkLst>
          <pc:docMk/>
          <pc:sldMk cId="834112163" sldId="280"/>
        </pc:sldMkLst>
        <pc:spChg chg="mod">
          <ac:chgData name="Martin, Alexis" userId="86a628e7-4e97-4df2-9e0c-82f95a0f5f12" providerId="ADAL" clId="{8978ADF7-9C74-4EF8-81EC-785D84567669}" dt="2022-02-11T15:34:49.524" v="140" actId="255"/>
          <ac:spMkLst>
            <pc:docMk/>
            <pc:sldMk cId="834112163" sldId="280"/>
            <ac:spMk id="3" creationId="{00000000-0000-0000-0000-000000000000}"/>
          </ac:spMkLst>
        </pc:spChg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2-09T08:57:18.494" idx="7">
    <p:pos x="6419" y="264"/>
    <p:text>Is there a different photo or illustration that can be used instead of this picture of the brain?</p:text>
    <p:extLst>
      <p:ext uri="{C676402C-5697-4E1C-873F-D02D1690AC5C}">
        <p15:threadingInfo xmlns:p15="http://schemas.microsoft.com/office/powerpoint/2012/main" timeZoneBias="30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F21F206-4D37-490D-B16B-0879D5F87137}" type="datetimeFigureOut">
              <a:rPr lang="en-US" smtClean="0"/>
              <a:t>2/11/2022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7D0AF54F-CB19-44FB-97A9-A9182CAF79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891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6491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8777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2340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9941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1772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7720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8424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2109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2448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2793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849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4573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399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0209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5340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2400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8040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5965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0243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24105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21188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183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0775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9415" indent="-349415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52640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1225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45753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78560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58172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9501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1521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7157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5469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7409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1712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0AF54F-CB19-44FB-97A9-A9182CAF796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055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E41AC-086C-45DD-9144-BF29AEE6AE49}" type="datetime1">
              <a:rPr lang="en-US" smtClean="0"/>
              <a:t>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472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9F635-25E4-4004-9F76-A26B4A625ABC}" type="datetime1">
              <a:rPr lang="en-US" smtClean="0"/>
              <a:t>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659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E66C0-405C-4BC0-AC87-FC572238F166}" type="datetime1">
              <a:rPr lang="en-US" smtClean="0"/>
              <a:t>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158250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99D68-5420-4113-8B24-EE0676466D15}" type="datetime1">
              <a:rPr lang="en-US" smtClean="0"/>
              <a:t>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3347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D9E53-1A76-497B-B154-9F4ADFA95B23}" type="datetime1">
              <a:rPr lang="en-US" smtClean="0"/>
              <a:t>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42223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E23ABB-F03D-4422-898B-FE450DE8260E}" type="datetime1">
              <a:rPr lang="en-US" smtClean="0"/>
              <a:t>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3083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39F22-568D-4270-9998-ED181A0F5D55}" type="datetime1">
              <a:rPr lang="en-US" smtClean="0"/>
              <a:t>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3322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CFE6C-424B-4487-AEB0-4C04DED4E266}" type="datetime1">
              <a:rPr lang="en-US" smtClean="0"/>
              <a:t>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825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C22256-6324-4299-B06D-E7D2A2D0C543}" type="datetime1">
              <a:rPr lang="en-US" smtClean="0"/>
              <a:t>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631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2A3A1A-06E3-48DB-AA49-AD8131E4C4FD}" type="datetime1">
              <a:rPr lang="en-US" smtClean="0"/>
              <a:t>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779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17134-EA94-4F9C-B127-CF365F107E82}" type="datetime1">
              <a:rPr lang="en-US" smtClean="0"/>
              <a:t>2/11/2022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91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DB755-25EB-40F5-980B-E28EA8BB5637}" type="datetime1">
              <a:rPr lang="en-US" smtClean="0"/>
              <a:t>2/11/2022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943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C778F-0C5C-4536-A335-18E4837C6667}" type="datetime1">
              <a:rPr lang="en-US" smtClean="0"/>
              <a:t>2/11/2022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89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B971-5040-451C-86BF-E99F1A542BC7}" type="datetime1">
              <a:rPr lang="en-US" smtClean="0"/>
              <a:t>2/11/2022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337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4941-6FFA-4369-8328-885D6F1C2413}" type="datetime1">
              <a:rPr lang="en-US" smtClean="0"/>
              <a:t>2/11/2022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110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D4EA9-6261-4FE7-AFCD-87FF276A26BA}" type="datetime1">
              <a:rPr lang="en-US" smtClean="0"/>
              <a:t>2/11/2022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019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9E34F9-A48F-4FDB-9956-E7EEB2F274FF}" type="datetime1">
              <a:rPr lang="en-US" smtClean="0"/>
              <a:t>2/11/2022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2A6195E-3B48-4775-8F8C-B9E8170317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169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  <p:sldLayoutId id="2147483708" r:id="rId13"/>
    <p:sldLayoutId id="2147483709" r:id="rId14"/>
    <p:sldLayoutId id="2147483710" r:id="rId15"/>
    <p:sldLayoutId id="2147483711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mc/articles/PMC5839298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4" Type="http://schemas.openxmlformats.org/officeDocument/2006/relationships/hyperlink" Target="https://www.nih.gov/news-events/news-releases/study-first-graders-shows-fetal-alcohol-spectrum-disorders-prevalent-us-communities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iaaa.nih.gov/" TargetMode="External"/><Relationship Id="rId3" Type="http://schemas.openxmlformats.org/officeDocument/2006/relationships/hyperlink" Target="https://store.samhsa.gov/shin/content/SMA13-4803/SMA13-4803.pdf" TargetMode="External"/><Relationship Id="rId7" Type="http://schemas.openxmlformats.org/officeDocument/2006/relationships/hyperlink" Target="https://gcc02.safelinks.protection.outlook.com/?url=https%3A%2F%2Fwww.cdc.gov%2Fncbddd%2Ffasd%2Ffeatures%2Falcohol-use-and-binge-drinking.html&amp;data=04%7C01%7CAlexis.Martin%40odh.ohio.gov%7C0de7143cfad34665dafd08d9ed719803%7C50f8fcc494d84f0784eb36ed57c7c8a2%7C0%7C0%7C637801894397650289%7CUnknown%7CTWFpbGZsb3d8eyJWIjoiMC4wLjAwMDAiLCJQIjoiV2luMzIiLCJBTiI6Ik1haWwiLCJXVCI6Mn0%3D%7C3000&amp;sdata=Nx9Nt8dZ1AqJsLVSceoqEFY%2BaT2lQSRnZLfPGm5M7Qw%3D&amp;reserved=0" TargetMode="External"/><Relationship Id="rId12" Type="http://schemas.openxmlformats.org/officeDocument/2006/relationships/hyperlink" Target="https://www.doublearc.org/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dc.gov/mmwr/volumes/71/wr/mm7101a2.htm?s_cid=mm7101a2_w" TargetMode="External"/><Relationship Id="rId11" Type="http://schemas.openxmlformats.org/officeDocument/2006/relationships/hyperlink" Target="https://mha.ohio.gov/Prevention/Fetal-Alcohol-Spectrum-Dis" TargetMode="External"/><Relationship Id="rId5" Type="http://schemas.openxmlformats.org/officeDocument/2006/relationships/hyperlink" Target="https://www.cdc.gov/ncbddd/fasd/index.html" TargetMode="External"/><Relationship Id="rId10" Type="http://schemas.openxmlformats.org/officeDocument/2006/relationships/hyperlink" Target="http://www.thearc.org/" TargetMode="External"/><Relationship Id="rId4" Type="http://schemas.openxmlformats.org/officeDocument/2006/relationships/hyperlink" Target="https://www.ncbi.nlm.nih.gov/pmc/articles/PMC5477054/" TargetMode="External"/><Relationship Id="rId9" Type="http://schemas.openxmlformats.org/officeDocument/2006/relationships/hyperlink" Target="http://prevention.samhsa.gov/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wmf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9274" y="3043989"/>
            <a:ext cx="8083737" cy="1687038"/>
          </a:xfrm>
        </p:spPr>
        <p:txBody>
          <a:bodyPr/>
          <a:lstStyle/>
          <a:p>
            <a:pPr algn="ctr"/>
            <a:r>
              <a:rPr lang="en-US" sz="6000" b="1" dirty="0"/>
              <a:t>FETAL ALCOHOL SPECTRUM DISORDERS</a:t>
            </a:r>
            <a:endParaRPr lang="en-US" sz="6000" dirty="0"/>
          </a:p>
        </p:txBody>
      </p:sp>
      <p:sp>
        <p:nvSpPr>
          <p:cNvPr id="3" name="TextBox 2"/>
          <p:cNvSpPr txBox="1"/>
          <p:nvPr/>
        </p:nvSpPr>
        <p:spPr>
          <a:xfrm>
            <a:off x="1893142" y="1533241"/>
            <a:ext cx="74114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i="1" dirty="0">
                <a:solidFill>
                  <a:schemeClr val="accent1">
                    <a:lumMod val="50000"/>
                  </a:schemeClr>
                </a:solidFill>
              </a:rPr>
              <a:t>FASD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6B35534-82FA-40E3-8F24-2B725BBD8A8A}"/>
              </a:ext>
            </a:extLst>
          </p:cNvPr>
          <p:cNvSpPr txBox="1"/>
          <p:nvPr/>
        </p:nvSpPr>
        <p:spPr>
          <a:xfrm>
            <a:off x="3220278" y="5237922"/>
            <a:ext cx="42241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Presented by:   </a:t>
            </a:r>
          </a:p>
          <a:p>
            <a:pPr algn="ctr"/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On  XXXX   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9B19C0-DB52-4065-B6D2-10E829384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1</a:t>
            </a:fld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4E953E2-A79D-486E-AE8D-F9AE7BEE9E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5429" y="4925961"/>
            <a:ext cx="3466470" cy="2124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543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8">
            <a:extLst>
              <a:ext uri="{FF2B5EF4-FFF2-40B4-BE49-F238E27FC236}">
                <a16:creationId xmlns:a16="http://schemas.microsoft.com/office/drawing/2014/main" id="{76582886-877C-4AEC-A77F-8055EB9A0C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171A838D-27EA-485C-9A80-DCE624AB30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059F313-A1BB-425E-9626-2BD43CAC64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19ABF76A-A1AE-44BB-9ECB-D55D2FE29B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5B6D2EC4-82D3-43B8-82D6-028CB43456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520034CE-71F9-4E0F-94D8-99335CB852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926C6C0-16F7-4CDC-B481-2D19B2F3BF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042CE423-CE6E-4EE9-91F2-3E40EFB40A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699BB4BD-31D7-434C-A6DB-E2CF3ACF60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23D406B8-656A-4D8B-91D0-BF4202C86F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83F4BFB6-D6B8-446C-8E17-3D54DCA9FF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34" name="Rectangle 20">
            <a:extLst>
              <a:ext uri="{FF2B5EF4-FFF2-40B4-BE49-F238E27FC236}">
                <a16:creationId xmlns:a16="http://schemas.microsoft.com/office/drawing/2014/main" id="{4F57DB1C-6494-4CC4-A5E8-931957565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Isosceles Triangle 22">
            <a:extLst>
              <a:ext uri="{FF2B5EF4-FFF2-40B4-BE49-F238E27FC236}">
                <a16:creationId xmlns:a16="http://schemas.microsoft.com/office/drawing/2014/main" id="{FFFB778B-5206-4BB0-A468-327E713676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13200"/>
            <a:ext cx="448733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6" name="Freeform: Shape 24">
            <a:extLst>
              <a:ext uri="{FF2B5EF4-FFF2-40B4-BE49-F238E27FC236}">
                <a16:creationId xmlns:a16="http://schemas.microsoft.com/office/drawing/2014/main" id="{E6C0471D-BE03-4D81-BDB5-D510BC0D8A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53379" y="0"/>
            <a:ext cx="5438621" cy="6857999"/>
          </a:xfrm>
          <a:custGeom>
            <a:avLst/>
            <a:gdLst>
              <a:gd name="connsiteX0" fmla="*/ 0 w 5438621"/>
              <a:gd name="connsiteY0" fmla="*/ 0 h 6857999"/>
              <a:gd name="connsiteX1" fmla="*/ 573774 w 5438621"/>
              <a:gd name="connsiteY1" fmla="*/ 0 h 6857999"/>
              <a:gd name="connsiteX2" fmla="*/ 1182808 w 5438621"/>
              <a:gd name="connsiteY2" fmla="*/ 0 h 6857999"/>
              <a:gd name="connsiteX3" fmla="*/ 4537195 w 5438621"/>
              <a:gd name="connsiteY3" fmla="*/ 0 h 6857999"/>
              <a:gd name="connsiteX4" fmla="*/ 5187609 w 5438621"/>
              <a:gd name="connsiteY4" fmla="*/ 0 h 6857999"/>
              <a:gd name="connsiteX5" fmla="*/ 5438621 w 5438621"/>
              <a:gd name="connsiteY5" fmla="*/ 0 h 6857999"/>
              <a:gd name="connsiteX6" fmla="*/ 5438621 w 5438621"/>
              <a:gd name="connsiteY6" fmla="*/ 6857999 h 6857999"/>
              <a:gd name="connsiteX7" fmla="*/ 4802807 w 5438621"/>
              <a:gd name="connsiteY7" fmla="*/ 6857999 h 6857999"/>
              <a:gd name="connsiteX8" fmla="*/ 4537195 w 5438621"/>
              <a:gd name="connsiteY8" fmla="*/ 6857999 h 6857999"/>
              <a:gd name="connsiteX9" fmla="*/ 1182808 w 5438621"/>
              <a:gd name="connsiteY9" fmla="*/ 6857999 h 6857999"/>
              <a:gd name="connsiteX10" fmla="*/ 1049897 w 5438621"/>
              <a:gd name="connsiteY10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38621" h="6857999">
                <a:moveTo>
                  <a:pt x="0" y="0"/>
                </a:moveTo>
                <a:lnTo>
                  <a:pt x="573774" y="0"/>
                </a:lnTo>
                <a:lnTo>
                  <a:pt x="1182808" y="0"/>
                </a:lnTo>
                <a:lnTo>
                  <a:pt x="4537195" y="0"/>
                </a:lnTo>
                <a:lnTo>
                  <a:pt x="5187609" y="0"/>
                </a:lnTo>
                <a:lnTo>
                  <a:pt x="5438621" y="0"/>
                </a:lnTo>
                <a:lnTo>
                  <a:pt x="5438621" y="6857999"/>
                </a:lnTo>
                <a:lnTo>
                  <a:pt x="4802807" y="6857999"/>
                </a:lnTo>
                <a:lnTo>
                  <a:pt x="4537195" y="6857999"/>
                </a:lnTo>
                <a:lnTo>
                  <a:pt x="1182808" y="6857999"/>
                </a:lnTo>
                <a:lnTo>
                  <a:pt x="1049897" y="685799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cxnSp>
        <p:nvCxnSpPr>
          <p:cNvPr id="37" name="Straight Connector 26">
            <a:extLst>
              <a:ext uri="{FF2B5EF4-FFF2-40B4-BE49-F238E27FC236}">
                <a16:creationId xmlns:a16="http://schemas.microsoft.com/office/drawing/2014/main" id="{22721A85-1EA4-4D87-97AB-0BB4AB78F9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678143" y="0"/>
            <a:ext cx="860630" cy="6857999"/>
          </a:xfrm>
          <a:prstGeom prst="line">
            <a:avLst/>
          </a:prstGeom>
          <a:ln w="15875" cap="sq">
            <a:solidFill>
              <a:schemeClr val="accent1"/>
            </a:solidFill>
            <a:beve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28">
            <a:extLst>
              <a:ext uri="{FF2B5EF4-FFF2-40B4-BE49-F238E27FC236}">
                <a16:creationId xmlns:a16="http://schemas.microsoft.com/office/drawing/2014/main" id="{E5E836EB-03CD-4BA5-A751-21D2ACC28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453743" y="3483429"/>
            <a:ext cx="6738258" cy="3374570"/>
          </a:xfrm>
          <a:prstGeom prst="line">
            <a:avLst/>
          </a:prstGeom>
          <a:ln w="9525">
            <a:solidFill>
              <a:schemeClr val="accent1">
                <a:lumMod val="60000"/>
                <a:lumOff val="40000"/>
                <a:alpha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34654" y="1892300"/>
            <a:ext cx="4193520" cy="30734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800" dirty="0">
                <a:solidFill>
                  <a:srgbClr val="FFFFFF"/>
                </a:solidFill>
              </a:rPr>
              <a:t>Statistics and Research</a:t>
            </a:r>
          </a:p>
        </p:txBody>
      </p:sp>
      <p:sp>
        <p:nvSpPr>
          <p:cNvPr id="39" name="Isosceles Triangle 30">
            <a:extLst>
              <a:ext uri="{FF2B5EF4-FFF2-40B4-BE49-F238E27FC236}">
                <a16:creationId xmlns:a16="http://schemas.microsoft.com/office/drawing/2014/main" id="{A27691EB-14CF-4237-B5EB-C94B92677A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11349404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2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734" y="854529"/>
            <a:ext cx="5799665" cy="514894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6000" b="1"/>
              <a:t>FASD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53A6FE-E7CA-4944-8A9F-C8A1DECD6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603035" y="5946112"/>
            <a:ext cx="68333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12A6195E-3B48-4775-8F8C-B9E817031784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10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98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580407" y="168759"/>
            <a:ext cx="9404723" cy="1400530"/>
          </a:xfrm>
        </p:spPr>
        <p:txBody>
          <a:bodyPr/>
          <a:lstStyle/>
          <a:p>
            <a:r>
              <a:rPr lang="en-US" sz="4400" dirty="0"/>
              <a:t>Statistics and Research </a:t>
            </a:r>
          </a:p>
        </p:txBody>
      </p:sp>
      <p:pic>
        <p:nvPicPr>
          <p:cNvPr id="5" name="Content Placeholder 4" descr="pmay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45223" y="1853248"/>
            <a:ext cx="2159000" cy="2921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4787153" y="1467766"/>
            <a:ext cx="4000500" cy="2979738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sz="3600" b="1" kern="1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mpact"/>
              </a:rPr>
              <a:t>1 in 20</a:t>
            </a:r>
          </a:p>
        </p:txBody>
      </p:sp>
      <p:sp>
        <p:nvSpPr>
          <p:cNvPr id="8" name="Rectangle 7"/>
          <p:cNvSpPr/>
          <p:nvPr/>
        </p:nvSpPr>
        <p:spPr>
          <a:xfrm>
            <a:off x="2519083" y="5278633"/>
            <a:ext cx="729727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800" dirty="0">
                <a:cs typeface="Arial" charset="0"/>
              </a:rPr>
              <a:t>Philip May, PhD., et. al.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dirty="0">
                <a:cs typeface="Arial" charset="0"/>
              </a:rPr>
              <a:t>Prevalence &amp; Characteristics of FASD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400" i="1" dirty="0">
                <a:cs typeface="Arial" charset="0"/>
              </a:rPr>
              <a:t>Pediatrics</a:t>
            </a:r>
            <a:r>
              <a:rPr lang="en-US" sz="2400" dirty="0">
                <a:cs typeface="Arial" charset="0"/>
              </a:rPr>
              <a:t> 2014 134855-866</a:t>
            </a:r>
          </a:p>
        </p:txBody>
      </p:sp>
      <p:sp>
        <p:nvSpPr>
          <p:cNvPr id="4" name="Rectangle 3"/>
          <p:cNvSpPr/>
          <p:nvPr/>
        </p:nvSpPr>
        <p:spPr>
          <a:xfrm rot="20885790">
            <a:off x="4896802" y="3992040"/>
            <a:ext cx="401744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SCHOOL AGED CHILDREN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965FCBE-0C03-4F1D-BD6F-C392BA014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36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80407" y="168759"/>
            <a:ext cx="9404723" cy="986273"/>
          </a:xfrm>
        </p:spPr>
        <p:txBody>
          <a:bodyPr/>
          <a:lstStyle/>
          <a:p>
            <a:r>
              <a:rPr lang="en-US" sz="4400" dirty="0"/>
              <a:t>Statistics and Research </a:t>
            </a:r>
            <a:r>
              <a:rPr lang="en-US" sz="4400" strike="sngStrike" dirty="0" err="1"/>
              <a:t>Con’t</a:t>
            </a:r>
            <a:r>
              <a:rPr lang="en-US" sz="4400" strike="sngStrike" dirty="0"/>
              <a:t>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324" y="1564495"/>
            <a:ext cx="9756146" cy="372901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Researchers:  Dr. Philip May and Dr. Christina Chambers et al., 2018</a:t>
            </a:r>
          </a:p>
          <a:p>
            <a:pPr marL="0" indent="0">
              <a:buNone/>
            </a:pP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6,639 first graders</a:t>
            </a:r>
          </a:p>
          <a:p>
            <a:pPr lvl="1"/>
            <a:r>
              <a:rPr 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222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children were classified as having a FASD</a:t>
            </a:r>
          </a:p>
          <a:p>
            <a:pPr lvl="1"/>
            <a:r>
              <a:rPr lang="en-US" sz="2400" dirty="0">
                <a:ln w="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only 2</a:t>
            </a:r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had been previously diagnosed</a:t>
            </a: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Conservative estimate: </a:t>
            </a:r>
            <a:r>
              <a:rPr lang="en-US" sz="2800" dirty="0">
                <a:ln w="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11.5-50 per 1000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Weighted estimate: </a:t>
            </a:r>
            <a:r>
              <a:rPr lang="en-US" sz="2800" dirty="0">
                <a:ln w="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31.1-98.5</a:t>
            </a:r>
            <a:r>
              <a:rPr lang="en-US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ln w="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per 1000 children</a:t>
            </a: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hlinkClick r:id="rId3"/>
              </a:rPr>
              <a:t>https://www.ncbi.nlm.nih.gov/pmc/articles/PMC5839298/</a:t>
            </a:r>
            <a:endParaRPr lang="en-US" dirty="0"/>
          </a:p>
          <a:p>
            <a:r>
              <a:rPr lang="en-US" b="1" dirty="0">
                <a:hlinkClick r:id="rId4"/>
              </a:rPr>
              <a:t>https://www.nih.gov/news-events/news-releases/study-first-graders-shows-fetal-alcohol-spectrum-disorders-prevalent-us-communities</a:t>
            </a:r>
            <a:endParaRPr lang="en-US" b="1" dirty="0"/>
          </a:p>
          <a:p>
            <a:endParaRPr lang="en-US" b="1" dirty="0">
              <a:highlight>
                <a:srgbClr val="FFFF00"/>
              </a:highlight>
            </a:endParaRPr>
          </a:p>
          <a:p>
            <a:endParaRPr lang="en-US" dirty="0"/>
          </a:p>
        </p:txBody>
      </p:sp>
      <p:pic>
        <p:nvPicPr>
          <p:cNvPr id="4" name="Picture 3" descr="Helge Scherlund's eLearning News: Study Finds Full-Time ...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65" y="5826347"/>
            <a:ext cx="3664835" cy="844975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7514838" y="5810724"/>
            <a:ext cx="4056645" cy="809574"/>
            <a:chOff x="2958957" y="2414427"/>
            <a:chExt cx="7828908" cy="2034283"/>
          </a:xfrm>
        </p:grpSpPr>
        <p:sp>
          <p:nvSpPr>
            <p:cNvPr id="8" name="Rectangle 7"/>
            <p:cNvSpPr/>
            <p:nvPr/>
          </p:nvSpPr>
          <p:spPr>
            <a:xfrm>
              <a:off x="2958957" y="2414427"/>
              <a:ext cx="7828908" cy="2034283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50" name="Picture 2" descr="https://upload.wikimedia.org/wikipedia/commons/3/30/NIH_NIAAA_Master_Logo_2Color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1242" y="2430034"/>
              <a:ext cx="7781925" cy="2009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38CE40D-9DB6-4946-AE38-1C41C6954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4862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76582886-877C-4AEC-A77F-8055EB9A0C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171A838D-27EA-485C-9A80-DCE624AB30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059F313-A1BB-425E-9626-2BD43CAC64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19ABF76A-A1AE-44BB-9ECB-D55D2FE29B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5B6D2EC4-82D3-43B8-82D6-028CB43456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520034CE-71F9-4E0F-94D8-99335CB852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926C6C0-16F7-4CDC-B481-2D19B2F3BF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042CE423-CE6E-4EE9-91F2-3E40EFB40A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699BB4BD-31D7-434C-A6DB-E2CF3ACF60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23D406B8-656A-4D8B-91D0-BF4202C86F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83F4BFB6-D6B8-446C-8E17-3D54DCA9FF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9179DE42-5613-4B35-A1E6-6CCBAA13C7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B898B32-3891-4C3A-8F58-C5969D2E90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48300" y="0"/>
            <a:ext cx="1219200" cy="685800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AE4806D-B8F9-4679-A68A-9BD21C01A3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7175" y="3681413"/>
            <a:ext cx="4763558" cy="3176587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ectangle 23">
            <a:extLst>
              <a:ext uri="{FF2B5EF4-FFF2-40B4-BE49-F238E27FC236}">
                <a16:creationId xmlns:a16="http://schemas.microsoft.com/office/drawing/2014/main" id="{52FB45E9-914E-4471-AC87-E475CD5176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58764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Rectangle 25">
            <a:extLst>
              <a:ext uri="{FF2B5EF4-FFF2-40B4-BE49-F238E27FC236}">
                <a16:creationId xmlns:a16="http://schemas.microsoft.com/office/drawing/2014/main" id="{C310626D-5743-49D4-8F7D-88C4F8F057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80730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3C195FC1-B568-4C72-9902-34CB35DDD7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9621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3" name="Rectangle 27">
            <a:extLst>
              <a:ext uri="{FF2B5EF4-FFF2-40B4-BE49-F238E27FC236}">
                <a16:creationId xmlns:a16="http://schemas.microsoft.com/office/drawing/2014/main" id="{EF2BDF77-362C-43F0-8CBB-A969EC2AE0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11788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4BE96B01-3929-432D-B8C2-ADBCB74C2E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448954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2A6FCDE6-CDE2-4C51-B18E-A95CFB6797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16287" y="-8467"/>
            <a:ext cx="9175713" cy="6866467"/>
          </a:xfrm>
          <a:custGeom>
            <a:avLst/>
            <a:gdLst>
              <a:gd name="connsiteX0" fmla="*/ 0 w 9175713"/>
              <a:gd name="connsiteY0" fmla="*/ 0 h 6866467"/>
              <a:gd name="connsiteX1" fmla="*/ 1249825 w 9175713"/>
              <a:gd name="connsiteY1" fmla="*/ 0 h 6866467"/>
              <a:gd name="connsiteX2" fmla="*/ 1249825 w 9175713"/>
              <a:gd name="connsiteY2" fmla="*/ 8467 h 6866467"/>
              <a:gd name="connsiteX3" fmla="*/ 9175713 w 9175713"/>
              <a:gd name="connsiteY3" fmla="*/ 8467 h 6866467"/>
              <a:gd name="connsiteX4" fmla="*/ 9175713 w 9175713"/>
              <a:gd name="connsiteY4" fmla="*/ 6866467 h 6866467"/>
              <a:gd name="connsiteX5" fmla="*/ 1249825 w 9175713"/>
              <a:gd name="connsiteY5" fmla="*/ 6866467 h 6866467"/>
              <a:gd name="connsiteX6" fmla="*/ 1109382 w 9175713"/>
              <a:gd name="connsiteY6" fmla="*/ 6866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75713" h="6866467">
                <a:moveTo>
                  <a:pt x="0" y="0"/>
                </a:moveTo>
                <a:lnTo>
                  <a:pt x="1249825" y="0"/>
                </a:lnTo>
                <a:lnTo>
                  <a:pt x="1249825" y="8467"/>
                </a:lnTo>
                <a:lnTo>
                  <a:pt x="9175713" y="8467"/>
                </a:lnTo>
                <a:lnTo>
                  <a:pt x="9175713" y="6866467"/>
                </a:lnTo>
                <a:lnTo>
                  <a:pt x="1249825" y="6866467"/>
                </a:lnTo>
                <a:lnTo>
                  <a:pt x="1109382" y="686646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9136" y="1020871"/>
            <a:ext cx="6960759" cy="284967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 b="1">
                <a:solidFill>
                  <a:srgbClr val="FFFFFF"/>
                </a:solidFill>
              </a:rPr>
              <a:t>FASD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56386" y="3962088"/>
            <a:ext cx="6203795" cy="118610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800">
                <a:solidFill>
                  <a:srgbClr val="FFFFFF">
                    <a:alpha val="70000"/>
                  </a:srgbClr>
                </a:solidFill>
              </a:rPr>
              <a:t>Characteristics</a:t>
            </a:r>
          </a:p>
        </p:txBody>
      </p:sp>
      <p:sp>
        <p:nvSpPr>
          <p:cNvPr id="39" name="Isosceles Triangle 38">
            <a:extLst>
              <a:ext uri="{FF2B5EF4-FFF2-40B4-BE49-F238E27FC236}">
                <a16:creationId xmlns:a16="http://schemas.microsoft.com/office/drawing/2014/main" id="{9D2E8756-2465-473A-BA2A-2DB1D62247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062562" y="3271487"/>
            <a:ext cx="220660" cy="186439"/>
          </a:xfrm>
          <a:prstGeom prst="triangl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B2579B-09BC-4BA4-AEE3-94F2A6F77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976842" y="6041362"/>
            <a:ext cx="68333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12A6195E-3B48-4775-8F8C-B9E817031784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13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7063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952861" y="519380"/>
            <a:ext cx="7652073" cy="6148230"/>
            <a:chOff x="904875" y="668992"/>
            <a:chExt cx="7652073" cy="6148230"/>
          </a:xfrm>
        </p:grpSpPr>
        <p:sp>
          <p:nvSpPr>
            <p:cNvPr id="5" name="Oval 4"/>
            <p:cNvSpPr/>
            <p:nvPr/>
          </p:nvSpPr>
          <p:spPr bwMode="auto">
            <a:xfrm>
              <a:off x="3676650" y="668992"/>
              <a:ext cx="2095500" cy="1455003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accent5">
                  <a:lumMod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924300" y="1165660"/>
              <a:ext cx="1600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Physical</a:t>
              </a:r>
            </a:p>
          </p:txBody>
        </p:sp>
        <p:sp>
          <p:nvSpPr>
            <p:cNvPr id="7" name="Oval 6"/>
            <p:cNvSpPr/>
            <p:nvPr/>
          </p:nvSpPr>
          <p:spPr bwMode="auto">
            <a:xfrm>
              <a:off x="6324600" y="4301698"/>
              <a:ext cx="2095500" cy="1455003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accent5">
                  <a:lumMod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6426846" y="2090781"/>
              <a:ext cx="2095500" cy="1455003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accent5">
                  <a:lumMod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6350726" y="4798366"/>
              <a:ext cx="195507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Behavioral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6423348" y="2587449"/>
              <a:ext cx="21336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Cognitive</a:t>
              </a:r>
            </a:p>
          </p:txBody>
        </p:sp>
        <p:sp>
          <p:nvSpPr>
            <p:cNvPr id="11" name="Oval 10"/>
            <p:cNvSpPr/>
            <p:nvPr/>
          </p:nvSpPr>
          <p:spPr bwMode="auto">
            <a:xfrm>
              <a:off x="3556082" y="5295455"/>
              <a:ext cx="2305050" cy="1521767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accent5">
                  <a:lumMod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2" name="Oval 11"/>
            <p:cNvSpPr/>
            <p:nvPr/>
          </p:nvSpPr>
          <p:spPr bwMode="auto">
            <a:xfrm>
              <a:off x="3276600" y="2537209"/>
              <a:ext cx="2816950" cy="2364653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solidFill>
                <a:schemeClr val="accent5">
                  <a:lumMod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505200" y="5592633"/>
              <a:ext cx="24384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Executive Function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971800" y="3352800"/>
              <a:ext cx="34290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</a:rPr>
                <a:t>Prenatal Alcohol Exposure</a:t>
              </a:r>
            </a:p>
          </p:txBody>
        </p:sp>
        <p:sp>
          <p:nvSpPr>
            <p:cNvPr id="15" name="Oval 14"/>
            <p:cNvSpPr/>
            <p:nvPr/>
          </p:nvSpPr>
          <p:spPr bwMode="auto">
            <a:xfrm>
              <a:off x="904875" y="4245321"/>
              <a:ext cx="2305050" cy="1521767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accent5">
                  <a:lumMod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914400" y="4796135"/>
              <a:ext cx="22860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Emotional</a:t>
              </a:r>
            </a:p>
          </p:txBody>
        </p:sp>
        <p:sp>
          <p:nvSpPr>
            <p:cNvPr id="17" name="Oval 16"/>
            <p:cNvSpPr/>
            <p:nvPr/>
          </p:nvSpPr>
          <p:spPr bwMode="auto">
            <a:xfrm>
              <a:off x="914400" y="2057400"/>
              <a:ext cx="2305050" cy="1521767"/>
            </a:xfrm>
            <a:prstGeom prst="ellipse">
              <a:avLst/>
            </a:prstGeom>
            <a:solidFill>
              <a:schemeClr val="tx2"/>
            </a:solidFill>
            <a:ln w="9525" cap="flat" cmpd="sng" algn="ctr">
              <a:solidFill>
                <a:schemeClr val="accent5">
                  <a:lumMod val="9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143000" y="2590800"/>
              <a:ext cx="182880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ln w="0"/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Adaptive</a:t>
              </a:r>
            </a:p>
          </p:txBody>
        </p:sp>
        <p:cxnSp>
          <p:nvCxnSpPr>
            <p:cNvPr id="19" name="Straight Connector 18"/>
            <p:cNvCxnSpPr/>
            <p:nvPr/>
          </p:nvCxnSpPr>
          <p:spPr bwMode="auto">
            <a:xfrm flipV="1">
              <a:off x="6026795" y="3037277"/>
              <a:ext cx="431155" cy="391723"/>
            </a:xfrm>
            <a:prstGeom prst="line">
              <a:avLst/>
            </a:prstGeom>
            <a:ln w="76200"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 bwMode="auto">
            <a:xfrm>
              <a:off x="5867400" y="4301698"/>
              <a:ext cx="607150" cy="314342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/>
            <p:cNvCxnSpPr>
              <a:endCxn id="12" idx="2"/>
            </p:cNvCxnSpPr>
            <p:nvPr/>
          </p:nvCxnSpPr>
          <p:spPr bwMode="auto">
            <a:xfrm>
              <a:off x="2740750" y="3438460"/>
              <a:ext cx="535850" cy="281076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  <p:cxnSp>
          <p:nvCxnSpPr>
            <p:cNvPr id="22" name="Straight Connector 21"/>
            <p:cNvCxnSpPr/>
            <p:nvPr/>
          </p:nvCxnSpPr>
          <p:spPr bwMode="auto">
            <a:xfrm flipV="1">
              <a:off x="3045550" y="4312698"/>
              <a:ext cx="469175" cy="313624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23" name="Straight Connector 22"/>
          <p:cNvCxnSpPr>
            <a:endCxn id="5" idx="4"/>
          </p:cNvCxnSpPr>
          <p:nvPr/>
        </p:nvCxnSpPr>
        <p:spPr bwMode="auto">
          <a:xfrm flipV="1">
            <a:off x="6772386" y="1974383"/>
            <a:ext cx="0" cy="413214"/>
          </a:xfrm>
          <a:prstGeom prst="line">
            <a:avLst/>
          </a:prstGeom>
          <a:ln w="762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 bwMode="auto">
          <a:xfrm flipV="1">
            <a:off x="6772386" y="4732629"/>
            <a:ext cx="0" cy="413214"/>
          </a:xfrm>
          <a:prstGeom prst="line">
            <a:avLst/>
          </a:prstGeom>
          <a:ln w="76200"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itle 1"/>
          <p:cNvSpPr txBox="1">
            <a:spLocks/>
          </p:cNvSpPr>
          <p:nvPr/>
        </p:nvSpPr>
        <p:spPr>
          <a:xfrm>
            <a:off x="251372" y="-6298"/>
            <a:ext cx="5402979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000" dirty="0">
                <a:solidFill>
                  <a:schemeClr val="accent1">
                    <a:lumMod val="50000"/>
                  </a:schemeClr>
                </a:solidFill>
              </a:rPr>
              <a:t>FASD can affect many areas of a person’s life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91EA49-0A43-4E99-8B1F-8FD2EF051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1355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5" descr="astley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7495" y="1238870"/>
            <a:ext cx="4320448" cy="4866094"/>
          </a:xfrm>
          <a:prstGeom prst="rect">
            <a:avLst/>
          </a:prstGeom>
          <a:ln w="228600" cap="sq" cmpd="thickThin">
            <a:solidFill>
              <a:srgbClr val="000000"/>
            </a:solidFill>
          </a:ln>
          <a:effectLst>
            <a:innerShdw blurRad="76200">
              <a:srgbClr val="000000"/>
            </a:innerShdw>
          </a:effectLst>
        </p:spPr>
      </p:pic>
      <p:sp>
        <p:nvSpPr>
          <p:cNvPr id="6" name="Rectangle 5"/>
          <p:cNvSpPr/>
          <p:nvPr/>
        </p:nvSpPr>
        <p:spPr>
          <a:xfrm>
            <a:off x="6540033" y="6408875"/>
            <a:ext cx="5566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dirty="0">
                <a:solidFill>
                  <a:schemeClr val="tx2"/>
                </a:solidFill>
                <a:latin typeface="Arial" charset="0"/>
                <a:cs typeface="Arial" charset="0"/>
              </a:rPr>
              <a:t>Photo by Susan Astley, Ph.D. –Used with permission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3877" y="94115"/>
            <a:ext cx="9524646" cy="1400530"/>
          </a:xfrm>
        </p:spPr>
        <p:txBody>
          <a:bodyPr/>
          <a:lstStyle/>
          <a:p>
            <a:r>
              <a:rPr lang="en-US" sz="4400" dirty="0">
                <a:solidFill>
                  <a:schemeClr val="accent1">
                    <a:lumMod val="50000"/>
                  </a:schemeClr>
                </a:solidFill>
              </a:rPr>
              <a:t>FASD Characteristics </a:t>
            </a:r>
            <a:r>
              <a:rPr lang="en-US" sz="4400" dirty="0" err="1">
                <a:solidFill>
                  <a:schemeClr val="accent1">
                    <a:lumMod val="50000"/>
                  </a:schemeClr>
                </a:solidFill>
              </a:rPr>
              <a:t>Con’t</a:t>
            </a:r>
            <a:endParaRPr lang="en-US" sz="4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DE5F3D5-0BEC-4B24-AF5E-BBEBFC455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2515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C:\Documents and Settings\2107\My Documents\My Pictures\bra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747" y="418321"/>
            <a:ext cx="6421821" cy="481636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289313" y="5077844"/>
            <a:ext cx="5314122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200" dirty="0"/>
              <a:t>FASD is </a:t>
            </a:r>
            <a:r>
              <a:rPr 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not</a:t>
            </a:r>
            <a:r>
              <a:rPr lang="en-US" sz="3200" dirty="0"/>
              <a:t> about the</a:t>
            </a:r>
            <a:r>
              <a:rPr lang="en-US" sz="3200" dirty="0">
                <a:solidFill>
                  <a:schemeClr val="accent2"/>
                </a:solidFill>
              </a:rPr>
              <a:t> </a:t>
            </a:r>
            <a:r>
              <a:rPr 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face</a:t>
            </a:r>
            <a:r>
              <a:rPr lang="en-US" sz="3200" dirty="0"/>
              <a:t>, </a:t>
            </a:r>
          </a:p>
          <a:p>
            <a:pPr algn="ctr">
              <a:defRPr/>
            </a:pPr>
            <a:r>
              <a:rPr lang="en-US" sz="3200" dirty="0"/>
              <a:t>it’s about the</a:t>
            </a:r>
            <a:r>
              <a:rPr lang="en-US" sz="3200" b="1" dirty="0"/>
              <a:t> </a:t>
            </a:r>
            <a:r>
              <a:rPr 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BRAIN</a:t>
            </a:r>
            <a:r>
              <a:rPr lang="en-US" sz="3200" dirty="0"/>
              <a:t>!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113877" y="94115"/>
            <a:ext cx="9524646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en-US" sz="4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333EE4-119A-4EDB-A246-6A4BA9449ECD}"/>
              </a:ext>
            </a:extLst>
          </p:cNvPr>
          <p:cNvSpPr txBox="1"/>
          <p:nvPr/>
        </p:nvSpPr>
        <p:spPr>
          <a:xfrm>
            <a:off x="665922" y="418321"/>
            <a:ext cx="40651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accent1">
                    <a:lumMod val="50000"/>
                  </a:schemeClr>
                </a:solidFill>
              </a:rPr>
              <a:t>FASD Characteristics </a:t>
            </a:r>
            <a:r>
              <a:rPr lang="en-US" sz="4400" strike="sngStrike" dirty="0" err="1">
                <a:solidFill>
                  <a:schemeClr val="accent1">
                    <a:lumMod val="50000"/>
                  </a:schemeClr>
                </a:solidFill>
              </a:rPr>
              <a:t>Con’t</a:t>
            </a:r>
            <a:endParaRPr lang="en-US" sz="4400" strike="sngStrike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52AE76A-61B9-4AF2-93B7-9A6C6CED8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65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336576" y="1749287"/>
            <a:ext cx="9404723" cy="1076991"/>
          </a:xfrm>
        </p:spPr>
        <p:txBody>
          <a:bodyPr/>
          <a:lstStyle/>
          <a:p>
            <a:pPr eaLnBrk="1" hangingPunct="1"/>
            <a:r>
              <a:rPr lang="en-US" altLang="en-US" sz="4800" dirty="0">
                <a:solidFill>
                  <a:schemeClr val="tx1"/>
                </a:solidFill>
              </a:rPr>
              <a:t>ALCOHOL 			 BRAIN DAMAGE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0840" y="3250096"/>
            <a:ext cx="2297585" cy="19281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ight Arrow 5"/>
          <p:cNvSpPr/>
          <p:nvPr/>
        </p:nvSpPr>
        <p:spPr>
          <a:xfrm>
            <a:off x="4180017" y="1938991"/>
            <a:ext cx="978408" cy="484632"/>
          </a:xfrm>
          <a:prstGeom prst="rightArrow">
            <a:avLst/>
          </a:prstGeom>
          <a:solidFill>
            <a:srgbClr val="76FFB7"/>
          </a:solidFill>
          <a:ln>
            <a:solidFill>
              <a:srgbClr val="129E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Picture 6" descr="Researchers find that repeated &lt;strong&gt;alcohol&lt;/strong&gt; exposure during ...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348" y="3250097"/>
            <a:ext cx="2888118" cy="1928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580407" y="168759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400" dirty="0">
                <a:solidFill>
                  <a:schemeClr val="accent1">
                    <a:lumMod val="50000"/>
                  </a:schemeClr>
                </a:solidFill>
              </a:rPr>
              <a:t>FASD Characteristics </a:t>
            </a:r>
            <a:endParaRPr lang="en-US" sz="4400" strike="sngStrike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78B907A-AE02-49D4-9B75-D6AD0ACDE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3973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5536734" y="609600"/>
            <a:ext cx="37372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dirty="0">
                <a:solidFill>
                  <a:schemeClr val="accent1"/>
                </a:solidFill>
              </a:rPr>
              <a:t>FASD Characteristics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9563" y="2160589"/>
            <a:ext cx="4064439" cy="3880773"/>
          </a:xfr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r>
              <a:rPr lang="en-US" dirty="0"/>
              <a:t>Brain = physical organ</a:t>
            </a:r>
          </a:p>
          <a:p>
            <a:r>
              <a:rPr lang="en-US" dirty="0"/>
              <a:t>Prenatal alcohol exposure can cause diffuse brain damage</a:t>
            </a:r>
          </a:p>
          <a:p>
            <a:r>
              <a:rPr lang="en-US" dirty="0"/>
              <a:t>These are physical changes</a:t>
            </a:r>
          </a:p>
          <a:p>
            <a:pPr marL="0" indent="0"/>
            <a:endParaRPr lang="en-US" dirty="0"/>
          </a:p>
          <a:p>
            <a:r>
              <a:rPr lang="en-US" b="1" dirty="0"/>
              <a:t>So…FASD is an invisible</a:t>
            </a:r>
          </a:p>
          <a:p>
            <a:r>
              <a:rPr lang="en-US" b="1" dirty="0"/>
              <a:t>brain-based</a:t>
            </a:r>
          </a:p>
          <a:p>
            <a:r>
              <a:rPr lang="en-US" b="1" dirty="0"/>
              <a:t>physical disability</a:t>
            </a:r>
            <a:endParaRPr 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tx1"/>
              </a:solidFill>
            </a:endParaRPr>
          </a:p>
          <a:p>
            <a:r>
              <a:rPr lang="en-US" b="1" dirty="0"/>
              <a:t>with behavioral symptoms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dirty="0"/>
              <a:t>- Diane </a:t>
            </a:r>
            <a:r>
              <a:rPr lang="en-US" dirty="0" err="1"/>
              <a:t>Malbin</a:t>
            </a:r>
            <a:r>
              <a:rPr lang="en-US" dirty="0"/>
              <a:t>, MSW</a:t>
            </a:r>
          </a:p>
          <a:p>
            <a:endParaRPr lang="en-US" dirty="0"/>
          </a:p>
        </p:txBody>
      </p:sp>
      <p:pic>
        <p:nvPicPr>
          <p:cNvPr id="5" name="Picture 3" descr="C:\Documents and Settings\2107\My Documents\My Pictures\brain.jpg"/>
          <p:cNvPicPr>
            <a:picLocks noChangeAspect="1" noChangeArrowheads="1"/>
          </p:cNvPicPr>
          <p:nvPr/>
        </p:nvPicPr>
        <p:blipFill rotWithShape="1">
          <a:blip r:embed="rId3" cstate="print"/>
          <a:srcRect l="19701" r="21299"/>
          <a:stretch/>
        </p:blipFill>
        <p:spPr bwMode="auto">
          <a:xfrm>
            <a:off x="20" y="-1"/>
            <a:ext cx="5394940" cy="6858001"/>
          </a:xfrm>
          <a:custGeom>
            <a:avLst/>
            <a:gdLst>
              <a:gd name="connsiteX0" fmla="*/ 842596 w 5394960"/>
              <a:gd name="connsiteY0" fmla="*/ 0 h 6858000"/>
              <a:gd name="connsiteX1" fmla="*/ 5394960 w 5394960"/>
              <a:gd name="connsiteY1" fmla="*/ 0 h 6858000"/>
              <a:gd name="connsiteX2" fmla="*/ 5394960 w 5394960"/>
              <a:gd name="connsiteY2" fmla="*/ 21851 h 6858000"/>
              <a:gd name="connsiteX3" fmla="*/ 4365943 w 5394960"/>
              <a:gd name="connsiteY3" fmla="*/ 6858000 h 6858000"/>
              <a:gd name="connsiteX4" fmla="*/ 0 w 5394960"/>
              <a:gd name="connsiteY4" fmla="*/ 6858000 h 6858000"/>
              <a:gd name="connsiteX5" fmla="*/ 0 w 5394960"/>
              <a:gd name="connsiteY5" fmla="*/ 56661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6EC8CA-E148-46C8-AFB5-4F5987FD2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41996" y="6041362"/>
            <a:ext cx="432006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12A6195E-3B48-4775-8F8C-B9E817031784}" type="slidenum">
              <a:rPr lang="en-US" smtClean="0"/>
              <a:pPr>
                <a:spcAft>
                  <a:spcPts val="600"/>
                </a:spcAft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8133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82286636"/>
              </p:ext>
            </p:extLst>
          </p:nvPr>
        </p:nvGraphicFramePr>
        <p:xfrm>
          <a:off x="3291513" y="1311966"/>
          <a:ext cx="8657076" cy="482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958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611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014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AREA</a:t>
                      </a:r>
                      <a:r>
                        <a:rPr lang="en-US" sz="2400" baseline="0" dirty="0">
                          <a:latin typeface="Arial" pitchFamily="34" charset="0"/>
                          <a:cs typeface="Arial" pitchFamily="34" charset="0"/>
                        </a:rPr>
                        <a:t> OF BRAIN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ROLE</a:t>
                      </a:r>
                      <a:r>
                        <a:rPr lang="en-US" sz="2400" baseline="0" dirty="0">
                          <a:latin typeface="Arial" pitchFamily="34" charset="0"/>
                          <a:cs typeface="Arial" pitchFamily="34" charset="0"/>
                        </a:rPr>
                        <a:t> OF AREA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Brain 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Regulation of state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Cerebellum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Motor</a:t>
                      </a:r>
                      <a:r>
                        <a:rPr lang="en-US" sz="2400" baseline="0" dirty="0">
                          <a:latin typeface="Arial" pitchFamily="34" charset="0"/>
                          <a:cs typeface="Arial" pitchFamily="34" charset="0"/>
                        </a:rPr>
                        <a:t> skills &amp; coordination/balance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Limbic system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Attention,</a:t>
                      </a:r>
                      <a:r>
                        <a:rPr lang="en-US" sz="2400" baseline="0" dirty="0">
                          <a:latin typeface="Arial" pitchFamily="34" charset="0"/>
                          <a:cs typeface="Arial" pitchFamily="34" charset="0"/>
                        </a:rPr>
                        <a:t> emotion, memory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Cerebrum, left temporal lobe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Speech / language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Frontal lobes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Executive function &amp; reasoning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Multiple locations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Learning,</a:t>
                      </a:r>
                      <a:r>
                        <a:rPr lang="en-US" sz="2400" baseline="0" dirty="0">
                          <a:latin typeface="Arial" pitchFamily="34" charset="0"/>
                          <a:cs typeface="Arial" pitchFamily="34" charset="0"/>
                        </a:rPr>
                        <a:t> memory, cognition</a:t>
                      </a:r>
                      <a:endParaRPr lang="en-US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Whole brain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itchFamily="34" charset="0"/>
                          <a:cs typeface="Arial" pitchFamily="34" charset="0"/>
                        </a:rPr>
                        <a:t>Adaptive skills, application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243412" y="1630016"/>
            <a:ext cx="294705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 Black"/>
              </a:rPr>
              <a:t>DIFFUSE </a:t>
            </a:r>
          </a:p>
          <a:p>
            <a:pPr algn="ctr"/>
            <a:r>
              <a:rPr lang="en-US" sz="44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Arial Black"/>
              </a:rPr>
              <a:t>BRAIN DAMAGE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89738" y="298174"/>
            <a:ext cx="9697262" cy="110235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400" dirty="0">
                <a:solidFill>
                  <a:schemeClr val="accent1">
                    <a:lumMod val="50000"/>
                  </a:schemeClr>
                </a:solidFill>
              </a:rPr>
              <a:t>CNS Dysfunction-Impacts on the Brain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5E9AE27-E9E2-4E5E-A1C0-637E72C68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799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65AC7D1-EAA9-48F5-B509-60A7F50BF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D6320AF9-619A-4175-865B-5663E1AEF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63B6EC6-D752-4EE7-908B-F8F19E8C7F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111313" y="0"/>
            <a:ext cx="1219200" cy="685800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FECD4E8-AD3E-4228-82A2-9461958EA9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3290979" y="3681413"/>
            <a:ext cx="4763558" cy="3176587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23">
            <a:extLst>
              <a:ext uri="{FF2B5EF4-FFF2-40B4-BE49-F238E27FC236}">
                <a16:creationId xmlns:a16="http://schemas.microsoft.com/office/drawing/2014/main" id="{7E018740-5C2B-4A41-AC1A-7E68D1EC1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82568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Rectangle 25">
            <a:extLst>
              <a:ext uri="{FF2B5EF4-FFF2-40B4-BE49-F238E27FC236}">
                <a16:creationId xmlns:a16="http://schemas.microsoft.com/office/drawing/2014/main" id="{166F75A4-C475-4941-8EE2-B80A06A2C1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534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A032553A-72E8-4B0D-8405-FF9771C9AF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33425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5" name="Rectangle 27">
            <a:extLst>
              <a:ext uri="{FF2B5EF4-FFF2-40B4-BE49-F238E27FC236}">
                <a16:creationId xmlns:a16="http://schemas.microsoft.com/office/drawing/2014/main" id="{765800AC-C3B9-498E-87BC-29FAE4C76B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5592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1F9D6ACB-2FF4-49F9-978A-E0D5327FC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72758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A5EC319D-0FEA-4B95-A3EA-01E35672C9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97631" y="-8467"/>
            <a:ext cx="5994369" cy="6866467"/>
          </a:xfrm>
          <a:custGeom>
            <a:avLst/>
            <a:gdLst>
              <a:gd name="connsiteX0" fmla="*/ 0 w 5994369"/>
              <a:gd name="connsiteY0" fmla="*/ 0 h 6866467"/>
              <a:gd name="connsiteX1" fmla="*/ 1249825 w 5994369"/>
              <a:gd name="connsiteY1" fmla="*/ 0 h 6866467"/>
              <a:gd name="connsiteX2" fmla="*/ 1249825 w 5994369"/>
              <a:gd name="connsiteY2" fmla="*/ 8467 h 6866467"/>
              <a:gd name="connsiteX3" fmla="*/ 5994369 w 5994369"/>
              <a:gd name="connsiteY3" fmla="*/ 8467 h 6866467"/>
              <a:gd name="connsiteX4" fmla="*/ 5994369 w 5994369"/>
              <a:gd name="connsiteY4" fmla="*/ 6866467 h 6866467"/>
              <a:gd name="connsiteX5" fmla="*/ 1249825 w 5994369"/>
              <a:gd name="connsiteY5" fmla="*/ 6866467 h 6866467"/>
              <a:gd name="connsiteX6" fmla="*/ 1109382 w 5994369"/>
              <a:gd name="connsiteY6" fmla="*/ 6866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4369" h="6866467">
                <a:moveTo>
                  <a:pt x="0" y="0"/>
                </a:moveTo>
                <a:lnTo>
                  <a:pt x="1249825" y="0"/>
                </a:lnTo>
                <a:lnTo>
                  <a:pt x="1249825" y="8467"/>
                </a:lnTo>
                <a:lnTo>
                  <a:pt x="5994369" y="8467"/>
                </a:lnTo>
                <a:lnTo>
                  <a:pt x="5994369" y="6866467"/>
                </a:lnTo>
                <a:lnTo>
                  <a:pt x="1249825" y="6866467"/>
                </a:lnTo>
                <a:lnTo>
                  <a:pt x="1109382" y="68664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81723" y="609600"/>
            <a:ext cx="4512989" cy="2227730"/>
          </a:xfrm>
        </p:spPr>
        <p:txBody>
          <a:bodyPr anchor="ctr">
            <a:normAutofit/>
          </a:bodyPr>
          <a:lstStyle/>
          <a:p>
            <a:r>
              <a:rPr lang="en-US" b="1">
                <a:solidFill>
                  <a:srgbClr val="FFFFFF"/>
                </a:solidFill>
              </a:rPr>
              <a:t>FASD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81725" y="2837329"/>
            <a:ext cx="4512988" cy="3317938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endParaRPr lang="en-US">
              <a:solidFill>
                <a:srgbClr val="FFFFFF"/>
              </a:solidFill>
            </a:endParaRPr>
          </a:p>
          <a:p>
            <a:r>
              <a:rPr lang="en-US">
                <a:solidFill>
                  <a:srgbClr val="FFFFFF"/>
                </a:solidFill>
              </a:rPr>
              <a:t>Basic Information</a:t>
            </a:r>
          </a:p>
          <a:p>
            <a:r>
              <a:rPr lang="en-US">
                <a:solidFill>
                  <a:srgbClr val="FFFFFF"/>
                </a:solidFill>
              </a:rPr>
              <a:t>Research and Statistics</a:t>
            </a:r>
          </a:p>
          <a:p>
            <a:r>
              <a:rPr lang="en-US">
                <a:solidFill>
                  <a:srgbClr val="FFFFFF"/>
                </a:solidFill>
              </a:rPr>
              <a:t>FASD Characteristics</a:t>
            </a:r>
          </a:p>
          <a:p>
            <a:r>
              <a:rPr lang="en-US">
                <a:solidFill>
                  <a:srgbClr val="FFFFFF"/>
                </a:solidFill>
              </a:rPr>
              <a:t>Coping and Prevention Strategies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AA617D-1F1B-4989-BE25-5AB5DD7E3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662553" y="6041362"/>
            <a:ext cx="566186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12A6195E-3B48-4775-8F8C-B9E817031784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2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950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056463" y="609600"/>
            <a:ext cx="5217538" cy="1320800"/>
          </a:xfrm>
        </p:spPr>
        <p:txBody>
          <a:bodyPr>
            <a:normAutofit/>
          </a:bodyPr>
          <a:lstStyle/>
          <a:p>
            <a:r>
              <a:rPr lang="en-US" dirty="0"/>
              <a:t>CNS Dysfunction – Impacts on the Brain</a:t>
            </a:r>
          </a:p>
        </p:txBody>
      </p:sp>
      <p:pic>
        <p:nvPicPr>
          <p:cNvPr id="8" name="Picture 7" descr="The Best &lt;strong&gt;Brain&lt;/strong&gt; Puzzles – Shufflenet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72" r="2" b="17397"/>
          <a:stretch/>
        </p:blipFill>
        <p:spPr>
          <a:xfrm rot="21600000">
            <a:off x="677333" y="609600"/>
            <a:ext cx="3145536" cy="1657807"/>
          </a:xfrm>
          <a:prstGeom prst="rect">
            <a:avLst/>
          </a:prstGeom>
        </p:spPr>
      </p:pic>
      <p:sp>
        <p:nvSpPr>
          <p:cNvPr id="17" name="Isosceles Triangle 8">
            <a:extLst>
              <a:ext uri="{FF2B5EF4-FFF2-40B4-BE49-F238E27FC236}">
                <a16:creationId xmlns:a16="http://schemas.microsoft.com/office/drawing/2014/main" id="{04DA7304-3398-4873-AB68-C411E03AA7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13201"/>
            <a:ext cx="476655" cy="2844800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Picture 3" descr="BrainDamage3.jpg"/>
          <p:cNvPicPr>
            <a:picLocks noChangeAspect="1"/>
          </p:cNvPicPr>
          <p:nvPr/>
        </p:nvPicPr>
        <p:blipFill rotWithShape="1">
          <a:blip r:embed="rId4" cstate="print"/>
          <a:srcRect t="15698" b="16693"/>
          <a:stretch/>
        </p:blipFill>
        <p:spPr>
          <a:xfrm>
            <a:off x="677333" y="2496008"/>
            <a:ext cx="3145536" cy="165780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2394" y="2160589"/>
            <a:ext cx="5211607" cy="3880773"/>
          </a:xfrm>
        </p:spPr>
        <p:txBody>
          <a:bodyPr>
            <a:normAutofit/>
          </a:bodyPr>
          <a:lstStyle/>
          <a:p>
            <a:r>
              <a:rPr lang="en-US">
                <a:latin typeface="Arial" pitchFamily="34" charset="0"/>
                <a:cs typeface="Arial" pitchFamily="34" charset="0"/>
              </a:rPr>
              <a:t>Cognition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Executive function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Motor development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Attention &amp; hyperactivity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Motor functioning</a:t>
            </a:r>
          </a:p>
          <a:p>
            <a:r>
              <a:rPr lang="en-US">
                <a:latin typeface="Arial" pitchFamily="34" charset="0"/>
                <a:cs typeface="Arial" pitchFamily="34" charset="0"/>
              </a:rPr>
              <a:t>Social skills</a:t>
            </a:r>
          </a:p>
          <a:p>
            <a:endParaRPr lang="en-US" dirty="0"/>
          </a:p>
        </p:txBody>
      </p:sp>
      <p:pic>
        <p:nvPicPr>
          <p:cNvPr id="5" name="Picture 4" descr="Teen Scene @ Fredricksen Library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39" r="-1" b="35961"/>
          <a:stretch/>
        </p:blipFill>
        <p:spPr>
          <a:xfrm>
            <a:off x="677333" y="4383555"/>
            <a:ext cx="3145536" cy="1657807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CAAF0C-83D7-4C63-8D93-3C7CD881E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12A6195E-3B48-4775-8F8C-B9E817031784}" type="slidenum">
              <a:rPr lang="en-US" smtClean="0"/>
              <a:pPr>
                <a:spcAft>
                  <a:spcPts val="600"/>
                </a:spcAft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0122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159225" y="609600"/>
            <a:ext cx="5114776" cy="1320800"/>
          </a:xfrm>
        </p:spPr>
        <p:txBody>
          <a:bodyPr>
            <a:normAutofit/>
          </a:bodyPr>
          <a:lstStyle/>
          <a:p>
            <a:r>
              <a:rPr lang="en-US"/>
              <a:t>Possible Resulting Characteristics </a:t>
            </a:r>
          </a:p>
        </p:txBody>
      </p:sp>
      <p:pic>
        <p:nvPicPr>
          <p:cNvPr id="4" name="Picture 2" descr="C:\Users\sfisher\AppData\Local\Microsoft\Windows\Temporary Internet Files\Content.IE5\Z2V1YWE2\MP900446564[1].jpg"/>
          <p:cNvPicPr>
            <a:picLocks noChangeAspect="1" noChangeArrowheads="1"/>
          </p:cNvPicPr>
          <p:nvPr/>
        </p:nvPicPr>
        <p:blipFill rotWithShape="1">
          <a:blip r:embed="rId3">
            <a:alphaModFix/>
          </a:blip>
          <a:srcRect t="21819" r="3" b="28053"/>
          <a:stretch/>
        </p:blipFill>
        <p:spPr bwMode="auto">
          <a:xfrm>
            <a:off x="509136" y="10"/>
            <a:ext cx="3517876" cy="2282808"/>
          </a:xfrm>
          <a:custGeom>
            <a:avLst/>
            <a:gdLst>
              <a:gd name="connsiteX0" fmla="*/ 339471 w 3517876"/>
              <a:gd name="connsiteY0" fmla="*/ 0 h 2282818"/>
              <a:gd name="connsiteX1" fmla="*/ 3517876 w 3517876"/>
              <a:gd name="connsiteY1" fmla="*/ 0 h 2282818"/>
              <a:gd name="connsiteX2" fmla="*/ 3471247 w 3517876"/>
              <a:gd name="connsiteY2" fmla="*/ 312174 h 2282818"/>
              <a:gd name="connsiteX3" fmla="*/ 3471133 w 3517876"/>
              <a:gd name="connsiteY3" fmla="*/ 312174 h 2282818"/>
              <a:gd name="connsiteX4" fmla="*/ 3176778 w 3517876"/>
              <a:gd name="connsiteY4" fmla="*/ 2282818 h 2282818"/>
              <a:gd name="connsiteX5" fmla="*/ 0 w 3517876"/>
              <a:gd name="connsiteY5" fmla="*/ 2282818 h 2282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17876" h="2282818">
                <a:moveTo>
                  <a:pt x="339471" y="0"/>
                </a:moveTo>
                <a:lnTo>
                  <a:pt x="3517876" y="0"/>
                </a:lnTo>
                <a:lnTo>
                  <a:pt x="3471247" y="312174"/>
                </a:lnTo>
                <a:lnTo>
                  <a:pt x="3471133" y="312174"/>
                </a:lnTo>
                <a:lnTo>
                  <a:pt x="3176778" y="2282818"/>
                </a:lnTo>
                <a:lnTo>
                  <a:pt x="0" y="2282818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</p:spPr>
      </p:pic>
      <p:pic>
        <p:nvPicPr>
          <p:cNvPr id="5" name="Picture 5" descr="C:\Users\sfisher\AppData\Local\Microsoft\Windows\Temporary Internet Files\Content.IE5\M59WN33T\MP900442459[1].jpg"/>
          <p:cNvPicPr>
            <a:picLocks noChangeAspect="1" noChangeArrowheads="1"/>
          </p:cNvPicPr>
          <p:nvPr/>
        </p:nvPicPr>
        <p:blipFill rotWithShape="1">
          <a:blip r:embed="rId4">
            <a:alphaModFix/>
          </a:blip>
          <a:srcRect t="28371" r="-1" b="23121"/>
          <a:stretch/>
        </p:blipFill>
        <p:spPr bwMode="auto">
          <a:xfrm>
            <a:off x="169666" y="2289183"/>
            <a:ext cx="3514822" cy="2273270"/>
          </a:xfrm>
          <a:custGeom>
            <a:avLst/>
            <a:gdLst>
              <a:gd name="connsiteX0" fmla="*/ 338051 w 3514822"/>
              <a:gd name="connsiteY0" fmla="*/ 0 h 2273270"/>
              <a:gd name="connsiteX1" fmla="*/ 3514822 w 3514822"/>
              <a:gd name="connsiteY1" fmla="*/ 0 h 2273270"/>
              <a:gd name="connsiteX2" fmla="*/ 3175264 w 3514822"/>
              <a:gd name="connsiteY2" fmla="*/ 2273270 h 2273270"/>
              <a:gd name="connsiteX3" fmla="*/ 0 w 3514822"/>
              <a:gd name="connsiteY3" fmla="*/ 2273270 h 2273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4822" h="2273270">
                <a:moveTo>
                  <a:pt x="338051" y="0"/>
                </a:moveTo>
                <a:lnTo>
                  <a:pt x="3514822" y="0"/>
                </a:lnTo>
                <a:lnTo>
                  <a:pt x="3175264" y="2273270"/>
                </a:lnTo>
                <a:lnTo>
                  <a:pt x="0" y="2273270"/>
                </a:lnTo>
                <a:close/>
              </a:path>
            </a:pathLst>
          </a:custGeom>
          <a:noFill/>
        </p:spPr>
      </p:pic>
      <p:pic>
        <p:nvPicPr>
          <p:cNvPr id="6" name="Picture 6" descr="C:\Users\sfisher\AppData\Local\Microsoft\Windows\Temporary Internet Files\Content.IE5\E3L3M2KV\MP900448663[1].jpg"/>
          <p:cNvPicPr>
            <a:picLocks noChangeAspect="1" noChangeArrowheads="1"/>
          </p:cNvPicPr>
          <p:nvPr/>
        </p:nvPicPr>
        <p:blipFill rotWithShape="1">
          <a:blip r:embed="rId5">
            <a:alphaModFix/>
          </a:blip>
          <a:srcRect t="17570" r="1" b="37001"/>
          <a:stretch/>
        </p:blipFill>
        <p:spPr bwMode="auto">
          <a:xfrm>
            <a:off x="-10633" y="4565636"/>
            <a:ext cx="3355563" cy="2292364"/>
          </a:xfrm>
          <a:custGeom>
            <a:avLst/>
            <a:gdLst>
              <a:gd name="connsiteX0" fmla="*/ 180299 w 3355563"/>
              <a:gd name="connsiteY0" fmla="*/ 0 h 2292364"/>
              <a:gd name="connsiteX1" fmla="*/ 3355563 w 3355563"/>
              <a:gd name="connsiteY1" fmla="*/ 0 h 2292364"/>
              <a:gd name="connsiteX2" fmla="*/ 3013153 w 3355563"/>
              <a:gd name="connsiteY2" fmla="*/ 2292364 h 2292364"/>
              <a:gd name="connsiteX3" fmla="*/ 0 w 3355563"/>
              <a:gd name="connsiteY3" fmla="*/ 2292364 h 2292364"/>
              <a:gd name="connsiteX4" fmla="*/ 0 w 3355563"/>
              <a:gd name="connsiteY4" fmla="*/ 1212444 h 2292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5563" h="2292364">
                <a:moveTo>
                  <a:pt x="180299" y="0"/>
                </a:moveTo>
                <a:lnTo>
                  <a:pt x="3355563" y="0"/>
                </a:lnTo>
                <a:lnTo>
                  <a:pt x="3013153" y="2292364"/>
                </a:lnTo>
                <a:lnTo>
                  <a:pt x="0" y="2292364"/>
                </a:lnTo>
                <a:lnTo>
                  <a:pt x="0" y="1212444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15" name="Isosceles Triangle 30">
            <a:extLst>
              <a:ext uri="{FF2B5EF4-FFF2-40B4-BE49-F238E27FC236}">
                <a16:creationId xmlns:a16="http://schemas.microsoft.com/office/drawing/2014/main" id="{601DBFE7-59F3-41F8-BC4E-83FB08639B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10634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5AC3254-FB46-4BDF-B7F2-2D039653A3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97232" y="2282818"/>
            <a:ext cx="32060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D6280CF-E187-4C89-97A6-CE354B2775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62696" y="4565636"/>
            <a:ext cx="32060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Isosceles Triangle 30">
            <a:extLst>
              <a:ext uri="{FF2B5EF4-FFF2-40B4-BE49-F238E27FC236}">
                <a16:creationId xmlns:a16="http://schemas.microsoft.com/office/drawing/2014/main" id="{AB636136-2572-47F5-B45E-4AE6AD8673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97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9225" y="2160589"/>
            <a:ext cx="5114776" cy="3880773"/>
          </a:xfrm>
        </p:spPr>
        <p:txBody>
          <a:bodyPr>
            <a:normAutofit/>
          </a:bodyPr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Concrete thinkers</a:t>
            </a:r>
          </a:p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Slow, inefficient processing</a:t>
            </a:r>
          </a:p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Poor judgment &amp; impulsivity</a:t>
            </a:r>
          </a:p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Attention &amp; memory problems</a:t>
            </a:r>
          </a:p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Overly friendly; no boundaries</a:t>
            </a:r>
          </a:p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Developmental age &lt; chronological age</a:t>
            </a:r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DF9CD72-EB3C-441E-8D32-A47E37586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12A6195E-3B48-4775-8F8C-B9E817031784}" type="slidenum">
              <a:rPr lang="en-US" smtClean="0"/>
              <a:pPr>
                <a:spcAft>
                  <a:spcPts val="600"/>
                </a:spcAft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4772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 WAYS CHILDREN WITH FASD ARE DIFFERENT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Children with FASD…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Don’t “get” rewards or consequences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Don’t “get” cause and effect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Can’t handle more than one thing per day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Don’t do change well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You can’t prepare them for change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576582" y="6217236"/>
            <a:ext cx="6597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Jenna Hill and FASD Families Supports &amp; resources for families caring for children with FASD:</a:t>
            </a: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http://www.fasdfamilies.com/10-ways-kids-with-fasd-are-just-different-and-no-i-cant-just-relax/</a:t>
            </a:r>
          </a:p>
        </p:txBody>
      </p:sp>
      <p:pic>
        <p:nvPicPr>
          <p:cNvPr id="5" name="Picture 4" descr="Is ADHD Caused by Insufficient Dietary Fat?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8748" y="1976359"/>
            <a:ext cx="3378857" cy="26535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274AB1-8FA5-4EC0-88F9-57D8C9679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6342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>
                <a:latin typeface="Century Gothic" panose="020B05020202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 WAYS CHILDREN WITH FASD ARE DIFFERENT, continued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 startAt="6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Have a different version of reality</a:t>
            </a:r>
          </a:p>
          <a:p>
            <a:pPr marL="514350" indent="-514350">
              <a:buAutoNum type="arabicPeriod" startAt="6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Don’t remember things</a:t>
            </a:r>
          </a:p>
          <a:p>
            <a:pPr marL="514350" indent="-514350">
              <a:buAutoNum type="arabicPeriod" startAt="6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Feel things differently</a:t>
            </a:r>
          </a:p>
          <a:p>
            <a:pPr marL="514350" indent="-514350">
              <a:buAutoNum type="arabicPeriod" startAt="6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They have physical difficulties in some areas</a:t>
            </a:r>
          </a:p>
          <a:p>
            <a:pPr marL="514350" indent="-514350">
              <a:buAutoNum type="arabicPeriod" startAt="6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Vocabulary doesn’t match comprehension</a:t>
            </a:r>
          </a:p>
          <a:p>
            <a:endParaRPr lang="en-US" dirty="0"/>
          </a:p>
        </p:txBody>
      </p:sp>
      <p:pic>
        <p:nvPicPr>
          <p:cNvPr id="8" name="Picture 7" descr="File:&lt;strong&gt;Children&lt;/strong&gt; marbles.jpg - Wikimedia Common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5559" y="1283394"/>
            <a:ext cx="2384294" cy="2485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File:Happy &lt;strong&gt;child&lt;/strong&gt; 2.jpg - Wikimedia Commons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6372" y="3570574"/>
            <a:ext cx="3281504" cy="2179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ctangle 9"/>
          <p:cNvSpPr/>
          <p:nvPr/>
        </p:nvSpPr>
        <p:spPr>
          <a:xfrm>
            <a:off x="5576582" y="6217236"/>
            <a:ext cx="6597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Jenna Hill and FASD Families Supports &amp; resources for families caring for children with FASD:</a:t>
            </a: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http://www.fasdfamilies.com/10-ways-kids-with-fasd-are-just-different-and-no-i-cant-just-relax/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53B3BC-2510-4C14-93A2-51592412D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2564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771" y="770709"/>
            <a:ext cx="9217581" cy="5918285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21893" y="70444"/>
            <a:ext cx="103989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</a:rPr>
              <a:t>Behavioral impacts and Related diagnoses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0F1F61-CEC8-4810-97F3-498AD6641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</p:spPr>
        <p:txBody>
          <a:bodyPr/>
          <a:lstStyle/>
          <a:p>
            <a:fld id="{12A6195E-3B48-4775-8F8C-B9E817031784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4252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28" descr="secondar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7996" y="1752600"/>
            <a:ext cx="7315200" cy="423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1046"/>
          <p:cNvSpPr txBox="1">
            <a:spLocks noChangeArrowheads="1"/>
          </p:cNvSpPr>
          <p:nvPr/>
        </p:nvSpPr>
        <p:spPr bwMode="auto">
          <a:xfrm>
            <a:off x="2918402" y="1688624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chemeClr val="bg1"/>
                </a:solidFill>
                <a:latin typeface="Arial" charset="0"/>
              </a:rPr>
              <a:t>90%</a:t>
            </a:r>
          </a:p>
        </p:txBody>
      </p:sp>
      <p:sp>
        <p:nvSpPr>
          <p:cNvPr id="6" name="Text Box 1047"/>
          <p:cNvSpPr txBox="1">
            <a:spLocks noChangeArrowheads="1"/>
          </p:cNvSpPr>
          <p:nvPr/>
        </p:nvSpPr>
        <p:spPr bwMode="auto">
          <a:xfrm>
            <a:off x="3638528" y="24384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chemeClr val="bg1"/>
                </a:solidFill>
                <a:latin typeface="Arial" charset="0"/>
              </a:rPr>
              <a:t>60%</a:t>
            </a:r>
          </a:p>
        </p:txBody>
      </p:sp>
      <p:sp>
        <p:nvSpPr>
          <p:cNvPr id="7" name="Text Box 1048"/>
          <p:cNvSpPr txBox="1">
            <a:spLocks noChangeArrowheads="1"/>
          </p:cNvSpPr>
          <p:nvPr/>
        </p:nvSpPr>
        <p:spPr bwMode="auto">
          <a:xfrm>
            <a:off x="4686166" y="2489742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chemeClr val="bg1"/>
                </a:solidFill>
                <a:latin typeface="Arial" charset="0"/>
              </a:rPr>
              <a:t>60%</a:t>
            </a:r>
          </a:p>
        </p:txBody>
      </p:sp>
      <p:sp>
        <p:nvSpPr>
          <p:cNvPr id="8" name="Text Box 1049"/>
          <p:cNvSpPr txBox="1">
            <a:spLocks noChangeArrowheads="1"/>
          </p:cNvSpPr>
          <p:nvPr/>
        </p:nvSpPr>
        <p:spPr bwMode="auto">
          <a:xfrm>
            <a:off x="5892181" y="25908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chemeClr val="bg1"/>
                </a:solidFill>
                <a:latin typeface="Arial" charset="0"/>
              </a:rPr>
              <a:t>50%</a:t>
            </a:r>
          </a:p>
        </p:txBody>
      </p:sp>
      <p:sp>
        <p:nvSpPr>
          <p:cNvPr id="9" name="Text Box 1050"/>
          <p:cNvSpPr txBox="1">
            <a:spLocks noChangeArrowheads="1"/>
          </p:cNvSpPr>
          <p:nvPr/>
        </p:nvSpPr>
        <p:spPr bwMode="auto">
          <a:xfrm>
            <a:off x="6958981" y="269593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chemeClr val="bg1"/>
                </a:solidFill>
                <a:latin typeface="Arial" charset="0"/>
              </a:rPr>
              <a:t>50%</a:t>
            </a:r>
          </a:p>
        </p:txBody>
      </p:sp>
      <p:sp>
        <p:nvSpPr>
          <p:cNvPr id="10" name="Text Box 1051"/>
          <p:cNvSpPr txBox="1">
            <a:spLocks noChangeArrowheads="1"/>
          </p:cNvSpPr>
          <p:nvPr/>
        </p:nvSpPr>
        <p:spPr bwMode="auto">
          <a:xfrm>
            <a:off x="7964915" y="2895600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chemeClr val="bg1"/>
                </a:solidFill>
                <a:latin typeface="Arial" charset="0"/>
              </a:rPr>
              <a:t>35%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60802" y="1236980"/>
            <a:ext cx="21695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Ages 12-20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099834" y="6131892"/>
            <a:ext cx="33489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dirty="0" err="1">
                <a:latin typeface="Arial" charset="0"/>
                <a:cs typeface="Times" pitchFamily="18" charset="0"/>
              </a:rPr>
              <a:t>Streissguth</a:t>
            </a:r>
            <a:r>
              <a:rPr lang="en-US" dirty="0">
                <a:latin typeface="Arial" charset="0"/>
                <a:cs typeface="Times" pitchFamily="18" charset="0"/>
              </a:rPr>
              <a:t>, et al., 1996, 2004</a:t>
            </a:r>
            <a:r>
              <a:rPr lang="en-US" sz="2800" dirty="0">
                <a:latin typeface="Arial" charset="0"/>
                <a:cs typeface="Arial" charset="0"/>
              </a:rPr>
              <a:t> </a:t>
            </a:r>
            <a:endParaRPr lang="en-US" sz="2800" dirty="0">
              <a:latin typeface="Arial" charset="0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80407" y="168759"/>
            <a:ext cx="9404723" cy="1400530"/>
          </a:xfrm>
        </p:spPr>
        <p:txBody>
          <a:bodyPr/>
          <a:lstStyle/>
          <a:p>
            <a:r>
              <a:rPr lang="en-US" sz="4400" dirty="0"/>
              <a:t>Living with FASD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0C92D49-C61E-403B-8433-8604C3B80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8551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76582886-877C-4AEC-A77F-8055EB9A0C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171A838D-27EA-485C-9A80-DCE624AB30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059F313-A1BB-425E-9626-2BD43CAC64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19ABF76A-A1AE-44BB-9ECB-D55D2FE29B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5B6D2EC4-82D3-43B8-82D6-028CB43456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520034CE-71F9-4E0F-94D8-99335CB852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926C6C0-16F7-4CDC-B481-2D19B2F3BF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042CE423-CE6E-4EE9-91F2-3E40EFB40A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699BB4BD-31D7-434C-A6DB-E2CF3ACF60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23D406B8-656A-4D8B-91D0-BF4202C86F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83F4BFB6-D6B8-446C-8E17-3D54DCA9FF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9B8A5A16-7BE9-4AA1-9B5E-00FAFA5C8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A93528F3-EFCB-4F9C-AC6F-A130BC6FAC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433639C4-7BA8-46BF-B77F-C44F350F89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5B4FA542-2523-4BD8-BCF7-09F23BB6A2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3">
              <a:extLst>
                <a:ext uri="{FF2B5EF4-FFF2-40B4-BE49-F238E27FC236}">
                  <a16:creationId xmlns:a16="http://schemas.microsoft.com/office/drawing/2014/main" id="{0DC937BF-4C1E-4507-B43D-0C7644CAE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47E376DE-2C96-4763-AD42-01D60C2B0D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B158AF34-A9BC-4D79-9525-2D35595408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9C7FAAF9-2552-422D-846A-3ADC4AD46D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8">
              <a:extLst>
                <a:ext uri="{FF2B5EF4-FFF2-40B4-BE49-F238E27FC236}">
                  <a16:creationId xmlns:a16="http://schemas.microsoft.com/office/drawing/2014/main" id="{AE9C7168-E636-4C02-96D2-6D58240358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Rectangle 29">
              <a:extLst>
                <a:ext uri="{FF2B5EF4-FFF2-40B4-BE49-F238E27FC236}">
                  <a16:creationId xmlns:a16="http://schemas.microsoft.com/office/drawing/2014/main" id="{EFA004EC-0377-4ED7-AA13-B901F5D0BE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7874CAB0-23F6-4DCB-B2FB-6ABE95AA59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8024AF93-149D-4CDC-9A3F-5B87F347D0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07067" y="4050833"/>
            <a:ext cx="7766936" cy="1096899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r"/>
            <a:r>
              <a:rPr lang="en-US" sz="1800">
                <a:solidFill>
                  <a:srgbClr val="FFFFFF"/>
                </a:solidFill>
              </a:rPr>
              <a:t>Coping strategies and prevention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7067" y="2404534"/>
            <a:ext cx="7766936" cy="164630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5400" b="1">
                <a:solidFill>
                  <a:srgbClr val="FFFFFF"/>
                </a:solidFill>
              </a:rPr>
              <a:t>FASD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F92B32-08A4-4901-8AB5-E2CB4F04B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12A6195E-3B48-4775-8F8C-B9E817031784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26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890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52612" y="1710677"/>
            <a:ext cx="7491232" cy="827561"/>
          </a:xfrm>
        </p:spPr>
        <p:txBody>
          <a:bodyPr>
            <a:normAutofit fontScale="90000"/>
          </a:bodyPr>
          <a:lstStyle/>
          <a:p>
            <a:r>
              <a:rPr lang="en-US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THE WAY WE THINK	</a:t>
            </a:r>
            <a:endParaRPr lang="en-US" sz="4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6" descr="j041579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4808" y="2555413"/>
            <a:ext cx="15875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j040898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02179" y="2907838"/>
            <a:ext cx="1676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650358" y="5009266"/>
            <a:ext cx="1676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WON’T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580261" y="5009267"/>
            <a:ext cx="1600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CAN’T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0798" y="5454054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Non-compliance</a:t>
            </a:r>
          </a:p>
        </p:txBody>
      </p:sp>
      <p:sp>
        <p:nvSpPr>
          <p:cNvPr id="9" name="Rectangle 8"/>
          <p:cNvSpPr/>
          <p:nvPr/>
        </p:nvSpPr>
        <p:spPr>
          <a:xfrm>
            <a:off x="8374434" y="5446149"/>
            <a:ext cx="1941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Non-competence</a:t>
            </a: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4210416" y="5149254"/>
            <a:ext cx="3810000" cy="304800"/>
          </a:xfrm>
          <a:prstGeom prst="leftRightArrow">
            <a:avLst>
              <a:gd name="adj1" fmla="val 50000"/>
              <a:gd name="adj2" fmla="val 250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WordArt 9"/>
          <p:cNvSpPr>
            <a:spLocks noChangeArrowheads="1" noChangeShapeType="1" noTextEdit="1"/>
          </p:cNvSpPr>
          <p:nvPr/>
        </p:nvSpPr>
        <p:spPr bwMode="auto">
          <a:xfrm rot="5400000">
            <a:off x="5779660" y="4369188"/>
            <a:ext cx="671513" cy="64770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en-US" sz="3600" b="1" kern="1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 Black"/>
              </a:rPr>
              <a:t>?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580407" y="168759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4400" dirty="0">
                <a:solidFill>
                  <a:schemeClr val="accent1">
                    <a:lumMod val="50000"/>
                  </a:schemeClr>
                </a:solidFill>
              </a:rPr>
              <a:t>Living with FASD</a:t>
            </a:r>
          </a:p>
          <a:p>
            <a:endParaRPr lang="en-US" sz="44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729F06-AB1D-44FB-9942-7AF46F553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01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C:\Users\sfisher\AppData\Local\Microsoft\Windows\Temporary Internet Files\Content.IE5\Z2V1YWE2\MP900442417[2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3650" y="1569289"/>
            <a:ext cx="1605142" cy="242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580408" y="3990626"/>
            <a:ext cx="1090922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The Key is Building Positive Relationships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80407" y="168759"/>
            <a:ext cx="9404723" cy="1400530"/>
          </a:xfrm>
        </p:spPr>
        <p:txBody>
          <a:bodyPr/>
          <a:lstStyle/>
          <a:p>
            <a:pPr algn="ctr"/>
            <a:r>
              <a:rPr lang="en-US" sz="4400" dirty="0"/>
              <a:t>Successful Intervention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CDC585-52F2-4E6E-9FB2-605DF164B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550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580462" y="1758342"/>
            <a:ext cx="7936566" cy="3997949"/>
            <a:chOff x="1861533" y="1348686"/>
            <a:chExt cx="7936566" cy="3997949"/>
          </a:xfrm>
        </p:grpSpPr>
        <p:sp>
          <p:nvSpPr>
            <p:cNvPr id="3" name="Rectangle 1026"/>
            <p:cNvSpPr txBox="1">
              <a:spLocks noChangeArrowheads="1"/>
            </p:cNvSpPr>
            <p:nvPr/>
          </p:nvSpPr>
          <p:spPr>
            <a:xfrm>
              <a:off x="1861533" y="1377664"/>
              <a:ext cx="7378700" cy="114300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4200" b="0" i="0" kern="1200">
                  <a:solidFill>
                    <a:schemeClr val="tx2"/>
                  </a:solidFill>
                  <a:latin typeface="+mj-lt"/>
                  <a:ea typeface="+mj-ea"/>
                  <a:cs typeface="+mj-cs"/>
                </a:defRPr>
              </a:lvl1pPr>
              <a:lvl2pPr eaLnBrk="1" hangingPunct="1">
                <a:defRPr>
                  <a:solidFill>
                    <a:schemeClr val="tx2"/>
                  </a:solidFill>
                </a:defRPr>
              </a:lvl2pPr>
              <a:lvl3pPr eaLnBrk="1" hangingPunct="1">
                <a:defRPr>
                  <a:solidFill>
                    <a:schemeClr val="tx2"/>
                  </a:solidFill>
                </a:defRPr>
              </a:lvl3pPr>
              <a:lvl4pPr eaLnBrk="1" hangingPunct="1">
                <a:defRPr>
                  <a:solidFill>
                    <a:schemeClr val="tx2"/>
                  </a:solidFill>
                </a:defRPr>
              </a:lvl4pPr>
              <a:lvl5pPr eaLnBrk="1" hangingPunct="1">
                <a:defRPr>
                  <a:solidFill>
                    <a:schemeClr val="tx2"/>
                  </a:solidFill>
                </a:defRPr>
              </a:lvl5pPr>
              <a:lvl6pPr eaLnBrk="1" hangingPunct="1">
                <a:defRPr>
                  <a:solidFill>
                    <a:schemeClr val="tx2"/>
                  </a:solidFill>
                </a:defRPr>
              </a:lvl6pPr>
              <a:lvl7pPr eaLnBrk="1" hangingPunct="1">
                <a:defRPr>
                  <a:solidFill>
                    <a:schemeClr val="tx2"/>
                  </a:solidFill>
                </a:defRPr>
              </a:lvl7pPr>
              <a:lvl8pPr eaLnBrk="1" hangingPunct="1">
                <a:defRPr>
                  <a:solidFill>
                    <a:schemeClr val="tx2"/>
                  </a:solidFill>
                </a:defRPr>
              </a:lvl8pPr>
              <a:lvl9pPr eaLnBrk="1" hangingPunct="1">
                <a:defRPr>
                  <a:solidFill>
                    <a:schemeClr val="tx2"/>
                  </a:solidFill>
                </a:defRPr>
              </a:lvl9pPr>
            </a:lstStyle>
            <a:p>
              <a:pPr algn="ctr"/>
              <a:r>
                <a:rPr lang="en-US" sz="4000" dirty="0">
                  <a:latin typeface="Tahoma" pitchFamily="34" charset="0"/>
                </a:rPr>
                <a:t>8 MAGIC KEYS</a:t>
              </a:r>
              <a:r>
                <a:rPr lang="en-US" sz="4000" dirty="0"/>
                <a:t> </a:t>
              </a:r>
            </a:p>
          </p:txBody>
        </p:sp>
        <p:pic>
          <p:nvPicPr>
            <p:cNvPr id="4" name="Picture 12" descr="C:\Users\sfisher\AppData\Local\Microsoft\Windows\Temporary Internet Files\Content.IE5\I09J5ZNG\MC900383836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26708" y="1377664"/>
              <a:ext cx="1066800" cy="769327"/>
            </a:xfrm>
            <a:prstGeom prst="rect">
              <a:avLst/>
            </a:prstGeom>
            <a:noFill/>
          </p:spPr>
        </p:pic>
        <p:pic>
          <p:nvPicPr>
            <p:cNvPr id="5" name="Picture 12" descr="C:\Users\sfisher\AppData\Local\Microsoft\Windows\Temporary Internet Files\Content.IE5\I09J5ZNG\MC900383836[1].wm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10514" y="1348686"/>
              <a:ext cx="1066800" cy="769327"/>
            </a:xfrm>
            <a:prstGeom prst="rect">
              <a:avLst/>
            </a:prstGeom>
            <a:noFill/>
          </p:spPr>
        </p:pic>
        <p:sp>
          <p:nvSpPr>
            <p:cNvPr id="7" name="Text Box 1028"/>
            <p:cNvSpPr txBox="1">
              <a:spLocks noChangeArrowheads="1"/>
            </p:cNvSpPr>
            <p:nvPr/>
          </p:nvSpPr>
          <p:spPr bwMode="auto">
            <a:xfrm>
              <a:off x="6597699" y="2252597"/>
              <a:ext cx="3200400" cy="579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dirty="0">
                  <a:latin typeface="Arial" charset="0"/>
                </a:rPr>
                <a:t>Consistency</a:t>
              </a:r>
            </a:p>
          </p:txBody>
        </p:sp>
        <p:sp>
          <p:nvSpPr>
            <p:cNvPr id="9" name="Text Box 1030"/>
            <p:cNvSpPr txBox="1">
              <a:spLocks noChangeArrowheads="1"/>
            </p:cNvSpPr>
            <p:nvPr/>
          </p:nvSpPr>
          <p:spPr bwMode="auto">
            <a:xfrm>
              <a:off x="6597699" y="3166997"/>
              <a:ext cx="2057400" cy="579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dirty="0">
                  <a:latin typeface="Arial" charset="0"/>
                </a:rPr>
                <a:t>Routine</a:t>
              </a:r>
            </a:p>
          </p:txBody>
        </p:sp>
        <p:sp>
          <p:nvSpPr>
            <p:cNvPr id="11" name="Text Box 1032"/>
            <p:cNvSpPr txBox="1">
              <a:spLocks noChangeArrowheads="1"/>
            </p:cNvSpPr>
            <p:nvPr/>
          </p:nvSpPr>
          <p:spPr bwMode="auto">
            <a:xfrm>
              <a:off x="6597699" y="4005197"/>
              <a:ext cx="2286000" cy="579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dirty="0">
                  <a:latin typeface="Arial" charset="0"/>
                </a:rPr>
                <a:t>Specific</a:t>
              </a:r>
            </a:p>
          </p:txBody>
        </p:sp>
        <p:sp>
          <p:nvSpPr>
            <p:cNvPr id="13" name="Text Box 1034"/>
            <p:cNvSpPr txBox="1">
              <a:spLocks noChangeArrowheads="1"/>
            </p:cNvSpPr>
            <p:nvPr/>
          </p:nvSpPr>
          <p:spPr bwMode="auto">
            <a:xfrm>
              <a:off x="6597699" y="4767197"/>
              <a:ext cx="3124200" cy="579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dirty="0">
                  <a:latin typeface="Arial" charset="0"/>
                </a:rPr>
                <a:t>Supervision</a:t>
              </a:r>
            </a:p>
          </p:txBody>
        </p:sp>
        <p:sp>
          <p:nvSpPr>
            <p:cNvPr id="22" name="Rectangle 1027"/>
            <p:cNvSpPr txBox="1">
              <a:spLocks noChangeArrowheads="1"/>
            </p:cNvSpPr>
            <p:nvPr/>
          </p:nvSpPr>
          <p:spPr>
            <a:xfrm>
              <a:off x="3160108" y="2252597"/>
              <a:ext cx="2390775" cy="604838"/>
            </a:xfrm>
            <a:prstGeom prst="rect">
              <a:avLst/>
            </a:prstGeom>
          </p:spPr>
          <p:txBody>
            <a:bodyPr/>
            <a:lstStyle>
              <a:lvl1pPr marL="342900" indent="-3429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bg2">
                    <a:lumMod val="40000"/>
                    <a:lumOff val="60000"/>
                  </a:schemeClr>
                </a:buClr>
                <a:buSzPct val="80000"/>
                <a:buFont typeface="Wingdings 3" charset="2"/>
                <a:buChar char=""/>
                <a:defRPr sz="2000" b="0" i="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bg2">
                    <a:lumMod val="40000"/>
                    <a:lumOff val="60000"/>
                  </a:schemeClr>
                </a:buClr>
                <a:buSzPct val="80000"/>
                <a:buFont typeface="Wingdings 3" charset="2"/>
                <a:buChar char=""/>
                <a:defRPr sz="1800" b="0" i="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2pPr>
              <a:lvl3pPr marL="11430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bg2">
                    <a:lumMod val="40000"/>
                    <a:lumOff val="60000"/>
                  </a:schemeClr>
                </a:buClr>
                <a:buSzPct val="80000"/>
                <a:buFont typeface="Wingdings 3" charset="2"/>
                <a:buChar char=""/>
                <a:defRPr sz="1600" b="0" i="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3pPr>
              <a:lvl4pPr marL="16002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bg2">
                    <a:lumMod val="40000"/>
                    <a:lumOff val="60000"/>
                  </a:schemeClr>
                </a:buClr>
                <a:buSzPct val="80000"/>
                <a:buFont typeface="Wingdings 3" charset="2"/>
                <a:buChar char=""/>
                <a:defRPr sz="1400" b="0" i="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4pPr>
              <a:lvl5pPr marL="20574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bg2">
                    <a:lumMod val="40000"/>
                    <a:lumOff val="60000"/>
                  </a:schemeClr>
                </a:buClr>
                <a:buSzPct val="80000"/>
                <a:buFont typeface="Wingdings 3" charset="2"/>
                <a:buChar char=""/>
                <a:defRPr sz="1400" b="0" i="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5pPr>
              <a:lvl6pPr marL="25060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bg2">
                    <a:lumMod val="40000"/>
                    <a:lumOff val="60000"/>
                  </a:schemeClr>
                </a:buClr>
                <a:buSzPct val="80000"/>
                <a:buFont typeface="Wingdings 3" charset="2"/>
                <a:buChar char=""/>
                <a:defRPr sz="1400" b="0" i="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6pPr>
              <a:lvl7pPr marL="29718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bg2">
                    <a:lumMod val="40000"/>
                    <a:lumOff val="60000"/>
                  </a:schemeClr>
                </a:buClr>
                <a:buSzPct val="80000"/>
                <a:buFont typeface="Wingdings 3" charset="2"/>
                <a:buChar char=""/>
                <a:defRPr sz="1400" b="0" i="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7pPr>
              <a:lvl8pPr marL="34290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bg2">
                    <a:lumMod val="40000"/>
                    <a:lumOff val="60000"/>
                  </a:schemeClr>
                </a:buClr>
                <a:buSzPct val="80000"/>
                <a:buFont typeface="Wingdings 3" charset="2"/>
                <a:buChar char=""/>
                <a:defRPr sz="1400" b="0" i="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8pPr>
              <a:lvl9pPr marL="3886200" indent="-228600" algn="l" defTabSz="457200" rtl="0" eaLnBrk="1" latinLnBrk="0" hangingPunct="1">
                <a:spcBef>
                  <a:spcPts val="1000"/>
                </a:spcBef>
                <a:spcAft>
                  <a:spcPts val="0"/>
                </a:spcAft>
                <a:buClr>
                  <a:schemeClr val="bg2">
                    <a:lumMod val="40000"/>
                    <a:lumOff val="60000"/>
                  </a:schemeClr>
                </a:buClr>
                <a:buSzPct val="80000"/>
                <a:buFont typeface="Wingdings 3" charset="2"/>
                <a:buChar char=""/>
                <a:defRPr sz="1400" b="0" i="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9pPr>
            </a:lstStyle>
            <a:p>
              <a:pPr>
                <a:buFont typeface="Wingdings" pitchFamily="2" charset="2"/>
                <a:buNone/>
              </a:pPr>
              <a:r>
                <a:rPr lang="en-US" sz="3200" dirty="0">
                  <a:latin typeface="Arial" charset="0"/>
                </a:rPr>
                <a:t>Concrete</a:t>
              </a:r>
            </a:p>
          </p:txBody>
        </p:sp>
        <p:sp>
          <p:nvSpPr>
            <p:cNvPr id="23" name="Text Box 1029"/>
            <p:cNvSpPr txBox="1">
              <a:spLocks noChangeArrowheads="1"/>
            </p:cNvSpPr>
            <p:nvPr/>
          </p:nvSpPr>
          <p:spPr bwMode="auto">
            <a:xfrm>
              <a:off x="3160108" y="3166997"/>
              <a:ext cx="2667000" cy="579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dirty="0">
                  <a:latin typeface="Arial" charset="0"/>
                </a:rPr>
                <a:t>Repetition</a:t>
              </a:r>
            </a:p>
          </p:txBody>
        </p:sp>
        <p:sp>
          <p:nvSpPr>
            <p:cNvPr id="24" name="Text Box 1031"/>
            <p:cNvSpPr txBox="1">
              <a:spLocks noChangeArrowheads="1"/>
            </p:cNvSpPr>
            <p:nvPr/>
          </p:nvSpPr>
          <p:spPr bwMode="auto">
            <a:xfrm>
              <a:off x="3160108" y="4005197"/>
              <a:ext cx="2590800" cy="579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dirty="0">
                  <a:latin typeface="Arial" charset="0"/>
                </a:rPr>
                <a:t>Simplicity</a:t>
              </a:r>
            </a:p>
          </p:txBody>
        </p:sp>
        <p:sp>
          <p:nvSpPr>
            <p:cNvPr id="25" name="Text Box 1033"/>
            <p:cNvSpPr txBox="1">
              <a:spLocks noChangeArrowheads="1"/>
            </p:cNvSpPr>
            <p:nvPr/>
          </p:nvSpPr>
          <p:spPr bwMode="auto">
            <a:xfrm>
              <a:off x="3160108" y="4767197"/>
              <a:ext cx="2743200" cy="579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dirty="0">
                  <a:latin typeface="Arial" charset="0"/>
                </a:rPr>
                <a:t>Structure</a:t>
              </a:r>
            </a:p>
          </p:txBody>
        </p:sp>
        <p:pic>
          <p:nvPicPr>
            <p:cNvPr id="30" name="Picture 29" descr="Assessment the Web 2.0 Way - &lt;strong&gt;Keys&lt;/strong&gt;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249502">
              <a:off x="2795083" y="2328493"/>
              <a:ext cx="453047" cy="453047"/>
            </a:xfrm>
            <a:prstGeom prst="rect">
              <a:avLst/>
            </a:prstGeom>
          </p:spPr>
        </p:pic>
        <p:pic>
          <p:nvPicPr>
            <p:cNvPr id="31" name="Picture 30" descr="Assessment the Web 2.0 Way - &lt;strong&gt;Keys&lt;/strong&gt;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249502">
              <a:off x="2795084" y="3230192"/>
              <a:ext cx="453047" cy="453047"/>
            </a:xfrm>
            <a:prstGeom prst="rect">
              <a:avLst/>
            </a:prstGeom>
          </p:spPr>
        </p:pic>
        <p:pic>
          <p:nvPicPr>
            <p:cNvPr id="32" name="Picture 31" descr="Assessment the Web 2.0 Way - &lt;strong&gt;Keys&lt;/strong&gt;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249502">
              <a:off x="2795082" y="4068392"/>
              <a:ext cx="453047" cy="453047"/>
            </a:xfrm>
            <a:prstGeom prst="rect">
              <a:avLst/>
            </a:prstGeom>
          </p:spPr>
        </p:pic>
        <p:pic>
          <p:nvPicPr>
            <p:cNvPr id="33" name="Picture 32" descr="Assessment the Web 2.0 Way - &lt;strong&gt;Keys&lt;/strong&gt;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249502">
              <a:off x="2795082" y="4830392"/>
              <a:ext cx="453047" cy="453047"/>
            </a:xfrm>
            <a:prstGeom prst="rect">
              <a:avLst/>
            </a:prstGeom>
          </p:spPr>
        </p:pic>
        <p:pic>
          <p:nvPicPr>
            <p:cNvPr id="34" name="Picture 33" descr="Assessment the Web 2.0 Way - &lt;strong&gt;Keys&lt;/strong&gt;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249502">
              <a:off x="6219600" y="2342401"/>
              <a:ext cx="453047" cy="453047"/>
            </a:xfrm>
            <a:prstGeom prst="rect">
              <a:avLst/>
            </a:prstGeom>
          </p:spPr>
        </p:pic>
        <p:pic>
          <p:nvPicPr>
            <p:cNvPr id="35" name="Picture 34" descr="Assessment the Web 2.0 Way - &lt;strong&gt;Keys&lt;/strong&gt;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249502">
              <a:off x="6219600" y="3261820"/>
              <a:ext cx="453047" cy="453047"/>
            </a:xfrm>
            <a:prstGeom prst="rect">
              <a:avLst/>
            </a:prstGeom>
          </p:spPr>
        </p:pic>
        <p:pic>
          <p:nvPicPr>
            <p:cNvPr id="36" name="Picture 35" descr="Assessment the Web 2.0 Way - &lt;strong&gt;Keys&lt;/strong&gt;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249502">
              <a:off x="6300283" y="4068391"/>
              <a:ext cx="453047" cy="453047"/>
            </a:xfrm>
            <a:prstGeom prst="rect">
              <a:avLst/>
            </a:prstGeom>
          </p:spPr>
        </p:pic>
        <p:pic>
          <p:nvPicPr>
            <p:cNvPr id="37" name="Picture 36" descr="Assessment the Web 2.0 Way - &lt;strong&gt;Keys&lt;/strong&gt;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249502">
              <a:off x="6268956" y="4857129"/>
              <a:ext cx="453047" cy="453047"/>
            </a:xfrm>
            <a:prstGeom prst="rect">
              <a:avLst/>
            </a:prstGeom>
          </p:spPr>
        </p:pic>
      </p:grpSp>
      <p:sp>
        <p:nvSpPr>
          <p:cNvPr id="38" name="Text Box 1035"/>
          <p:cNvSpPr txBox="1">
            <a:spLocks noChangeArrowheads="1"/>
          </p:cNvSpPr>
          <p:nvPr/>
        </p:nvSpPr>
        <p:spPr bwMode="auto">
          <a:xfrm>
            <a:off x="2386445" y="6105207"/>
            <a:ext cx="6324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dirty="0">
                <a:latin typeface="Arial" pitchFamily="34" charset="0"/>
                <a:cs typeface="Arial" pitchFamily="34" charset="0"/>
              </a:rPr>
              <a:t>Evenson, D. &amp;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Lutke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, J. (1997)  Eight magic keys: developing successful interventions for students with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fas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.  </a:t>
            </a:r>
            <a:r>
              <a:rPr lang="en-US" sz="1200" dirty="0" err="1">
                <a:latin typeface="Arial" pitchFamily="34" charset="0"/>
                <a:cs typeface="Arial" pitchFamily="34" charset="0"/>
              </a:rPr>
              <a:t>Fasalaska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Project FACTS. www.fasalaska.com.</a:t>
            </a:r>
            <a:endParaRPr lang="en-US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/>
          </p:nvPr>
        </p:nvSpPr>
        <p:spPr>
          <a:xfrm>
            <a:off x="580407" y="168759"/>
            <a:ext cx="10511146" cy="140053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/>
              <a:t>Developing Successful Interventions for Students with FASDs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50A05F5-4524-44F9-A84A-8F7AFD60A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277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57">
            <a:extLst>
              <a:ext uri="{FF2B5EF4-FFF2-40B4-BE49-F238E27FC236}">
                <a16:creationId xmlns:a16="http://schemas.microsoft.com/office/drawing/2014/main" id="{76582886-877C-4AEC-A77F-8055EB9A0C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59" name="Freeform 14">
              <a:extLst>
                <a:ext uri="{FF2B5EF4-FFF2-40B4-BE49-F238E27FC236}">
                  <a16:creationId xmlns:a16="http://schemas.microsoft.com/office/drawing/2014/main" id="{171A838D-27EA-485C-9A80-DCE624AB30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9059F313-A1BB-425E-9626-2BD43CAC64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19ABF76A-A1AE-44BB-9ECB-D55D2FE29B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Rectangle 23">
              <a:extLst>
                <a:ext uri="{FF2B5EF4-FFF2-40B4-BE49-F238E27FC236}">
                  <a16:creationId xmlns:a16="http://schemas.microsoft.com/office/drawing/2014/main" id="{5B6D2EC4-82D3-43B8-82D6-028CB43456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Rectangle 25">
              <a:extLst>
                <a:ext uri="{FF2B5EF4-FFF2-40B4-BE49-F238E27FC236}">
                  <a16:creationId xmlns:a16="http://schemas.microsoft.com/office/drawing/2014/main" id="{520034CE-71F9-4E0F-94D8-99335CB852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Isosceles Triangle 63">
              <a:extLst>
                <a:ext uri="{FF2B5EF4-FFF2-40B4-BE49-F238E27FC236}">
                  <a16:creationId xmlns:a16="http://schemas.microsoft.com/office/drawing/2014/main" id="{1926C6C0-16F7-4CDC-B481-2D19B2F3BF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5" name="Rectangle 27">
              <a:extLst>
                <a:ext uri="{FF2B5EF4-FFF2-40B4-BE49-F238E27FC236}">
                  <a16:creationId xmlns:a16="http://schemas.microsoft.com/office/drawing/2014/main" id="{042CE423-CE6E-4EE9-91F2-3E40EFB40A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6" name="Rectangle 28">
              <a:extLst>
                <a:ext uri="{FF2B5EF4-FFF2-40B4-BE49-F238E27FC236}">
                  <a16:creationId xmlns:a16="http://schemas.microsoft.com/office/drawing/2014/main" id="{699BB4BD-31D7-434C-A6DB-E2CF3ACF60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7" name="Rectangle 29">
              <a:extLst>
                <a:ext uri="{FF2B5EF4-FFF2-40B4-BE49-F238E27FC236}">
                  <a16:creationId xmlns:a16="http://schemas.microsoft.com/office/drawing/2014/main" id="{23D406B8-656A-4D8B-91D0-BF4202C86F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68" name="Isosceles Triangle 67">
              <a:extLst>
                <a:ext uri="{FF2B5EF4-FFF2-40B4-BE49-F238E27FC236}">
                  <a16:creationId xmlns:a16="http://schemas.microsoft.com/office/drawing/2014/main" id="{83F4BFB6-D6B8-446C-8E17-3D54DCA9FF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83" name="Rectangle 69">
            <a:extLst>
              <a:ext uri="{FF2B5EF4-FFF2-40B4-BE49-F238E27FC236}">
                <a16:creationId xmlns:a16="http://schemas.microsoft.com/office/drawing/2014/main" id="{0ADFFC45-3DC9-4433-926F-043E879D9D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71">
            <a:extLst>
              <a:ext uri="{FF2B5EF4-FFF2-40B4-BE49-F238E27FC236}">
                <a16:creationId xmlns:a16="http://schemas.microsoft.com/office/drawing/2014/main" id="{B5F26A87-0610-435F-AA13-BD658385C9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267230" y="-8468"/>
            <a:ext cx="4763558" cy="6866467"/>
            <a:chOff x="67175" y="-8467"/>
            <a:chExt cx="4763558" cy="6866467"/>
          </a:xfrm>
        </p:grpSpPr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E6321436-5AAD-4FB6-BB0D-316D4540E8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448300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73">
              <a:extLst>
                <a:ext uri="{FF2B5EF4-FFF2-40B4-BE49-F238E27FC236}">
                  <a16:creationId xmlns:a16="http://schemas.microsoft.com/office/drawing/2014/main" id="{94B0BD33-3D46-4F43-947A-825DFEF610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67175" y="3681413"/>
              <a:ext cx="4763558" cy="3176587"/>
            </a:xfrm>
            <a:prstGeom prst="line">
              <a:avLst/>
            </a:prstGeom>
            <a:ln w="9525">
              <a:solidFill>
                <a:schemeClr val="tx1">
                  <a:lumMod val="50000"/>
                  <a:lumOff val="50000"/>
                  <a:alpha val="8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Rectangle 23">
              <a:extLst>
                <a:ext uri="{FF2B5EF4-FFF2-40B4-BE49-F238E27FC236}">
                  <a16:creationId xmlns:a16="http://schemas.microsoft.com/office/drawing/2014/main" id="{92E26C27-E1F5-47DC-9F83-469D196C55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58764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6" name="Rectangle 25">
              <a:extLst>
                <a:ext uri="{FF2B5EF4-FFF2-40B4-BE49-F238E27FC236}">
                  <a16:creationId xmlns:a16="http://schemas.microsoft.com/office/drawing/2014/main" id="{95F944E7-2B4E-4AE2-B4DB-846FF8AE0B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80730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7" name="Isosceles Triangle 76">
              <a:extLst>
                <a:ext uri="{FF2B5EF4-FFF2-40B4-BE49-F238E27FC236}">
                  <a16:creationId xmlns:a16="http://schemas.microsoft.com/office/drawing/2014/main" id="{FF14952D-390F-46CC-B302-73DDD9C416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9621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7" name="Rectangle 27">
              <a:extLst>
                <a:ext uri="{FF2B5EF4-FFF2-40B4-BE49-F238E27FC236}">
                  <a16:creationId xmlns:a16="http://schemas.microsoft.com/office/drawing/2014/main" id="{867CDE55-B22A-40D0-882A-9452919EEC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11788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Isosceles Triangle 78">
              <a:extLst>
                <a:ext uri="{FF2B5EF4-FFF2-40B4-BE49-F238E27FC236}">
                  <a16:creationId xmlns:a16="http://schemas.microsoft.com/office/drawing/2014/main" id="{8C409231-C942-4808-B529-DAC32A7DB0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448954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282701"/>
            <a:ext cx="5096060" cy="43071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5400" b="1"/>
              <a:t>FASD</a:t>
            </a:r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69370F01-B8C9-4CE4-824C-92B2792E6E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36497" y="-8468"/>
            <a:ext cx="5074930" cy="6866468"/>
          </a:xfrm>
          <a:custGeom>
            <a:avLst/>
            <a:gdLst>
              <a:gd name="connsiteX0" fmla="*/ 0 w 5074930"/>
              <a:gd name="connsiteY0" fmla="*/ 0 h 6858000"/>
              <a:gd name="connsiteX1" fmla="*/ 1249825 w 5074930"/>
              <a:gd name="connsiteY1" fmla="*/ 0 h 6858000"/>
              <a:gd name="connsiteX2" fmla="*/ 1249825 w 5074930"/>
              <a:gd name="connsiteY2" fmla="*/ 8457 h 6858000"/>
              <a:gd name="connsiteX3" fmla="*/ 5074930 w 5074930"/>
              <a:gd name="connsiteY3" fmla="*/ 8457 h 6858000"/>
              <a:gd name="connsiteX4" fmla="*/ 5074930 w 5074930"/>
              <a:gd name="connsiteY4" fmla="*/ 6858000 h 6858000"/>
              <a:gd name="connsiteX5" fmla="*/ 1249825 w 5074930"/>
              <a:gd name="connsiteY5" fmla="*/ 6858000 h 6858000"/>
              <a:gd name="connsiteX6" fmla="*/ 1109383 w 507493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74930" h="6858000">
                <a:moveTo>
                  <a:pt x="0" y="0"/>
                </a:moveTo>
                <a:lnTo>
                  <a:pt x="1249825" y="0"/>
                </a:lnTo>
                <a:lnTo>
                  <a:pt x="1249825" y="8457"/>
                </a:lnTo>
                <a:lnTo>
                  <a:pt x="5074930" y="8457"/>
                </a:lnTo>
                <a:lnTo>
                  <a:pt x="5074930" y="6858000"/>
                </a:lnTo>
                <a:lnTo>
                  <a:pt x="1249825" y="6858000"/>
                </a:lnTo>
                <a:lnTo>
                  <a:pt x="1109383" y="685800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1120" y="2876315"/>
            <a:ext cx="3602567" cy="109689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1800">
                <a:solidFill>
                  <a:srgbClr val="FFFFFF"/>
                </a:solidFill>
              </a:rPr>
              <a:t>Basic Information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6FFD49-72E1-4FB2-AC2A-885AE715D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12A6195E-3B48-4775-8F8C-B9E817031784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3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371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Ultrasound Technician : Basic Facts - RadTechOnDuty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82" r="9937" b="3"/>
          <a:stretch/>
        </p:blipFill>
        <p:spPr>
          <a:xfrm>
            <a:off x="322048" y="-1"/>
            <a:ext cx="4551305" cy="3429000"/>
          </a:xfrm>
          <a:custGeom>
            <a:avLst/>
            <a:gdLst>
              <a:gd name="connsiteX0" fmla="*/ 509916 w 4551305"/>
              <a:gd name="connsiteY0" fmla="*/ 0 h 3429000"/>
              <a:gd name="connsiteX1" fmla="*/ 4551305 w 4551305"/>
              <a:gd name="connsiteY1" fmla="*/ 0 h 3429000"/>
              <a:gd name="connsiteX2" fmla="*/ 4551305 w 4551305"/>
              <a:gd name="connsiteY2" fmla="*/ 1 h 3429000"/>
              <a:gd name="connsiteX3" fmla="*/ 3693885 w 4551305"/>
              <a:gd name="connsiteY3" fmla="*/ 1 h 3429000"/>
              <a:gd name="connsiteX4" fmla="*/ 3181696 w 4551305"/>
              <a:gd name="connsiteY4" fmla="*/ 3429000 h 3429000"/>
              <a:gd name="connsiteX5" fmla="*/ 0 w 4551305"/>
              <a:gd name="connsiteY5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51305" h="3429000">
                <a:moveTo>
                  <a:pt x="509916" y="0"/>
                </a:moveTo>
                <a:lnTo>
                  <a:pt x="4551305" y="0"/>
                </a:lnTo>
                <a:lnTo>
                  <a:pt x="4551305" y="1"/>
                </a:lnTo>
                <a:lnTo>
                  <a:pt x="3693885" y="1"/>
                </a:lnTo>
                <a:lnTo>
                  <a:pt x="3181696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9225" y="609600"/>
            <a:ext cx="5114776" cy="1320800"/>
          </a:xfrm>
        </p:spPr>
        <p:txBody>
          <a:bodyPr>
            <a:normAutofit/>
          </a:bodyPr>
          <a:lstStyle/>
          <a:p>
            <a:r>
              <a:rPr lang="en-US" dirty="0"/>
              <a:t>FASD Prevention topics </a:t>
            </a:r>
          </a:p>
        </p:txBody>
      </p:sp>
      <p:pic>
        <p:nvPicPr>
          <p:cNvPr id="4" name="Picture 3" descr="Lengua estremeña: febrero 20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71" r="-2" b="-2"/>
          <a:stretch/>
        </p:blipFill>
        <p:spPr>
          <a:xfrm>
            <a:off x="-10633" y="3428999"/>
            <a:ext cx="3514376" cy="3429001"/>
          </a:xfrm>
          <a:custGeom>
            <a:avLst/>
            <a:gdLst>
              <a:gd name="connsiteX0" fmla="*/ 332680 w 3514376"/>
              <a:gd name="connsiteY0" fmla="*/ 0 h 3429001"/>
              <a:gd name="connsiteX1" fmla="*/ 3514376 w 3514376"/>
              <a:gd name="connsiteY1" fmla="*/ 0 h 3429001"/>
              <a:gd name="connsiteX2" fmla="*/ 3002186 w 3514376"/>
              <a:gd name="connsiteY2" fmla="*/ 3429001 h 3429001"/>
              <a:gd name="connsiteX3" fmla="*/ 0 w 3514376"/>
              <a:gd name="connsiteY3" fmla="*/ 3429001 h 3429001"/>
              <a:gd name="connsiteX4" fmla="*/ 0 w 3514376"/>
              <a:gd name="connsiteY4" fmla="*/ 2237155 h 3429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14376" h="3429001">
                <a:moveTo>
                  <a:pt x="332680" y="0"/>
                </a:moveTo>
                <a:lnTo>
                  <a:pt x="3514376" y="0"/>
                </a:lnTo>
                <a:lnTo>
                  <a:pt x="3002186" y="3429001"/>
                </a:lnTo>
                <a:lnTo>
                  <a:pt x="0" y="3429001"/>
                </a:lnTo>
                <a:lnTo>
                  <a:pt x="0" y="2237155"/>
                </a:lnTo>
                <a:close/>
              </a:path>
            </a:pathLst>
          </a:cu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6CB27DD-D98C-4A82-9A5E-4228278257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32012" y="3428999"/>
            <a:ext cx="32511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Isosceles Triangle 30">
            <a:extLst>
              <a:ext uri="{FF2B5EF4-FFF2-40B4-BE49-F238E27FC236}">
                <a16:creationId xmlns:a16="http://schemas.microsoft.com/office/drawing/2014/main" id="{A912E26A-2737-4A42-92C0-4ED8933C8A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9225" y="2160589"/>
            <a:ext cx="5114776" cy="3880773"/>
          </a:xfrm>
        </p:spPr>
        <p:txBody>
          <a:bodyPr>
            <a:normAutofit/>
          </a:bodyPr>
          <a:lstStyle/>
          <a:p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About half of all pregnancies in the U.S. are </a:t>
            </a:r>
            <a:r>
              <a:rPr lang="en-US" altLang="en-US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unplanned</a:t>
            </a:r>
          </a:p>
          <a:p>
            <a:pPr marL="0" indent="0">
              <a:buNone/>
            </a:pPr>
            <a:endParaRPr lang="en-US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Doctors, social workers and other professionals need to be involved in the message</a:t>
            </a: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Need to eliminate stigma</a:t>
            </a:r>
          </a:p>
          <a:p>
            <a:pPr marL="0" indent="0">
              <a:buNone/>
            </a:pP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Messages about drinking and pregnancy vary – the message needs to be the same</a:t>
            </a:r>
          </a:p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1F2B04-2043-479D-B140-B1CF5C16F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12A6195E-3B48-4775-8F8C-B9E817031784}" type="slidenum">
              <a:rPr lang="en-US" smtClean="0"/>
              <a:pPr>
                <a:spcAft>
                  <a:spcPts val="600"/>
                </a:spcAft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5923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1"/>
            <a:ext cx="8596668" cy="990600"/>
          </a:xfrm>
        </p:spPr>
        <p:txBody>
          <a:bodyPr>
            <a:normAutofit fontScale="90000"/>
          </a:bodyPr>
          <a:lstStyle/>
          <a:p>
            <a:r>
              <a:rPr lang="en-US" sz="4400" dirty="0"/>
              <a:t>FASD prevention topics</a:t>
            </a:r>
            <a:br>
              <a:rPr lang="en-US" sz="4400" dirty="0"/>
            </a:br>
            <a:endParaRPr lang="en-US" sz="4400" dirty="0"/>
          </a:p>
        </p:txBody>
      </p:sp>
      <p:sp>
        <p:nvSpPr>
          <p:cNvPr id="4" name="WordArt 4"/>
          <p:cNvSpPr>
            <a:spLocks noGrp="1" noChangeArrowheads="1" noChangeShapeType="1" noTextEdit="1"/>
          </p:cNvSpPr>
          <p:nvPr>
            <p:ph idx="1"/>
          </p:nvPr>
        </p:nvSpPr>
        <p:spPr bwMode="auto">
          <a:xfrm>
            <a:off x="574395" y="1858617"/>
            <a:ext cx="9815699" cy="3489847"/>
          </a:xfrm>
          <a:prstGeom prst="rect">
            <a:avLst/>
          </a:prstGeom>
          <a:ln>
            <a:noFill/>
          </a:ln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marL="0" indent="0" algn="ctr">
              <a:buNone/>
            </a:pPr>
            <a:r>
              <a:rPr lang="en-US" sz="3600" b="1" kern="1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mpact"/>
              </a:rPr>
              <a:t>There is no known safe</a:t>
            </a:r>
          </a:p>
          <a:p>
            <a:pPr marL="0" indent="0" algn="ctr">
              <a:buNone/>
            </a:pPr>
            <a:r>
              <a:rPr lang="en-US" sz="3600" b="1" kern="1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mpact"/>
              </a:rPr>
              <a:t>amount of alcohol</a:t>
            </a:r>
          </a:p>
          <a:p>
            <a:pPr marL="0" indent="0" algn="ctr">
              <a:buNone/>
            </a:pPr>
            <a:r>
              <a:rPr lang="en-US" sz="3600" b="1" kern="1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Impact"/>
              </a:rPr>
              <a:t>consumption during pregnancy.</a:t>
            </a:r>
          </a:p>
        </p:txBody>
      </p:sp>
      <p:sp>
        <p:nvSpPr>
          <p:cNvPr id="6" name="Rectangle 5"/>
          <p:cNvSpPr/>
          <p:nvPr/>
        </p:nvSpPr>
        <p:spPr>
          <a:xfrm>
            <a:off x="8892988" y="4606969"/>
            <a:ext cx="2994211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w"/>
              <a:defRPr/>
            </a:pPr>
            <a:r>
              <a:rPr lang="en-US" sz="2000" kern="0" dirty="0">
                <a:latin typeface="Arial" charset="0"/>
              </a:rPr>
              <a:t>Surgeon General</a:t>
            </a: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w"/>
              <a:defRPr/>
            </a:pPr>
            <a:r>
              <a:rPr lang="en-US" sz="2000" kern="0" dirty="0">
                <a:latin typeface="Arial" charset="0"/>
              </a:rPr>
              <a:t>Institute of Medicine</a:t>
            </a: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w"/>
              <a:defRPr/>
            </a:pPr>
            <a:r>
              <a:rPr lang="en-US" sz="2000" kern="0" dirty="0">
                <a:latin typeface="Arial" charset="0"/>
              </a:rPr>
              <a:t>CDC</a:t>
            </a: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w"/>
              <a:defRPr/>
            </a:pPr>
            <a:r>
              <a:rPr lang="en-US" sz="2000" kern="0" dirty="0">
                <a:latin typeface="Arial" charset="0"/>
              </a:rPr>
              <a:t>AAP</a:t>
            </a: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Char char="w"/>
              <a:defRPr/>
            </a:pPr>
            <a:r>
              <a:rPr lang="en-US" sz="2000" kern="0" dirty="0">
                <a:latin typeface="Arial" charset="0"/>
              </a:rPr>
              <a:t>ACOG</a:t>
            </a:r>
            <a:endParaRPr lang="en-US" kern="0" dirty="0">
              <a:latin typeface="Arial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89942C4-CB23-44D5-AC4A-72E8C38FB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489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ct val="50000"/>
              </a:spcBef>
            </a:pPr>
            <a:r>
              <a:rPr lang="en-US" altLang="en-US" sz="4400" dirty="0"/>
              <a:t>FASD Prevention topics</a:t>
            </a:r>
            <a:endParaRPr lang="en-US" altLang="en-US" sz="4400" strike="sngStrike" dirty="0"/>
          </a:p>
        </p:txBody>
      </p:sp>
      <p:pic>
        <p:nvPicPr>
          <p:cNvPr id="4" name="Picture 2" descr="C:\Documents and Settings\2109\Application Data\Microsoft\Media Catalog\Downloaded Clips\cl0\AG00322_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6165" y="1385047"/>
            <a:ext cx="2967038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1911584" y="5047131"/>
            <a:ext cx="7696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4000" b="1" dirty="0">
                <a:latin typeface="Arial" panose="020B0604020202020204" pitchFamily="34" charset="0"/>
              </a:rPr>
              <a:t>LIFELONG DISABILITIES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F848FD-8C68-4F7D-A5D3-95D59B0F4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070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85625" y="191402"/>
            <a:ext cx="9274093" cy="933995"/>
          </a:xfrm>
        </p:spPr>
        <p:txBody>
          <a:bodyPr/>
          <a:lstStyle/>
          <a:p>
            <a:r>
              <a:rPr lang="en-US" dirty="0"/>
              <a:t>There are resources, there is hope!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835730" y="1848809"/>
            <a:ext cx="2921330" cy="33169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C965BE-C8B3-4D7A-B595-70ABBF1FD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3274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6734" y="609600"/>
            <a:ext cx="3737268" cy="1320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000"/>
              <a:t>The NOFAS Circle of Hope: A Mentoring Network for Birth Mothers</a:t>
            </a:r>
            <a:br>
              <a:rPr lang="en-US" sz="2000"/>
            </a:br>
            <a:endParaRPr lang="en-US" sz="20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9563" y="2160589"/>
            <a:ext cx="4064439" cy="3880773"/>
          </a:xfrm>
        </p:spPr>
        <p:txBody>
          <a:bodyPr>
            <a:normAutofit/>
          </a:bodyPr>
          <a:lstStyle/>
          <a:p>
            <a:r>
              <a:rPr lang="en-US" dirty="0"/>
              <a:t>http://www.nofas.org/circleofhope/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8811" r="13308" b="-1"/>
          <a:stretch/>
        </p:blipFill>
        <p:spPr>
          <a:xfrm>
            <a:off x="20" y="-1"/>
            <a:ext cx="5394940" cy="6858001"/>
          </a:xfrm>
          <a:custGeom>
            <a:avLst/>
            <a:gdLst>
              <a:gd name="connsiteX0" fmla="*/ 842596 w 5394960"/>
              <a:gd name="connsiteY0" fmla="*/ 0 h 6858000"/>
              <a:gd name="connsiteX1" fmla="*/ 5394960 w 5394960"/>
              <a:gd name="connsiteY1" fmla="*/ 0 h 6858000"/>
              <a:gd name="connsiteX2" fmla="*/ 5394960 w 5394960"/>
              <a:gd name="connsiteY2" fmla="*/ 21851 h 6858000"/>
              <a:gd name="connsiteX3" fmla="*/ 4365943 w 5394960"/>
              <a:gd name="connsiteY3" fmla="*/ 6858000 h 6858000"/>
              <a:gd name="connsiteX4" fmla="*/ 0 w 5394960"/>
              <a:gd name="connsiteY4" fmla="*/ 6858000 h 6858000"/>
              <a:gd name="connsiteX5" fmla="*/ 0 w 5394960"/>
              <a:gd name="connsiteY5" fmla="*/ 56661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394960" h="685800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</p:spPr>
      </p:pic>
      <p:sp>
        <p:nvSpPr>
          <p:cNvPr id="55" name="Isosceles Triangle 10">
            <a:extLst>
              <a:ext uri="{FF2B5EF4-FFF2-40B4-BE49-F238E27FC236}">
                <a16:creationId xmlns:a16="http://schemas.microsoft.com/office/drawing/2014/main" id="{3BCB5F6A-9EB0-40B0-9D13-3023E9A20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842596" cy="566615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64A298-AA1F-4A0F-8D20-1DA186D13E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41996" y="6041362"/>
            <a:ext cx="432006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12A6195E-3B48-4775-8F8C-B9E817031784}" type="slidenum">
              <a:rPr lang="en-US" smtClean="0"/>
              <a:pPr>
                <a:spcAft>
                  <a:spcPts val="600"/>
                </a:spcAft>
              </a:pPr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0573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847164"/>
          </a:xfrm>
        </p:spPr>
        <p:txBody>
          <a:bodyPr/>
          <a:lstStyle/>
          <a:p>
            <a:r>
              <a:rPr lang="en-US" sz="4400" dirty="0"/>
              <a:t>RESOURCES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0410" y="1299882"/>
            <a:ext cx="9664371" cy="525069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1700" b="1" dirty="0">
                <a:latin typeface="Arial" panose="020B0604020202020204" pitchFamily="34" charset="0"/>
                <a:cs typeface="Arial" panose="020B0604020202020204" pitchFamily="34" charset="0"/>
              </a:rPr>
              <a:t>Books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1500" dirty="0">
                <a:latin typeface="+mn-lt"/>
                <a:cs typeface="Arial" panose="020B0604020202020204" pitchFamily="34" charset="0"/>
              </a:rPr>
              <a:t>Eileen Elias: Improving Awareness and Treatment of Children with Fetal Alcohol Spectrum Disorders and Co-Occurring Psychiatric Disorders </a:t>
            </a:r>
            <a:r>
              <a:rPr lang="en-US" sz="1400" dirty="0">
                <a:latin typeface="+mn-lt"/>
              </a:rPr>
              <a:t>https://www.jbsinternational.com/sites/default/files/FASDpaperfinal_INT.pdf</a:t>
            </a:r>
          </a:p>
          <a:p>
            <a:pPr lvl="1"/>
            <a:r>
              <a:rPr lang="en-US" sz="1500" dirty="0">
                <a:latin typeface="+mn-lt"/>
                <a:cs typeface="Arial" panose="020B0604020202020204" pitchFamily="34" charset="0"/>
              </a:rPr>
              <a:t>Tip 58: A Treatment Improvement Protocol for Addressing FASD </a:t>
            </a:r>
            <a:r>
              <a:rPr lang="en-US" sz="1400" dirty="0">
                <a:latin typeface="+mn-lt"/>
                <a:hlinkClick r:id="rId3"/>
              </a:rPr>
              <a:t>https://store.samhsa.gov/shin/content/SMA13-4803/SMA13-4803.pdf</a:t>
            </a:r>
            <a:endParaRPr lang="en-US" sz="1400" dirty="0"/>
          </a:p>
          <a:p>
            <a:pPr marL="0" lvl="1" indent="0"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Publications</a:t>
            </a:r>
          </a:p>
          <a:p>
            <a:pPr marL="0" lvl="1" indent="0">
              <a:buNone/>
            </a:pPr>
            <a:r>
              <a:rPr lang="en-US" dirty="0"/>
              <a:t>Hagan JF Jr et al. Neurobehavioral Disorder Associated With Prenatal Alcohol Exposure. Pediatrics 2016: 138(4) </a:t>
            </a:r>
            <a:r>
              <a:rPr lang="en-US" dirty="0">
                <a:hlinkClick r:id="rId4"/>
              </a:rPr>
              <a:t>https://www.ncbi.nlm.nih.gov/pmc/articles/PMC5477054/</a:t>
            </a:r>
            <a:endParaRPr lang="en-US" dirty="0"/>
          </a:p>
          <a:p>
            <a:pPr marL="0" lvl="1" indent="0">
              <a:buNone/>
            </a:pP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5000"/>
              </a:lnSpc>
              <a:spcBef>
                <a:spcPct val="15000"/>
              </a:spcBef>
              <a:buNone/>
            </a:pPr>
            <a:r>
              <a:rPr lang="en-US" sz="1700" b="1" dirty="0">
                <a:latin typeface="Arial" panose="020B0604020202020204" pitchFamily="34" charset="0"/>
                <a:cs typeface="Arial" panose="020B0604020202020204" pitchFamily="34" charset="0"/>
              </a:rPr>
              <a:t>Federal Government Sites</a:t>
            </a:r>
          </a:p>
          <a:p>
            <a:pPr lvl="1">
              <a:lnSpc>
                <a:spcPct val="105000"/>
              </a:lnSpc>
              <a:spcBef>
                <a:spcPct val="15000"/>
              </a:spcBef>
            </a:pPr>
            <a:r>
              <a:rPr lang="en-US" sz="1500" dirty="0"/>
              <a:t>CDC’s Fetal Alcohol Spectrum Disorders website</a:t>
            </a:r>
            <a:r>
              <a:rPr lang="en-US" sz="1400" dirty="0"/>
              <a:t>: </a:t>
            </a:r>
            <a:r>
              <a:rPr lang="en-US" sz="1400" dirty="0">
                <a:hlinkClick r:id="rId5"/>
              </a:rPr>
              <a:t>https://www.cdc.gov/ncbddd/fasd/index.html</a:t>
            </a:r>
            <a:endParaRPr lang="en-US" sz="1400" dirty="0"/>
          </a:p>
          <a:p>
            <a:pPr lvl="1">
              <a:lnSpc>
                <a:spcPct val="105000"/>
              </a:lnSpc>
              <a:spcBef>
                <a:spcPct val="15000"/>
              </a:spcBef>
            </a:pPr>
            <a:r>
              <a:rPr lang="en-US" sz="1500" dirty="0"/>
              <a:t>CDC’s Morbidity and Mortality Weekly Reports: </a:t>
            </a:r>
            <a:r>
              <a:rPr lang="en-US" sz="15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6"/>
              </a:rPr>
              <a:t>https://www.cdc.gov/mmwr/volumes/71/wr/mm7101a2.htm?s_cid=mm7101a2_w</a:t>
            </a:r>
            <a:endParaRPr lang="en-US" sz="1500" u="sng" dirty="0">
              <a:solidFill>
                <a:srgbClr val="0563C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2">
              <a:lnSpc>
                <a:spcPct val="105000"/>
              </a:lnSpc>
              <a:spcBef>
                <a:spcPct val="15000"/>
              </a:spcBef>
            </a:pPr>
            <a:r>
              <a:rPr lang="en-US" sz="15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7"/>
              </a:rPr>
              <a:t>https://www.cdc.gov/ncbddd/fasd/features/alcohol-use-and-binge-drinking.html</a:t>
            </a:r>
            <a:r>
              <a:rPr lang="en-US" sz="15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500" dirty="0"/>
          </a:p>
          <a:p>
            <a:pPr lvl="1">
              <a:lnSpc>
                <a:spcPct val="105000"/>
              </a:lnSpc>
              <a:spcBef>
                <a:spcPct val="15000"/>
              </a:spcBef>
            </a:pPr>
            <a:r>
              <a:rPr lang="en-US" sz="1500" dirty="0"/>
              <a:t>National Institute on Alcohol Abuse and Alcoholism: </a:t>
            </a:r>
            <a:r>
              <a:rPr lang="en-US" sz="1400" dirty="0">
                <a:hlinkClick r:id="rId8"/>
              </a:rPr>
              <a:t>https://www.niaaa.nih.gov/</a:t>
            </a:r>
            <a:endParaRPr lang="en-US" sz="1400" dirty="0"/>
          </a:p>
          <a:p>
            <a:pPr lvl="1">
              <a:lnSpc>
                <a:spcPct val="105000"/>
              </a:lnSpc>
              <a:spcBef>
                <a:spcPct val="15000"/>
              </a:spcBef>
            </a:pPr>
            <a:r>
              <a:rPr lang="en-US" sz="1500" dirty="0"/>
              <a:t>National Institute on Drug Abuse</a:t>
            </a:r>
            <a:r>
              <a:rPr lang="en-US" sz="1400" dirty="0"/>
              <a:t>: http://www.nida.nih.gov/</a:t>
            </a:r>
          </a:p>
          <a:p>
            <a:pPr lvl="1">
              <a:lnSpc>
                <a:spcPct val="105000"/>
              </a:lnSpc>
              <a:spcBef>
                <a:spcPct val="15000"/>
              </a:spcBef>
            </a:pPr>
            <a:r>
              <a:rPr lang="en-US" sz="1500" dirty="0"/>
              <a:t>Substance Abuse and Mental Health Services Administration, Center for Substance Abuse and Prevention (CSAP): </a:t>
            </a:r>
            <a:r>
              <a:rPr lang="en-US" sz="1400" dirty="0">
                <a:hlinkClick r:id="rId9"/>
              </a:rPr>
              <a:t>http://prevention.samhsa.gov/</a:t>
            </a:r>
            <a:endParaRPr lang="en-US" sz="1400" dirty="0"/>
          </a:p>
          <a:p>
            <a:pPr marL="0" indent="0">
              <a:lnSpc>
                <a:spcPct val="105000"/>
              </a:lnSpc>
              <a:spcBef>
                <a:spcPct val="15000"/>
              </a:spcBef>
              <a:buNone/>
            </a:pPr>
            <a:r>
              <a:rPr lang="en-US" sz="1700" b="1" dirty="0">
                <a:latin typeface="Arial" panose="020B0604020202020204" pitchFamily="34" charset="0"/>
                <a:cs typeface="Arial" panose="020B0604020202020204" pitchFamily="34" charset="0"/>
              </a:rPr>
              <a:t>Organizations</a:t>
            </a:r>
          </a:p>
          <a:p>
            <a:pPr lvl="1">
              <a:lnSpc>
                <a:spcPct val="105000"/>
              </a:lnSpc>
              <a:spcBef>
                <a:spcPct val="15000"/>
              </a:spcBef>
            </a:pPr>
            <a:r>
              <a:rPr lang="en-US" sz="1500" dirty="0"/>
              <a:t>March of Dimes: </a:t>
            </a:r>
            <a:r>
              <a:rPr lang="en-US" sz="1400" dirty="0"/>
              <a:t>http://www.marchofdimes.com</a:t>
            </a:r>
          </a:p>
          <a:p>
            <a:pPr lvl="1">
              <a:lnSpc>
                <a:spcPct val="105000"/>
              </a:lnSpc>
              <a:spcBef>
                <a:spcPct val="15000"/>
              </a:spcBef>
            </a:pPr>
            <a:r>
              <a:rPr lang="en-US" sz="1500" dirty="0"/>
              <a:t>Family Empowerment Network</a:t>
            </a:r>
            <a:r>
              <a:rPr lang="en-US" sz="1400" dirty="0"/>
              <a:t>: www.pregnancyandalcohol.org</a:t>
            </a:r>
          </a:p>
          <a:p>
            <a:pPr lvl="1">
              <a:lnSpc>
                <a:spcPct val="105000"/>
              </a:lnSpc>
              <a:spcBef>
                <a:spcPct val="15000"/>
              </a:spcBef>
            </a:pPr>
            <a:r>
              <a:rPr lang="en-US" sz="1500" dirty="0"/>
              <a:t>National Organization on Fetal Alcohol Syndrome (NOFAS): </a:t>
            </a:r>
            <a:r>
              <a:rPr lang="en-US" sz="1400" dirty="0"/>
              <a:t>http://www.nofas.org</a:t>
            </a:r>
          </a:p>
          <a:p>
            <a:pPr lvl="1">
              <a:lnSpc>
                <a:spcPct val="105000"/>
              </a:lnSpc>
              <a:spcBef>
                <a:spcPct val="15000"/>
              </a:spcBef>
            </a:pPr>
            <a:r>
              <a:rPr lang="en-US" sz="1500" dirty="0"/>
              <a:t>The Arc of the United States</a:t>
            </a:r>
            <a:r>
              <a:rPr lang="en-US" sz="1400" dirty="0"/>
              <a:t>: </a:t>
            </a:r>
            <a:r>
              <a:rPr lang="en-US" sz="1400" dirty="0">
                <a:hlinkClick r:id="rId10"/>
              </a:rPr>
              <a:t>http://www.thearc.org</a:t>
            </a:r>
            <a:endParaRPr lang="en-US" sz="1400" dirty="0"/>
          </a:p>
          <a:p>
            <a:pPr lvl="1">
              <a:lnSpc>
                <a:spcPct val="105000"/>
              </a:lnSpc>
              <a:spcBef>
                <a:spcPct val="15000"/>
              </a:spcBef>
            </a:pPr>
            <a:r>
              <a:rPr lang="en-US" sz="1400" dirty="0"/>
              <a:t>The Ohio FASD Steering Committee:  </a:t>
            </a:r>
            <a:r>
              <a:rPr lang="en-US" sz="1400" dirty="0">
                <a:hlinkClick r:id="rId11"/>
              </a:rPr>
              <a:t>https://mha.ohio.gov/Prevention/Fetal-Alcohol-Spectrum-Dis</a:t>
            </a:r>
            <a:endParaRPr lang="en-US" sz="1400" dirty="0"/>
          </a:p>
          <a:p>
            <a:pPr lvl="1">
              <a:lnSpc>
                <a:spcPct val="105000"/>
              </a:lnSpc>
              <a:spcBef>
                <a:spcPct val="15000"/>
              </a:spcBef>
            </a:pPr>
            <a:r>
              <a:rPr lang="en-US" sz="1400" dirty="0"/>
              <a:t>A Renewed Mind Double ARC Center for FASD: </a:t>
            </a:r>
            <a:r>
              <a:rPr lang="en-US" sz="1400" dirty="0">
                <a:hlinkClick r:id="rId12"/>
              </a:rPr>
              <a:t>https://www.doublearc.org/</a:t>
            </a:r>
            <a:endParaRPr lang="en-US" sz="1400" dirty="0"/>
          </a:p>
          <a:p>
            <a:pPr marL="0" indent="0">
              <a:lnSpc>
                <a:spcPct val="105000"/>
              </a:lnSpc>
              <a:spcBef>
                <a:spcPct val="15000"/>
              </a:spcBef>
              <a:buNone/>
            </a:pPr>
            <a:r>
              <a:rPr lang="en-US" sz="1700" b="1" dirty="0">
                <a:latin typeface="Arial" panose="020B0604020202020204" pitchFamily="34" charset="0"/>
                <a:cs typeface="Arial" panose="020B0604020202020204" pitchFamily="34" charset="0"/>
              </a:rPr>
              <a:t>University Sites</a:t>
            </a:r>
          </a:p>
          <a:p>
            <a:pPr lvl="1">
              <a:lnSpc>
                <a:spcPct val="105000"/>
              </a:lnSpc>
              <a:spcBef>
                <a:spcPct val="15000"/>
              </a:spcBef>
            </a:pPr>
            <a:r>
              <a:rPr lang="en-US" sz="1500" dirty="0"/>
              <a:t>Fetal Alcohol and Drug Unit of the University of Washington</a:t>
            </a:r>
            <a:r>
              <a:rPr lang="en-US" sz="1400" dirty="0"/>
              <a:t>: http://depts.washington.edu/fadu/</a:t>
            </a:r>
          </a:p>
          <a:p>
            <a:pPr lvl="1">
              <a:lnSpc>
                <a:spcPct val="105000"/>
              </a:lnSpc>
              <a:spcBef>
                <a:spcPct val="15000"/>
              </a:spcBef>
            </a:pPr>
            <a:r>
              <a:rPr lang="en-US" sz="1500" dirty="0"/>
              <a:t>Fetal Alcohol Syndrome Diagnostic &amp; Prevention Network, University of Washington</a:t>
            </a:r>
            <a:r>
              <a:rPr lang="en-US" sz="1400" dirty="0"/>
              <a:t>: http://depts.washington.edu/fasdpn/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FB755C-CD55-4D97-97AC-CD635D0FB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1121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76582886-877C-4AEC-A77F-8055EB9A0C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171A838D-27EA-485C-9A80-DCE624AB30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9059F313-A1BB-425E-9626-2BD43CAC64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19ABF76A-A1AE-44BB-9ECB-D55D2FE29B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23">
              <a:extLst>
                <a:ext uri="{FF2B5EF4-FFF2-40B4-BE49-F238E27FC236}">
                  <a16:creationId xmlns:a16="http://schemas.microsoft.com/office/drawing/2014/main" id="{5B6D2EC4-82D3-43B8-82D6-028CB43456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id="{520034CE-71F9-4E0F-94D8-99335CB852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1926C6C0-16F7-4CDC-B481-2D19B2F3BF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Rectangle 27">
              <a:extLst>
                <a:ext uri="{FF2B5EF4-FFF2-40B4-BE49-F238E27FC236}">
                  <a16:creationId xmlns:a16="http://schemas.microsoft.com/office/drawing/2014/main" id="{042CE423-CE6E-4EE9-91F2-3E40EFB40A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699BB4BD-31D7-434C-A6DB-E2CF3ACF60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Rectangle 29">
              <a:extLst>
                <a:ext uri="{FF2B5EF4-FFF2-40B4-BE49-F238E27FC236}">
                  <a16:creationId xmlns:a16="http://schemas.microsoft.com/office/drawing/2014/main" id="{23D406B8-656A-4D8B-91D0-BF4202C86FE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83F4BFB6-D6B8-446C-8E17-3D54DCA9FF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0ADFFC45-3DC9-4433-926F-043E879D9D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5F26A87-0610-435F-AA13-BD658385C9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267230" y="-8468"/>
            <a:ext cx="4763558" cy="6866467"/>
            <a:chOff x="67175" y="-8467"/>
            <a:chExt cx="4763558" cy="6866467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E6321436-5AAD-4FB6-BB0D-316D4540E8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1448300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94B0BD33-3D46-4F43-947A-825DFEF610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67175" y="3681413"/>
              <a:ext cx="4763558" cy="3176587"/>
            </a:xfrm>
            <a:prstGeom prst="line">
              <a:avLst/>
            </a:prstGeom>
            <a:ln w="9525">
              <a:solidFill>
                <a:schemeClr val="tx1">
                  <a:lumMod val="50000"/>
                  <a:lumOff val="50000"/>
                  <a:alpha val="8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ectangle 23">
              <a:extLst>
                <a:ext uri="{FF2B5EF4-FFF2-40B4-BE49-F238E27FC236}">
                  <a16:creationId xmlns:a16="http://schemas.microsoft.com/office/drawing/2014/main" id="{92E26C27-E1F5-47DC-9F83-469D196C55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58764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5">
              <a:extLst>
                <a:ext uri="{FF2B5EF4-FFF2-40B4-BE49-F238E27FC236}">
                  <a16:creationId xmlns:a16="http://schemas.microsoft.com/office/drawing/2014/main" id="{95F944E7-2B4E-4AE2-B4DB-846FF8AE0B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80730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FF14952D-390F-46CC-B302-73DDD9C416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9621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7">
              <a:extLst>
                <a:ext uri="{FF2B5EF4-FFF2-40B4-BE49-F238E27FC236}">
                  <a16:creationId xmlns:a16="http://schemas.microsoft.com/office/drawing/2014/main" id="{867CDE55-B22A-40D0-882A-9452919EEC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11788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id="{8C409231-C942-4808-B529-DAC32A7DB0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448954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2A697E1-C902-4ED6-BA26-DB3946573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1282701"/>
            <a:ext cx="5096060" cy="43071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5400"/>
              <a:t>Contact:  (Name, email, phone number)</a:t>
            </a: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69370F01-B8C9-4CE4-824C-92B2792E6E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36497" y="-8468"/>
            <a:ext cx="5074930" cy="6866468"/>
          </a:xfrm>
          <a:custGeom>
            <a:avLst/>
            <a:gdLst>
              <a:gd name="connsiteX0" fmla="*/ 0 w 5074930"/>
              <a:gd name="connsiteY0" fmla="*/ 0 h 6858000"/>
              <a:gd name="connsiteX1" fmla="*/ 1249825 w 5074930"/>
              <a:gd name="connsiteY1" fmla="*/ 0 h 6858000"/>
              <a:gd name="connsiteX2" fmla="*/ 1249825 w 5074930"/>
              <a:gd name="connsiteY2" fmla="*/ 8457 h 6858000"/>
              <a:gd name="connsiteX3" fmla="*/ 5074930 w 5074930"/>
              <a:gd name="connsiteY3" fmla="*/ 8457 h 6858000"/>
              <a:gd name="connsiteX4" fmla="*/ 5074930 w 5074930"/>
              <a:gd name="connsiteY4" fmla="*/ 6858000 h 6858000"/>
              <a:gd name="connsiteX5" fmla="*/ 1249825 w 5074930"/>
              <a:gd name="connsiteY5" fmla="*/ 6858000 h 6858000"/>
              <a:gd name="connsiteX6" fmla="*/ 1109383 w 507493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074930" h="6858000">
                <a:moveTo>
                  <a:pt x="0" y="0"/>
                </a:moveTo>
                <a:lnTo>
                  <a:pt x="1249825" y="0"/>
                </a:lnTo>
                <a:lnTo>
                  <a:pt x="1249825" y="8457"/>
                </a:lnTo>
                <a:lnTo>
                  <a:pt x="5074930" y="8457"/>
                </a:lnTo>
                <a:lnTo>
                  <a:pt x="5074930" y="6858000"/>
                </a:lnTo>
                <a:lnTo>
                  <a:pt x="1249825" y="6858000"/>
                </a:lnTo>
                <a:lnTo>
                  <a:pt x="1109383" y="685800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4B8806-797F-4859-AAEB-54C0C3335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12A6195E-3B48-4775-8F8C-B9E817031784}" type="slidenum">
              <a:rPr lang="en-US" smtClean="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36</a:t>
            </a:fld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C9A4D4-BFFE-4BBA-A134-ACAB2D7A1E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798" y="4790805"/>
            <a:ext cx="3431376" cy="2102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071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0407" y="168759"/>
            <a:ext cx="9404723" cy="1400530"/>
          </a:xfrm>
        </p:spPr>
        <p:txBody>
          <a:bodyPr/>
          <a:lstStyle/>
          <a:p>
            <a:r>
              <a:rPr lang="en-US" sz="4400" dirty="0"/>
              <a:t>Definition of FASD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0407" y="2121865"/>
            <a:ext cx="4965795" cy="4993342"/>
          </a:xfrm>
        </p:spPr>
        <p:txBody>
          <a:bodyPr>
            <a:normAutofit/>
          </a:bodyPr>
          <a:lstStyle/>
          <a:p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Umbrella term describing the range of effects.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3000" dirty="0">
                <a:latin typeface="Arial" panose="020B0604020202020204" pitchFamily="34" charset="0"/>
                <a:cs typeface="Arial" panose="020B0604020202020204" pitchFamily="34" charset="0"/>
              </a:rPr>
              <a:t>Physical, mental, behavioral, and/or learning disabilities with lifelong implications.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3725" y="869024"/>
            <a:ext cx="4923620" cy="4923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 Placeholder 3"/>
          <p:cNvSpPr txBox="1">
            <a:spLocks/>
          </p:cNvSpPr>
          <p:nvPr/>
        </p:nvSpPr>
        <p:spPr>
          <a:xfrm rot="19149942">
            <a:off x="6188008" y="2802927"/>
            <a:ext cx="2062291" cy="762000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06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 algn="ctr">
              <a:buFont typeface="Wingdings 3" charset="2"/>
              <a:buNone/>
            </a:pPr>
            <a:r>
              <a:rPr lang="en-US" sz="4800" b="1">
                <a:solidFill>
                  <a:schemeClr val="bg1"/>
                </a:solidFill>
                <a:latin typeface="Arial" charset="0"/>
                <a:cs typeface="Arial" charset="0"/>
              </a:rPr>
              <a:t>FASD</a:t>
            </a:r>
            <a:endParaRPr lang="en-US" sz="48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837947" y="2910116"/>
            <a:ext cx="81112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FAS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636543" y="3330834"/>
            <a:ext cx="10125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PFAS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974381" y="4630875"/>
            <a:ext cx="9011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SE/AE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7877659" y="4879518"/>
            <a:ext cx="128540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ND/PAE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625640" y="4249204"/>
            <a:ext cx="121230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ARND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B1B4E2D-C299-49C8-BE5A-7E01BAB5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57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65AC7D1-EAA9-48F5-B509-60A7F50BF7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D6320AF9-619A-4175-865B-5663E1AEF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63B6EC6-D752-4EE7-908B-F8F19E8C7F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111313" y="0"/>
            <a:ext cx="1219200" cy="6858000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FECD4E8-AD3E-4228-82A2-9461958EA9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3290979" y="3681413"/>
            <a:ext cx="4763558" cy="3176587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  <a:alpha val="8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Rectangle 23">
            <a:extLst>
              <a:ext uri="{FF2B5EF4-FFF2-40B4-BE49-F238E27FC236}">
                <a16:creationId xmlns:a16="http://schemas.microsoft.com/office/drawing/2014/main" id="{7E018740-5C2B-4A41-AC1A-7E68D1EC1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82568" y="-8467"/>
            <a:ext cx="3007349" cy="6866467"/>
          </a:xfrm>
          <a:custGeom>
            <a:avLst/>
            <a:gdLst/>
            <a:ahLst/>
            <a:cxnLst/>
            <a:rect l="l" t="t" r="r" b="b"/>
            <a:pathLst>
              <a:path w="3007349" h="6866467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Rectangle 25">
            <a:extLst>
              <a:ext uri="{FF2B5EF4-FFF2-40B4-BE49-F238E27FC236}">
                <a16:creationId xmlns:a16="http://schemas.microsoft.com/office/drawing/2014/main" id="{166F75A4-C475-4941-8EE2-B80A06A2C1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04534" y="-8467"/>
            <a:ext cx="2588558" cy="6866467"/>
          </a:xfrm>
          <a:custGeom>
            <a:avLst/>
            <a:gdLst/>
            <a:ahLst/>
            <a:cxnLst/>
            <a:rect l="l" t="t" r="r" b="b"/>
            <a:pathLst>
              <a:path w="2573311" h="6866467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A032553A-72E8-4B0D-8405-FF9771C9AF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33425" y="3048000"/>
            <a:ext cx="3259667" cy="3810000"/>
          </a:xfrm>
          <a:prstGeom prst="triangle">
            <a:avLst>
              <a:gd name="adj" fmla="val 100000"/>
            </a:avLst>
          </a:prstGeom>
          <a:solidFill>
            <a:schemeClr val="accent2">
              <a:alpha val="7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5" name="Rectangle 27">
            <a:extLst>
              <a:ext uri="{FF2B5EF4-FFF2-40B4-BE49-F238E27FC236}">
                <a16:creationId xmlns:a16="http://schemas.microsoft.com/office/drawing/2014/main" id="{765800AC-C3B9-498E-87BC-29FAE4C76B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5592" y="-8467"/>
            <a:ext cx="2854326" cy="6866467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  <a:alpha val="7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1F9D6ACB-2FF4-49F9-978A-E0D5327FC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72758" y="3589867"/>
            <a:ext cx="1817159" cy="3268133"/>
          </a:xfrm>
          <a:prstGeom prst="triangle">
            <a:avLst>
              <a:gd name="adj" fmla="val 100000"/>
            </a:avLst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A5EC319D-0FEA-4B95-A3EA-01E35672C9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97631" y="-8467"/>
            <a:ext cx="5994369" cy="6866467"/>
          </a:xfrm>
          <a:custGeom>
            <a:avLst/>
            <a:gdLst>
              <a:gd name="connsiteX0" fmla="*/ 0 w 5994369"/>
              <a:gd name="connsiteY0" fmla="*/ 0 h 6866467"/>
              <a:gd name="connsiteX1" fmla="*/ 1249825 w 5994369"/>
              <a:gd name="connsiteY1" fmla="*/ 0 h 6866467"/>
              <a:gd name="connsiteX2" fmla="*/ 1249825 w 5994369"/>
              <a:gd name="connsiteY2" fmla="*/ 8467 h 6866467"/>
              <a:gd name="connsiteX3" fmla="*/ 5994369 w 5994369"/>
              <a:gd name="connsiteY3" fmla="*/ 8467 h 6866467"/>
              <a:gd name="connsiteX4" fmla="*/ 5994369 w 5994369"/>
              <a:gd name="connsiteY4" fmla="*/ 6866467 h 6866467"/>
              <a:gd name="connsiteX5" fmla="*/ 1249825 w 5994369"/>
              <a:gd name="connsiteY5" fmla="*/ 6866467 h 6866467"/>
              <a:gd name="connsiteX6" fmla="*/ 1109382 w 5994369"/>
              <a:gd name="connsiteY6" fmla="*/ 6866467 h 686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94369" h="6866467">
                <a:moveTo>
                  <a:pt x="0" y="0"/>
                </a:moveTo>
                <a:lnTo>
                  <a:pt x="1249825" y="0"/>
                </a:lnTo>
                <a:lnTo>
                  <a:pt x="1249825" y="8467"/>
                </a:lnTo>
                <a:lnTo>
                  <a:pt x="5994369" y="8467"/>
                </a:lnTo>
                <a:lnTo>
                  <a:pt x="5994369" y="6866467"/>
                </a:lnTo>
                <a:lnTo>
                  <a:pt x="1249825" y="6866467"/>
                </a:lnTo>
                <a:lnTo>
                  <a:pt x="1109382" y="68664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181723" y="609600"/>
            <a:ext cx="4512989" cy="22277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spcAft>
                <a:spcPts val="600"/>
              </a:spcAft>
            </a:pPr>
            <a:r>
              <a:rPr lang="en-US" sz="3600" b="1">
                <a:solidFill>
                  <a:srgbClr val="FFFFFF"/>
                </a:solidFill>
              </a:rPr>
              <a:t>FASD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950" y="1168399"/>
            <a:ext cx="3643376" cy="461010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81725" y="2837329"/>
            <a:ext cx="4512988" cy="3317938"/>
          </a:xfrm>
          <a:ln>
            <a:noFill/>
          </a:ln>
        </p:spPr>
        <p:txBody>
          <a:bodyPr vert="horz" lIns="91440" tIns="45720" rIns="91440" bIns="45720" rtlCol="0" anchor="t">
            <a:normAutofit/>
          </a:bodyPr>
          <a:lstStyle/>
          <a:p>
            <a:pPr marL="0" indent="0"/>
            <a:endParaRPr lang="en-US" dirty="0">
              <a:solidFill>
                <a:srgbClr val="FFFFFF"/>
              </a:solidFill>
            </a:endParaRPr>
          </a:p>
          <a:p>
            <a:r>
              <a:rPr lang="en-US" dirty="0">
                <a:solidFill>
                  <a:srgbClr val="FFFFFF"/>
                </a:solidFill>
              </a:rPr>
              <a:t>Leading </a:t>
            </a:r>
            <a:r>
              <a:rPr lang="en-US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known</a:t>
            </a:r>
            <a:r>
              <a:rPr lang="en-US" dirty="0">
                <a:solidFill>
                  <a:srgbClr val="FFFFFF"/>
                </a:solidFill>
              </a:rPr>
              <a:t> cause of preventable intellectual disability.</a:t>
            </a:r>
          </a:p>
          <a:p>
            <a:r>
              <a:rPr lang="en-US" dirty="0">
                <a:solidFill>
                  <a:srgbClr val="FFFFFF"/>
                </a:solidFill>
              </a:rPr>
              <a:t>Leading cause of birth defects and learning and behavioral disorders.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63CAA12-88EA-4D3A-A719-B5F219BA8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662553" y="6041362"/>
            <a:ext cx="566186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12A6195E-3B48-4775-8F8C-B9E817031784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5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285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99403" y="1576038"/>
            <a:ext cx="694496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200" dirty="0">
                <a:latin typeface="Arial" charset="0"/>
              </a:rPr>
              <a:t>“Of all the substances of abuse, including heroin, cocaine, and marijuana, </a:t>
            </a:r>
            <a:r>
              <a:rPr 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charset="0"/>
              </a:rPr>
              <a:t>alcohol produces by far the most serious neurobehavioral </a:t>
            </a:r>
          </a:p>
          <a:p>
            <a:pPr>
              <a:defRPr/>
            </a:pPr>
            <a:r>
              <a:rPr lang="en-US" sz="3200" dirty="0">
                <a:latin typeface="Arial" charset="0"/>
              </a:rPr>
              <a:t>effects in the fetus.”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11582" y="1394758"/>
            <a:ext cx="3190875" cy="39596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07019" y="3893038"/>
            <a:ext cx="533400" cy="105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" descr="C:\Users\sfisher\AppData\Local\Microsoft\Windows\Temporary Internet Files\Content.IE5\M59WN33T\large-Red-Wine-Glass-66.6-4300[1]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249600" y="3491646"/>
            <a:ext cx="621837" cy="1277874"/>
          </a:xfrm>
          <a:prstGeom prst="rect">
            <a:avLst/>
          </a:prstGeom>
          <a:noFill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44029" y="4551608"/>
            <a:ext cx="328612" cy="401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1028"/>
          <p:cNvSpPr txBox="1">
            <a:spLocks noChangeArrowheads="1"/>
          </p:cNvSpPr>
          <p:nvPr/>
        </p:nvSpPr>
        <p:spPr bwMode="auto">
          <a:xfrm>
            <a:off x="2962769" y="4254744"/>
            <a:ext cx="5181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>
                <a:latin typeface="Tahoma" pitchFamily="34" charset="0"/>
              </a:rPr>
              <a:t>--Institute of Medicine Report to Congress (1996)</a:t>
            </a:r>
            <a:endParaRPr lang="en-US" sz="4400" dirty="0">
              <a:latin typeface="Tahoma" pitchFamily="34" charset="0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0407" y="168759"/>
            <a:ext cx="9404723" cy="1400530"/>
          </a:xfrm>
        </p:spPr>
        <p:txBody>
          <a:bodyPr>
            <a:normAutofit fontScale="90000"/>
          </a:bodyPr>
          <a:lstStyle/>
          <a:p>
            <a:br>
              <a:rPr lang="en-US" sz="4400" dirty="0"/>
            </a:br>
            <a:endParaRPr lang="en-US" sz="44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324D874-044A-4109-B95E-716C2555F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4525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80407" y="168759"/>
            <a:ext cx="9404723" cy="1400530"/>
          </a:xfrm>
        </p:spPr>
        <p:txBody>
          <a:bodyPr/>
          <a:lstStyle/>
          <a:p>
            <a:r>
              <a:rPr lang="en-US" sz="4400" dirty="0"/>
              <a:t>Alcohol and Pregnancy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57600" y="942536"/>
            <a:ext cx="5211947" cy="511360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7F7089-FD9C-4E5B-9409-3A2973A90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21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349123" y="609600"/>
            <a:ext cx="4924878" cy="1320800"/>
          </a:xfrm>
        </p:spPr>
        <p:txBody>
          <a:bodyPr anchor="ctr">
            <a:normAutofit/>
          </a:bodyPr>
          <a:lstStyle/>
          <a:p>
            <a:r>
              <a:rPr lang="en-US" dirty="0"/>
              <a:t>Alcohol and Pregnancy </a:t>
            </a:r>
            <a:endParaRPr lang="en-US" strike="sngStrike" dirty="0"/>
          </a:p>
        </p:txBody>
      </p:sp>
      <p:pic>
        <p:nvPicPr>
          <p:cNvPr id="5" name="Picture 4" descr="File:Maternity Curves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814" y="907591"/>
            <a:ext cx="3251701" cy="4889773"/>
          </a:xfrm>
          <a:prstGeom prst="rect">
            <a:avLst/>
          </a:prstGeom>
          <a:solidFill>
            <a:srgbClr val="FFFFFF">
              <a:shade val="85000"/>
            </a:srgbClr>
          </a:solidFill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49123" y="2160590"/>
            <a:ext cx="4921876" cy="3739698"/>
          </a:xfrm>
        </p:spPr>
        <p:txBody>
          <a:bodyPr>
            <a:normAutofit/>
          </a:bodyPr>
          <a:lstStyle/>
          <a:p>
            <a:pPr marL="457200" indent="-457200">
              <a:spcBef>
                <a:spcPct val="25000"/>
              </a:spcBef>
            </a:pP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/>
            <a:r>
              <a:rPr lang="en-US" altLang="en-US" sz="2400" b="1" dirty="0">
                <a:ln w="22225">
                  <a:solidFill>
                    <a:schemeClr val="accent2"/>
                  </a:solidFill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1 in 7 </a:t>
            </a:r>
            <a:r>
              <a:rPr lang="en-US" dirty="0"/>
              <a:t>13.5% 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pregnant women in the U.S. report alcohol use</a:t>
            </a:r>
          </a:p>
          <a:p>
            <a:pPr marL="457200" indent="-457200"/>
            <a:r>
              <a:rPr lang="en-US" sz="2400" b="1" dirty="0">
                <a:ln w="22225">
                  <a:solidFill>
                    <a:schemeClr val="accent2"/>
                  </a:solidFill>
                  <a:prstDash val="solid"/>
                </a:ln>
                <a:latin typeface="Arial" panose="020B0604020202020204" pitchFamily="34" charset="0"/>
                <a:cs typeface="Arial" panose="020B0604020202020204" pitchFamily="34" charset="0"/>
              </a:rPr>
              <a:t>1 in 20 </a:t>
            </a: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5.2% pregnant women report frequent or binge drinking in the past 30 days</a:t>
            </a:r>
          </a:p>
          <a:p>
            <a:pPr marL="0" indent="0">
              <a:buNone/>
            </a:pP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                                                                                              												– CDC, BRFSS (2018-2020)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3CB03AF-003F-42C0-9AE5-58C21E3ED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90663" y="6041362"/>
            <a:ext cx="683339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12A6195E-3B48-4775-8F8C-B9E817031784}" type="slidenum">
              <a:rPr lang="en-US" smtClean="0"/>
              <a:pPr>
                <a:spcAft>
                  <a:spcPts val="600"/>
                </a:spcAft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0457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580407" y="168759"/>
            <a:ext cx="9404723" cy="1400530"/>
          </a:xfrm>
        </p:spPr>
        <p:txBody>
          <a:bodyPr>
            <a:normAutofit fontScale="90000"/>
          </a:bodyPr>
          <a:lstStyle/>
          <a:p>
            <a:br>
              <a:rPr lang="en-US" sz="4400" dirty="0"/>
            </a:b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930" y="1228284"/>
            <a:ext cx="8946541" cy="4195481"/>
          </a:xfrm>
        </p:spPr>
        <p:txBody>
          <a:bodyPr>
            <a:normAutofit lnSpcReduction="10000"/>
          </a:bodyPr>
          <a:lstStyle/>
          <a:p>
            <a:pPr marL="457200" indent="-457200">
              <a:lnSpc>
                <a:spcPct val="115000"/>
              </a:lnSpc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55.3%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of non-pregnant women of c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hildbearing age 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report alcohol use in the past 30 days</a:t>
            </a:r>
          </a:p>
          <a:p>
            <a:pPr marL="914400" lvl="1" indent="-457200">
              <a:lnSpc>
                <a:spcPct val="115000"/>
              </a:lnSpc>
            </a:pPr>
            <a:r>
              <a:rPr lang="en-US" altLang="en-US" sz="36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Ohio 56.4%</a:t>
            </a:r>
          </a:p>
          <a:p>
            <a:pPr marL="457200" indent="-457200">
              <a:lnSpc>
                <a:spcPct val="115000"/>
              </a:lnSpc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19.2%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of non-pregnant women of c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hildbearing age </a:t>
            </a:r>
            <a:r>
              <a:rPr lang="en-US" altLang="en-US" sz="3200" dirty="0">
                <a:latin typeface="Arial" panose="020B0604020202020204" pitchFamily="34" charset="0"/>
                <a:cs typeface="Arial" panose="020B0604020202020204" pitchFamily="34" charset="0"/>
              </a:rPr>
              <a:t>report frequent or binge drinking in past 30 days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14400" lvl="1" indent="-457200">
              <a:lnSpc>
                <a:spcPct val="115000"/>
              </a:lnSpc>
            </a:pPr>
            <a:r>
              <a:rPr lang="en-US" altLang="en-US" sz="36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Ohio 20.5%</a:t>
            </a:r>
          </a:p>
          <a:p>
            <a:pPr marL="457200" lvl="1" indent="0">
              <a:lnSpc>
                <a:spcPct val="115000"/>
              </a:lnSpc>
              <a:buNone/>
            </a:pPr>
            <a:endParaRPr lang="en-US" altLang="en-US" sz="36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pic>
        <p:nvPicPr>
          <p:cNvPr id="4" name="Picture 4" descr="MPj0411816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994" y="1510253"/>
            <a:ext cx="2667000" cy="1774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Documents and Settings\sfisher\Local Settings\Temporary Internet Files\Content.IE5\D388H32T\MC900441786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17392" y="4854498"/>
            <a:ext cx="1600200" cy="1600200"/>
          </a:xfrm>
          <a:prstGeom prst="rect">
            <a:avLst/>
          </a:prstGeom>
          <a:noFill/>
        </p:spPr>
      </p:pic>
      <p:pic>
        <p:nvPicPr>
          <p:cNvPr id="6" name="Picture 4" descr="C:\Documents and Settings\sfisher\Local Settings\Temporary Internet Files\Content.IE5\DDW1KIHY\MC900030259[1]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359520" y="4190213"/>
            <a:ext cx="605333" cy="2050085"/>
          </a:xfrm>
          <a:prstGeom prst="rect">
            <a:avLst/>
          </a:prstGeom>
          <a:noFill/>
        </p:spPr>
      </p:pic>
      <p:pic>
        <p:nvPicPr>
          <p:cNvPr id="7" name="Picture 3" descr="C:\Documents and Settings\sfisher\Local Settings\Temporary Internet Files\Content.IE5\Y7JKQBYW\MC900441743[1]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293757" y="4715134"/>
            <a:ext cx="1981200" cy="19812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430750" y="5183835"/>
            <a:ext cx="3135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- CDC 2019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04B772-59A0-4122-82A7-DDB044D70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6195E-3B48-4775-8F8C-B9E81703178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40574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25362</TotalTime>
  <Words>1330</Words>
  <Application>Microsoft Office PowerPoint</Application>
  <PresentationFormat>Widescreen</PresentationFormat>
  <Paragraphs>289</Paragraphs>
  <Slides>36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6" baseType="lpstr">
      <vt:lpstr>Arial</vt:lpstr>
      <vt:lpstr>Arial Black</vt:lpstr>
      <vt:lpstr>Calibri</vt:lpstr>
      <vt:lpstr>Century Gothic</vt:lpstr>
      <vt:lpstr>Impact</vt:lpstr>
      <vt:lpstr>Tahoma</vt:lpstr>
      <vt:lpstr>Trebuchet MS</vt:lpstr>
      <vt:lpstr>Wingdings</vt:lpstr>
      <vt:lpstr>Wingdings 3</vt:lpstr>
      <vt:lpstr>Facet</vt:lpstr>
      <vt:lpstr>FETAL ALCOHOL SPECTRUM DISORDERS</vt:lpstr>
      <vt:lpstr>FASD</vt:lpstr>
      <vt:lpstr>FASD</vt:lpstr>
      <vt:lpstr>Definition of FASD</vt:lpstr>
      <vt:lpstr>PowerPoint Presentation</vt:lpstr>
      <vt:lpstr> </vt:lpstr>
      <vt:lpstr>Alcohol and Pregnancy</vt:lpstr>
      <vt:lpstr>Alcohol and Pregnancy </vt:lpstr>
      <vt:lpstr> </vt:lpstr>
      <vt:lpstr>FASD</vt:lpstr>
      <vt:lpstr>Statistics and Research </vt:lpstr>
      <vt:lpstr>Statistics and Research Con’t?</vt:lpstr>
      <vt:lpstr>FASD</vt:lpstr>
      <vt:lpstr>PowerPoint Presentation</vt:lpstr>
      <vt:lpstr>FASD Characteristics Con’t</vt:lpstr>
      <vt:lpstr>PowerPoint Presentation</vt:lpstr>
      <vt:lpstr>ALCOHOL     BRAIN DAMAGE</vt:lpstr>
      <vt:lpstr>PowerPoint Presentation</vt:lpstr>
      <vt:lpstr>PowerPoint Presentation</vt:lpstr>
      <vt:lpstr>CNS Dysfunction – Impacts on the Brain</vt:lpstr>
      <vt:lpstr>Possible Resulting Characteristics </vt:lpstr>
      <vt:lpstr>10 WAYS CHILDREN WITH FASD ARE DIFFERENT</vt:lpstr>
      <vt:lpstr>10 WAYS CHILDREN WITH FASD ARE DIFFERENT, continued</vt:lpstr>
      <vt:lpstr>PowerPoint Presentation</vt:lpstr>
      <vt:lpstr>Living with FASD </vt:lpstr>
      <vt:lpstr>FASD</vt:lpstr>
      <vt:lpstr>CHANGE THE WAY WE THINK </vt:lpstr>
      <vt:lpstr>Successful Intervention</vt:lpstr>
      <vt:lpstr>Developing Successful Interventions for Students with FASDs</vt:lpstr>
      <vt:lpstr>FASD Prevention topics </vt:lpstr>
      <vt:lpstr>FASD prevention topics </vt:lpstr>
      <vt:lpstr>FASD Prevention topics</vt:lpstr>
      <vt:lpstr>There are resources, there is hope!</vt:lpstr>
      <vt:lpstr>The NOFAS Circle of Hope: A Mentoring Network for Birth Mothers </vt:lpstr>
      <vt:lpstr>RESOURCES</vt:lpstr>
      <vt:lpstr>Contact:  (Name, email, phone number)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Basics: Fetal Alcohol Spectrum Disorders (FASD)</dc:title>
  <dc:creator>Brianna Megyesi</dc:creator>
  <cp:lastModifiedBy>Martin, Alexis</cp:lastModifiedBy>
  <cp:revision>184</cp:revision>
  <cp:lastPrinted>2018-03-09T16:29:21Z</cp:lastPrinted>
  <dcterms:created xsi:type="dcterms:W3CDTF">2018-01-22T19:58:43Z</dcterms:created>
  <dcterms:modified xsi:type="dcterms:W3CDTF">2022-02-11T15:34:57Z</dcterms:modified>
</cp:coreProperties>
</file>