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3"/>
    <p:sldMasterId id="2147483719" r:id="rId4"/>
  </p:sldMasterIdLst>
  <p:notesMasterIdLst>
    <p:notesMasterId r:id="rId28"/>
  </p:notesMasterIdLst>
  <p:sldIdLst>
    <p:sldId id="266"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 id="298" r:id="rId25"/>
    <p:sldId id="268" r:id="rId26"/>
    <p:sldId id="277" r:id="rId2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6DCCB742-677C-4344-8623-43BBBCD748F4}">
          <p14:sldIdLst>
            <p14:sldId id="266"/>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68"/>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D36F"/>
    <a:srgbClr val="69C2C6"/>
    <a:srgbClr val="0098D3"/>
    <a:srgbClr val="0E3F75"/>
    <a:srgbClr val="F3DF89"/>
    <a:srgbClr val="EBA70E"/>
    <a:srgbClr val="C12637"/>
    <a:srgbClr val="00980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4686EF-D7D8-4854-9407-C3090A5804C3}" v="70" dt="2023-11-13T18:24:41.9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06" autoAdjust="0"/>
    <p:restoredTop sz="94725" autoAdjust="0"/>
  </p:normalViewPr>
  <p:slideViewPr>
    <p:cSldViewPr snapToGrid="0">
      <p:cViewPr varScale="1">
        <p:scale>
          <a:sx n="108" d="100"/>
          <a:sy n="108" d="100"/>
        </p:scale>
        <p:origin x="936" y="102"/>
      </p:cViewPr>
      <p:guideLst/>
    </p:cSldViewPr>
  </p:slideViewPr>
  <p:outlineViewPr>
    <p:cViewPr>
      <p:scale>
        <a:sx n="33" d="100"/>
        <a:sy n="33" d="100"/>
      </p:scale>
      <p:origin x="0" y="0"/>
    </p:cViewPr>
  </p:outlineViewPr>
  <p:notesTextViewPr>
    <p:cViewPr>
      <p:scale>
        <a:sx n="1" d="1"/>
        <a:sy n="1" d="1"/>
      </p:scale>
      <p:origin x="0" y="-28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1.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yant, Kira" userId="fde6f969-28da-402d-b662-e1ab71964167" providerId="ADAL" clId="{284686EF-D7D8-4854-9407-C3090A5804C3}"/>
    <pc:docChg chg="undo custSel addSld delSld modSld modSection">
      <pc:chgData name="Bryant, Kira" userId="fde6f969-28da-402d-b662-e1ab71964167" providerId="ADAL" clId="{284686EF-D7D8-4854-9407-C3090A5804C3}" dt="2023-11-13T18:24:43.361" v="290"/>
      <pc:docMkLst>
        <pc:docMk/>
      </pc:docMkLst>
      <pc:sldChg chg="del">
        <pc:chgData name="Bryant, Kira" userId="fde6f969-28da-402d-b662-e1ab71964167" providerId="ADAL" clId="{284686EF-D7D8-4854-9407-C3090A5804C3}" dt="2023-11-13T18:13:44.860" v="265" actId="2696"/>
        <pc:sldMkLst>
          <pc:docMk/>
          <pc:sldMk cId="720552170" sldId="261"/>
        </pc:sldMkLst>
      </pc:sldChg>
      <pc:sldChg chg="del">
        <pc:chgData name="Bryant, Kira" userId="fde6f969-28da-402d-b662-e1ab71964167" providerId="ADAL" clId="{284686EF-D7D8-4854-9407-C3090A5804C3}" dt="2023-11-13T18:14:02.950" v="271" actId="2696"/>
        <pc:sldMkLst>
          <pc:docMk/>
          <pc:sldMk cId="3584031214" sldId="262"/>
        </pc:sldMkLst>
      </pc:sldChg>
      <pc:sldChg chg="del">
        <pc:chgData name="Bryant, Kira" userId="fde6f969-28da-402d-b662-e1ab71964167" providerId="ADAL" clId="{284686EF-D7D8-4854-9407-C3090A5804C3}" dt="2023-11-13T18:13:48.217" v="266" actId="2696"/>
        <pc:sldMkLst>
          <pc:docMk/>
          <pc:sldMk cId="3520034243" sldId="269"/>
        </pc:sldMkLst>
      </pc:sldChg>
      <pc:sldChg chg="del">
        <pc:chgData name="Bryant, Kira" userId="fde6f969-28da-402d-b662-e1ab71964167" providerId="ADAL" clId="{284686EF-D7D8-4854-9407-C3090A5804C3}" dt="2023-11-13T18:13:50.829" v="267" actId="2696"/>
        <pc:sldMkLst>
          <pc:docMk/>
          <pc:sldMk cId="3577630578" sldId="270"/>
        </pc:sldMkLst>
      </pc:sldChg>
      <pc:sldChg chg="del">
        <pc:chgData name="Bryant, Kira" userId="fde6f969-28da-402d-b662-e1ab71964167" providerId="ADAL" clId="{284686EF-D7D8-4854-9407-C3090A5804C3}" dt="2023-11-13T18:13:58.773" v="270" actId="2696"/>
        <pc:sldMkLst>
          <pc:docMk/>
          <pc:sldMk cId="2700839000" sldId="271"/>
        </pc:sldMkLst>
      </pc:sldChg>
      <pc:sldChg chg="del">
        <pc:chgData name="Bryant, Kira" userId="fde6f969-28da-402d-b662-e1ab71964167" providerId="ADAL" clId="{284686EF-D7D8-4854-9407-C3090A5804C3}" dt="2023-11-13T18:13:53.340" v="268" actId="2696"/>
        <pc:sldMkLst>
          <pc:docMk/>
          <pc:sldMk cId="3290014256" sldId="272"/>
        </pc:sldMkLst>
      </pc:sldChg>
      <pc:sldChg chg="del">
        <pc:chgData name="Bryant, Kira" userId="fde6f969-28da-402d-b662-e1ab71964167" providerId="ADAL" clId="{284686EF-D7D8-4854-9407-C3090A5804C3}" dt="2023-11-13T18:13:55.545" v="269" actId="2696"/>
        <pc:sldMkLst>
          <pc:docMk/>
          <pc:sldMk cId="3503205911" sldId="273"/>
        </pc:sldMkLst>
      </pc:sldChg>
      <pc:sldChg chg="del">
        <pc:chgData name="Bryant, Kira" userId="fde6f969-28da-402d-b662-e1ab71964167" providerId="ADAL" clId="{284686EF-D7D8-4854-9407-C3090A5804C3}" dt="2023-11-13T18:13:42.204" v="264" actId="2696"/>
        <pc:sldMkLst>
          <pc:docMk/>
          <pc:sldMk cId="3105352478" sldId="275"/>
        </pc:sldMkLst>
      </pc:sldChg>
      <pc:sldChg chg="del">
        <pc:chgData name="Bryant, Kira" userId="fde6f969-28da-402d-b662-e1ab71964167" providerId="ADAL" clId="{284686EF-D7D8-4854-9407-C3090A5804C3}" dt="2023-11-13T18:13:38.767" v="263" actId="2696"/>
        <pc:sldMkLst>
          <pc:docMk/>
          <pc:sldMk cId="778551092" sldId="276"/>
        </pc:sldMkLst>
      </pc:sldChg>
      <pc:sldChg chg="del">
        <pc:chgData name="Bryant, Kira" userId="fde6f969-28da-402d-b662-e1ab71964167" providerId="ADAL" clId="{284686EF-D7D8-4854-9407-C3090A5804C3}" dt="2023-11-13T18:14:06.059" v="272" actId="2696"/>
        <pc:sldMkLst>
          <pc:docMk/>
          <pc:sldMk cId="508833710" sldId="278"/>
        </pc:sldMkLst>
      </pc:sldChg>
      <pc:sldChg chg="modSp new mod">
        <pc:chgData name="Bryant, Kira" userId="fde6f969-28da-402d-b662-e1ab71964167" providerId="ADAL" clId="{284686EF-D7D8-4854-9407-C3090A5804C3}" dt="2023-11-13T18:16:01.591" v="278" actId="20577"/>
        <pc:sldMkLst>
          <pc:docMk/>
          <pc:sldMk cId="765165342" sldId="279"/>
        </pc:sldMkLst>
        <pc:spChg chg="mod">
          <ac:chgData name="Bryant, Kira" userId="fde6f969-28da-402d-b662-e1ab71964167" providerId="ADAL" clId="{284686EF-D7D8-4854-9407-C3090A5804C3}" dt="2023-11-13T15:54:13.504" v="2" actId="255"/>
          <ac:spMkLst>
            <pc:docMk/>
            <pc:sldMk cId="765165342" sldId="279"/>
            <ac:spMk id="2" creationId="{622E0755-CB4B-473C-3E24-86F98768A04B}"/>
          </ac:spMkLst>
        </pc:spChg>
        <pc:spChg chg="mod">
          <ac:chgData name="Bryant, Kira" userId="fde6f969-28da-402d-b662-e1ab71964167" providerId="ADAL" clId="{284686EF-D7D8-4854-9407-C3090A5804C3}" dt="2023-11-13T18:16:01.591" v="278" actId="20577"/>
          <ac:spMkLst>
            <pc:docMk/>
            <pc:sldMk cId="765165342" sldId="279"/>
            <ac:spMk id="3" creationId="{1D39A080-F152-68E4-A7B9-325556CCD1A9}"/>
          </ac:spMkLst>
        </pc:spChg>
      </pc:sldChg>
      <pc:sldChg chg="modSp new mod">
        <pc:chgData name="Bryant, Kira" userId="fde6f969-28da-402d-b662-e1ab71964167" providerId="ADAL" clId="{284686EF-D7D8-4854-9407-C3090A5804C3}" dt="2023-11-13T15:55:48.615" v="9" actId="5793"/>
        <pc:sldMkLst>
          <pc:docMk/>
          <pc:sldMk cId="2422895812" sldId="280"/>
        </pc:sldMkLst>
        <pc:spChg chg="mod">
          <ac:chgData name="Bryant, Kira" userId="fde6f969-28da-402d-b662-e1ab71964167" providerId="ADAL" clId="{284686EF-D7D8-4854-9407-C3090A5804C3}" dt="2023-11-13T15:55:30.962" v="7" actId="255"/>
          <ac:spMkLst>
            <pc:docMk/>
            <pc:sldMk cId="2422895812" sldId="280"/>
            <ac:spMk id="2" creationId="{ACD1048A-8415-C735-7BBA-D6A799F0726B}"/>
          </ac:spMkLst>
        </pc:spChg>
        <pc:spChg chg="mod">
          <ac:chgData name="Bryant, Kira" userId="fde6f969-28da-402d-b662-e1ab71964167" providerId="ADAL" clId="{284686EF-D7D8-4854-9407-C3090A5804C3}" dt="2023-11-13T15:55:48.615" v="9" actId="5793"/>
          <ac:spMkLst>
            <pc:docMk/>
            <pc:sldMk cId="2422895812" sldId="280"/>
            <ac:spMk id="3" creationId="{14049E10-3A8E-B084-0B54-B28C61E588A3}"/>
          </ac:spMkLst>
        </pc:spChg>
      </pc:sldChg>
      <pc:sldChg chg="addSp delSp modSp new mod">
        <pc:chgData name="Bryant, Kira" userId="fde6f969-28da-402d-b662-e1ab71964167" providerId="ADAL" clId="{284686EF-D7D8-4854-9407-C3090A5804C3}" dt="2023-11-13T16:11:06.796" v="108" actId="14100"/>
        <pc:sldMkLst>
          <pc:docMk/>
          <pc:sldMk cId="1409652629" sldId="281"/>
        </pc:sldMkLst>
        <pc:spChg chg="mod">
          <ac:chgData name="Bryant, Kira" userId="fde6f969-28da-402d-b662-e1ab71964167" providerId="ADAL" clId="{284686EF-D7D8-4854-9407-C3090A5804C3}" dt="2023-11-13T15:56:39.355" v="13" actId="255"/>
          <ac:spMkLst>
            <pc:docMk/>
            <pc:sldMk cId="1409652629" sldId="281"/>
            <ac:spMk id="2" creationId="{67880346-75BF-4644-D3C2-D74DDDDD6689}"/>
          </ac:spMkLst>
        </pc:spChg>
        <pc:spChg chg="del">
          <ac:chgData name="Bryant, Kira" userId="fde6f969-28da-402d-b662-e1ab71964167" providerId="ADAL" clId="{284686EF-D7D8-4854-9407-C3090A5804C3}" dt="2023-11-13T15:57:18.917" v="14" actId="3680"/>
          <ac:spMkLst>
            <pc:docMk/>
            <pc:sldMk cId="1409652629" sldId="281"/>
            <ac:spMk id="3" creationId="{41D9C867-5845-2E2C-CAF9-14D73078B076}"/>
          </ac:spMkLst>
        </pc:spChg>
        <pc:spChg chg="add mod">
          <ac:chgData name="Bryant, Kira" userId="fde6f969-28da-402d-b662-e1ab71964167" providerId="ADAL" clId="{284686EF-D7D8-4854-9407-C3090A5804C3}" dt="2023-11-13T16:11:06.796" v="108" actId="14100"/>
          <ac:spMkLst>
            <pc:docMk/>
            <pc:sldMk cId="1409652629" sldId="281"/>
            <ac:spMk id="5" creationId="{9E7B05A1-FB7A-E045-7F4D-EB343E783EAC}"/>
          </ac:spMkLst>
        </pc:spChg>
        <pc:graphicFrameChg chg="add mod ord modGraphic">
          <ac:chgData name="Bryant, Kira" userId="fde6f969-28da-402d-b662-e1ab71964167" providerId="ADAL" clId="{284686EF-D7D8-4854-9407-C3090A5804C3}" dt="2023-11-13T16:10:13.503" v="104" actId="14100"/>
          <ac:graphicFrameMkLst>
            <pc:docMk/>
            <pc:sldMk cId="1409652629" sldId="281"/>
            <ac:graphicFrameMk id="4" creationId="{6388C8C7-97BC-83A7-2EA3-43487734CAE6}"/>
          </ac:graphicFrameMkLst>
        </pc:graphicFrameChg>
      </pc:sldChg>
      <pc:sldChg chg="addSp delSp modSp new mod modNotesTx">
        <pc:chgData name="Bryant, Kira" userId="fde6f969-28da-402d-b662-e1ab71964167" providerId="ADAL" clId="{284686EF-D7D8-4854-9407-C3090A5804C3}" dt="2023-11-13T18:16:48.754" v="279"/>
        <pc:sldMkLst>
          <pc:docMk/>
          <pc:sldMk cId="1163962739" sldId="282"/>
        </pc:sldMkLst>
        <pc:spChg chg="mod">
          <ac:chgData name="Bryant, Kira" userId="fde6f969-28da-402d-b662-e1ab71964167" providerId="ADAL" clId="{284686EF-D7D8-4854-9407-C3090A5804C3}" dt="2023-11-13T16:12:42.628" v="115" actId="2711"/>
          <ac:spMkLst>
            <pc:docMk/>
            <pc:sldMk cId="1163962739" sldId="282"/>
            <ac:spMk id="2" creationId="{0FB3E447-26FF-A66F-8736-F3014C943410}"/>
          </ac:spMkLst>
        </pc:spChg>
        <pc:spChg chg="del">
          <ac:chgData name="Bryant, Kira" userId="fde6f969-28da-402d-b662-e1ab71964167" providerId="ADAL" clId="{284686EF-D7D8-4854-9407-C3090A5804C3}" dt="2023-11-13T16:11:47.059" v="112"/>
          <ac:spMkLst>
            <pc:docMk/>
            <pc:sldMk cId="1163962739" sldId="282"/>
            <ac:spMk id="3" creationId="{CD3B46E9-C665-1616-4460-E50A51AD1E9A}"/>
          </ac:spMkLst>
        </pc:spChg>
        <pc:graphicFrameChg chg="add mod">
          <ac:chgData name="Bryant, Kira" userId="fde6f969-28da-402d-b662-e1ab71964167" providerId="ADAL" clId="{284686EF-D7D8-4854-9407-C3090A5804C3}" dt="2023-11-13T16:11:47.059" v="112"/>
          <ac:graphicFrameMkLst>
            <pc:docMk/>
            <pc:sldMk cId="1163962739" sldId="282"/>
            <ac:graphicFrameMk id="4" creationId="{CD6590DA-4C9B-F979-8C84-3FEE08440696}"/>
          </ac:graphicFrameMkLst>
        </pc:graphicFrameChg>
        <pc:picChg chg="add mod">
          <ac:chgData name="Bryant, Kira" userId="fde6f969-28da-402d-b662-e1ab71964167" providerId="ADAL" clId="{284686EF-D7D8-4854-9407-C3090A5804C3}" dt="2023-11-13T16:12:21.649" v="113"/>
          <ac:picMkLst>
            <pc:docMk/>
            <pc:sldMk cId="1163962739" sldId="282"/>
            <ac:picMk id="5" creationId="{A66595C0-8BA9-A574-48CC-33BFDC66127B}"/>
          </ac:picMkLst>
        </pc:picChg>
      </pc:sldChg>
      <pc:sldChg chg="addSp delSp modSp new mod modNotesTx">
        <pc:chgData name="Bryant, Kira" userId="fde6f969-28da-402d-b662-e1ab71964167" providerId="ADAL" clId="{284686EF-D7D8-4854-9407-C3090A5804C3}" dt="2023-11-13T18:18:36.168" v="280"/>
        <pc:sldMkLst>
          <pc:docMk/>
          <pc:sldMk cId="689077646" sldId="283"/>
        </pc:sldMkLst>
        <pc:spChg chg="mod">
          <ac:chgData name="Bryant, Kira" userId="fde6f969-28da-402d-b662-e1ab71964167" providerId="ADAL" clId="{284686EF-D7D8-4854-9407-C3090A5804C3}" dt="2023-11-13T16:13:30.473" v="120" actId="2711"/>
          <ac:spMkLst>
            <pc:docMk/>
            <pc:sldMk cId="689077646" sldId="283"/>
            <ac:spMk id="2" creationId="{0692E938-D43D-A9BA-A31D-E0E7309F6052}"/>
          </ac:spMkLst>
        </pc:spChg>
        <pc:spChg chg="del">
          <ac:chgData name="Bryant, Kira" userId="fde6f969-28da-402d-b662-e1ab71964167" providerId="ADAL" clId="{284686EF-D7D8-4854-9407-C3090A5804C3}" dt="2023-11-13T16:13:40.620" v="121"/>
          <ac:spMkLst>
            <pc:docMk/>
            <pc:sldMk cId="689077646" sldId="283"/>
            <ac:spMk id="3" creationId="{EA98C0E1-E869-3464-6E1F-739796632677}"/>
          </ac:spMkLst>
        </pc:spChg>
        <pc:graphicFrameChg chg="add mod">
          <ac:chgData name="Bryant, Kira" userId="fde6f969-28da-402d-b662-e1ab71964167" providerId="ADAL" clId="{284686EF-D7D8-4854-9407-C3090A5804C3}" dt="2023-11-13T16:13:40.620" v="121"/>
          <ac:graphicFrameMkLst>
            <pc:docMk/>
            <pc:sldMk cId="689077646" sldId="283"/>
            <ac:graphicFrameMk id="4" creationId="{7A408B72-8799-623D-D0E1-533B512268A3}"/>
          </ac:graphicFrameMkLst>
        </pc:graphicFrameChg>
        <pc:picChg chg="add mod">
          <ac:chgData name="Bryant, Kira" userId="fde6f969-28da-402d-b662-e1ab71964167" providerId="ADAL" clId="{284686EF-D7D8-4854-9407-C3090A5804C3}" dt="2023-11-13T16:14:00.105" v="122"/>
          <ac:picMkLst>
            <pc:docMk/>
            <pc:sldMk cId="689077646" sldId="283"/>
            <ac:picMk id="5" creationId="{3E23ACF3-4D8F-1AC3-7B7B-7A82DACE3B19}"/>
          </ac:picMkLst>
        </pc:picChg>
      </pc:sldChg>
      <pc:sldChg chg="addSp delSp modSp new mod modNotesTx">
        <pc:chgData name="Bryant, Kira" userId="fde6f969-28da-402d-b662-e1ab71964167" providerId="ADAL" clId="{284686EF-D7D8-4854-9407-C3090A5804C3}" dt="2023-11-13T18:19:10.247" v="281"/>
        <pc:sldMkLst>
          <pc:docMk/>
          <pc:sldMk cId="1011627720" sldId="284"/>
        </pc:sldMkLst>
        <pc:spChg chg="mod">
          <ac:chgData name="Bryant, Kira" userId="fde6f969-28da-402d-b662-e1ab71964167" providerId="ADAL" clId="{284686EF-D7D8-4854-9407-C3090A5804C3}" dt="2023-11-13T16:14:33.565" v="127" actId="2711"/>
          <ac:spMkLst>
            <pc:docMk/>
            <pc:sldMk cId="1011627720" sldId="284"/>
            <ac:spMk id="2" creationId="{F4E58A2B-6695-FD79-BD82-40CD443021B5}"/>
          </ac:spMkLst>
        </pc:spChg>
        <pc:spChg chg="del">
          <ac:chgData name="Bryant, Kira" userId="fde6f969-28da-402d-b662-e1ab71964167" providerId="ADAL" clId="{284686EF-D7D8-4854-9407-C3090A5804C3}" dt="2023-11-13T16:14:43.091" v="128"/>
          <ac:spMkLst>
            <pc:docMk/>
            <pc:sldMk cId="1011627720" sldId="284"/>
            <ac:spMk id="3" creationId="{F7368FED-9066-866B-4CF8-96D82A13F463}"/>
          </ac:spMkLst>
        </pc:spChg>
        <pc:graphicFrameChg chg="add mod">
          <ac:chgData name="Bryant, Kira" userId="fde6f969-28da-402d-b662-e1ab71964167" providerId="ADAL" clId="{284686EF-D7D8-4854-9407-C3090A5804C3}" dt="2023-11-13T16:14:43.091" v="128"/>
          <ac:graphicFrameMkLst>
            <pc:docMk/>
            <pc:sldMk cId="1011627720" sldId="284"/>
            <ac:graphicFrameMk id="4" creationId="{509259BA-1432-325E-E60E-5FC5416F6504}"/>
          </ac:graphicFrameMkLst>
        </pc:graphicFrameChg>
        <pc:picChg chg="add mod">
          <ac:chgData name="Bryant, Kira" userId="fde6f969-28da-402d-b662-e1ab71964167" providerId="ADAL" clId="{284686EF-D7D8-4854-9407-C3090A5804C3}" dt="2023-11-13T16:14:59.780" v="129"/>
          <ac:picMkLst>
            <pc:docMk/>
            <pc:sldMk cId="1011627720" sldId="284"/>
            <ac:picMk id="5" creationId="{7E3F8859-7A6E-12AD-A30A-585739C5E813}"/>
          </ac:picMkLst>
        </pc:picChg>
      </pc:sldChg>
      <pc:sldChg chg="addSp delSp modSp new mod modNotesTx">
        <pc:chgData name="Bryant, Kira" userId="fde6f969-28da-402d-b662-e1ab71964167" providerId="ADAL" clId="{284686EF-D7D8-4854-9407-C3090A5804C3}" dt="2023-11-13T18:19:52.295" v="282"/>
        <pc:sldMkLst>
          <pc:docMk/>
          <pc:sldMk cId="3284792372" sldId="285"/>
        </pc:sldMkLst>
        <pc:spChg chg="mod">
          <ac:chgData name="Bryant, Kira" userId="fde6f969-28da-402d-b662-e1ab71964167" providerId="ADAL" clId="{284686EF-D7D8-4854-9407-C3090A5804C3}" dt="2023-11-13T16:15:38.799" v="134" actId="2711"/>
          <ac:spMkLst>
            <pc:docMk/>
            <pc:sldMk cId="3284792372" sldId="285"/>
            <ac:spMk id="2" creationId="{6D6CB5E1-BAE9-686C-1984-191E807A6C37}"/>
          </ac:spMkLst>
        </pc:spChg>
        <pc:spChg chg="del">
          <ac:chgData name="Bryant, Kira" userId="fde6f969-28da-402d-b662-e1ab71964167" providerId="ADAL" clId="{284686EF-D7D8-4854-9407-C3090A5804C3}" dt="2023-11-13T16:15:49.858" v="135"/>
          <ac:spMkLst>
            <pc:docMk/>
            <pc:sldMk cId="3284792372" sldId="285"/>
            <ac:spMk id="3" creationId="{9D366CBA-E992-54CA-F763-95E1997C8CD9}"/>
          </ac:spMkLst>
        </pc:spChg>
        <pc:graphicFrameChg chg="add mod">
          <ac:chgData name="Bryant, Kira" userId="fde6f969-28da-402d-b662-e1ab71964167" providerId="ADAL" clId="{284686EF-D7D8-4854-9407-C3090A5804C3}" dt="2023-11-13T16:15:49.858" v="135"/>
          <ac:graphicFrameMkLst>
            <pc:docMk/>
            <pc:sldMk cId="3284792372" sldId="285"/>
            <ac:graphicFrameMk id="4" creationId="{BA57F200-192C-E948-4CF9-4D8E2B54AD85}"/>
          </ac:graphicFrameMkLst>
        </pc:graphicFrameChg>
        <pc:picChg chg="add mod">
          <ac:chgData name="Bryant, Kira" userId="fde6f969-28da-402d-b662-e1ab71964167" providerId="ADAL" clId="{284686EF-D7D8-4854-9407-C3090A5804C3}" dt="2023-11-13T16:16:04.171" v="136"/>
          <ac:picMkLst>
            <pc:docMk/>
            <pc:sldMk cId="3284792372" sldId="285"/>
            <ac:picMk id="5" creationId="{BD690C41-F156-E3F4-10B8-EE921C6AC964}"/>
          </ac:picMkLst>
        </pc:picChg>
      </pc:sldChg>
      <pc:sldChg chg="addSp delSp modSp new mod modNotesTx">
        <pc:chgData name="Bryant, Kira" userId="fde6f969-28da-402d-b662-e1ab71964167" providerId="ADAL" clId="{284686EF-D7D8-4854-9407-C3090A5804C3}" dt="2023-11-13T18:20:16.703" v="283"/>
        <pc:sldMkLst>
          <pc:docMk/>
          <pc:sldMk cId="82885295" sldId="286"/>
        </pc:sldMkLst>
        <pc:spChg chg="mod">
          <ac:chgData name="Bryant, Kira" userId="fde6f969-28da-402d-b662-e1ab71964167" providerId="ADAL" clId="{284686EF-D7D8-4854-9407-C3090A5804C3}" dt="2023-11-13T16:16:42.168" v="141" actId="2711"/>
          <ac:spMkLst>
            <pc:docMk/>
            <pc:sldMk cId="82885295" sldId="286"/>
            <ac:spMk id="2" creationId="{1A670B57-FC8F-7401-722C-3E3561FD950D}"/>
          </ac:spMkLst>
        </pc:spChg>
        <pc:spChg chg="del">
          <ac:chgData name="Bryant, Kira" userId="fde6f969-28da-402d-b662-e1ab71964167" providerId="ADAL" clId="{284686EF-D7D8-4854-9407-C3090A5804C3}" dt="2023-11-13T16:16:52.100" v="142"/>
          <ac:spMkLst>
            <pc:docMk/>
            <pc:sldMk cId="82885295" sldId="286"/>
            <ac:spMk id="3" creationId="{FC5EB07B-C65B-DC5C-25D2-ABF0048560AA}"/>
          </ac:spMkLst>
        </pc:spChg>
        <pc:graphicFrameChg chg="add mod">
          <ac:chgData name="Bryant, Kira" userId="fde6f969-28da-402d-b662-e1ab71964167" providerId="ADAL" clId="{284686EF-D7D8-4854-9407-C3090A5804C3}" dt="2023-11-13T16:16:52.100" v="142"/>
          <ac:graphicFrameMkLst>
            <pc:docMk/>
            <pc:sldMk cId="82885295" sldId="286"/>
            <ac:graphicFrameMk id="4" creationId="{7A7D6BD9-DE68-B408-FFA9-31F9AF5EF337}"/>
          </ac:graphicFrameMkLst>
        </pc:graphicFrameChg>
        <pc:picChg chg="add mod">
          <ac:chgData name="Bryant, Kira" userId="fde6f969-28da-402d-b662-e1ab71964167" providerId="ADAL" clId="{284686EF-D7D8-4854-9407-C3090A5804C3}" dt="2023-11-13T16:17:08.690" v="143"/>
          <ac:picMkLst>
            <pc:docMk/>
            <pc:sldMk cId="82885295" sldId="286"/>
            <ac:picMk id="5" creationId="{D82D86C4-8AC8-8E99-5A06-6BB6B1AF91BA}"/>
          </ac:picMkLst>
        </pc:picChg>
      </pc:sldChg>
      <pc:sldChg chg="addSp delSp modSp new mod modNotesTx">
        <pc:chgData name="Bryant, Kira" userId="fde6f969-28da-402d-b662-e1ab71964167" providerId="ADAL" clId="{284686EF-D7D8-4854-9407-C3090A5804C3}" dt="2023-11-13T18:20:38.222" v="284"/>
        <pc:sldMkLst>
          <pc:docMk/>
          <pc:sldMk cId="1800415915" sldId="287"/>
        </pc:sldMkLst>
        <pc:spChg chg="mod">
          <ac:chgData name="Bryant, Kira" userId="fde6f969-28da-402d-b662-e1ab71964167" providerId="ADAL" clId="{284686EF-D7D8-4854-9407-C3090A5804C3}" dt="2023-11-13T16:17:48.532" v="148" actId="255"/>
          <ac:spMkLst>
            <pc:docMk/>
            <pc:sldMk cId="1800415915" sldId="287"/>
            <ac:spMk id="2" creationId="{8A141F71-1B55-1BE7-5B7F-C6FF2057D2F0}"/>
          </ac:spMkLst>
        </pc:spChg>
        <pc:spChg chg="del">
          <ac:chgData name="Bryant, Kira" userId="fde6f969-28da-402d-b662-e1ab71964167" providerId="ADAL" clId="{284686EF-D7D8-4854-9407-C3090A5804C3}" dt="2023-11-13T16:17:58.185" v="149"/>
          <ac:spMkLst>
            <pc:docMk/>
            <pc:sldMk cId="1800415915" sldId="287"/>
            <ac:spMk id="3" creationId="{09B890E9-26C9-7BCA-EC56-F30365646EF6}"/>
          </ac:spMkLst>
        </pc:spChg>
        <pc:graphicFrameChg chg="add mod">
          <ac:chgData name="Bryant, Kira" userId="fde6f969-28da-402d-b662-e1ab71964167" providerId="ADAL" clId="{284686EF-D7D8-4854-9407-C3090A5804C3}" dt="2023-11-13T16:17:58.185" v="149"/>
          <ac:graphicFrameMkLst>
            <pc:docMk/>
            <pc:sldMk cId="1800415915" sldId="287"/>
            <ac:graphicFrameMk id="4" creationId="{98A278B3-30ED-030A-D254-C01089E54C0A}"/>
          </ac:graphicFrameMkLst>
        </pc:graphicFrameChg>
        <pc:picChg chg="add mod">
          <ac:chgData name="Bryant, Kira" userId="fde6f969-28da-402d-b662-e1ab71964167" providerId="ADAL" clId="{284686EF-D7D8-4854-9407-C3090A5804C3}" dt="2023-11-13T16:18:10.298" v="150"/>
          <ac:picMkLst>
            <pc:docMk/>
            <pc:sldMk cId="1800415915" sldId="287"/>
            <ac:picMk id="5" creationId="{C5E5648D-B4B5-FDD6-51E9-0C5A21429283}"/>
          </ac:picMkLst>
        </pc:picChg>
      </pc:sldChg>
      <pc:sldChg chg="addSp delSp modSp new mod modNotesTx">
        <pc:chgData name="Bryant, Kira" userId="fde6f969-28da-402d-b662-e1ab71964167" providerId="ADAL" clId="{284686EF-D7D8-4854-9407-C3090A5804C3}" dt="2023-11-13T18:20:57.469" v="285"/>
        <pc:sldMkLst>
          <pc:docMk/>
          <pc:sldMk cId="2956547736" sldId="288"/>
        </pc:sldMkLst>
        <pc:spChg chg="mod">
          <ac:chgData name="Bryant, Kira" userId="fde6f969-28da-402d-b662-e1ab71964167" providerId="ADAL" clId="{284686EF-D7D8-4854-9407-C3090A5804C3}" dt="2023-11-13T16:18:50.770" v="155" actId="2711"/>
          <ac:spMkLst>
            <pc:docMk/>
            <pc:sldMk cId="2956547736" sldId="288"/>
            <ac:spMk id="2" creationId="{7C9AC7A6-6FFF-798C-C665-7B94452ED329}"/>
          </ac:spMkLst>
        </pc:spChg>
        <pc:spChg chg="del">
          <ac:chgData name="Bryant, Kira" userId="fde6f969-28da-402d-b662-e1ab71964167" providerId="ADAL" clId="{284686EF-D7D8-4854-9407-C3090A5804C3}" dt="2023-11-13T16:19:03.194" v="156"/>
          <ac:spMkLst>
            <pc:docMk/>
            <pc:sldMk cId="2956547736" sldId="288"/>
            <ac:spMk id="3" creationId="{259E2068-B02C-273D-CC86-6B9F225B6F70}"/>
          </ac:spMkLst>
        </pc:spChg>
        <pc:graphicFrameChg chg="add mod">
          <ac:chgData name="Bryant, Kira" userId="fde6f969-28da-402d-b662-e1ab71964167" providerId="ADAL" clId="{284686EF-D7D8-4854-9407-C3090A5804C3}" dt="2023-11-13T16:19:03.194" v="156"/>
          <ac:graphicFrameMkLst>
            <pc:docMk/>
            <pc:sldMk cId="2956547736" sldId="288"/>
            <ac:graphicFrameMk id="4" creationId="{2680CE7C-5E31-0B09-A19D-61AB4FD56B86}"/>
          </ac:graphicFrameMkLst>
        </pc:graphicFrameChg>
        <pc:picChg chg="add mod">
          <ac:chgData name="Bryant, Kira" userId="fde6f969-28da-402d-b662-e1ab71964167" providerId="ADAL" clId="{284686EF-D7D8-4854-9407-C3090A5804C3}" dt="2023-11-13T16:19:16.477" v="157"/>
          <ac:picMkLst>
            <pc:docMk/>
            <pc:sldMk cId="2956547736" sldId="288"/>
            <ac:picMk id="5" creationId="{D41E3021-5937-B131-C0FF-6DA347D4808F}"/>
          </ac:picMkLst>
        </pc:picChg>
      </pc:sldChg>
      <pc:sldChg chg="addSp delSp modSp new mod modNotesTx">
        <pc:chgData name="Bryant, Kira" userId="fde6f969-28da-402d-b662-e1ab71964167" providerId="ADAL" clId="{284686EF-D7D8-4854-9407-C3090A5804C3}" dt="2023-11-13T18:22:04.117" v="286"/>
        <pc:sldMkLst>
          <pc:docMk/>
          <pc:sldMk cId="3988501884" sldId="289"/>
        </pc:sldMkLst>
        <pc:spChg chg="mod">
          <ac:chgData name="Bryant, Kira" userId="fde6f969-28da-402d-b662-e1ab71964167" providerId="ADAL" clId="{284686EF-D7D8-4854-9407-C3090A5804C3}" dt="2023-11-13T16:20:11.026" v="162" actId="2711"/>
          <ac:spMkLst>
            <pc:docMk/>
            <pc:sldMk cId="3988501884" sldId="289"/>
            <ac:spMk id="2" creationId="{A6D241E5-62FB-A55A-C4A1-C166C6779E0A}"/>
          </ac:spMkLst>
        </pc:spChg>
        <pc:spChg chg="del">
          <ac:chgData name="Bryant, Kira" userId="fde6f969-28da-402d-b662-e1ab71964167" providerId="ADAL" clId="{284686EF-D7D8-4854-9407-C3090A5804C3}" dt="2023-11-13T16:20:21.442" v="163"/>
          <ac:spMkLst>
            <pc:docMk/>
            <pc:sldMk cId="3988501884" sldId="289"/>
            <ac:spMk id="3" creationId="{87A5D26B-0F34-F0BE-4393-8222B0273A8B}"/>
          </ac:spMkLst>
        </pc:spChg>
        <pc:spChg chg="add mod">
          <ac:chgData name="Bryant, Kira" userId="fde6f969-28da-402d-b662-e1ab71964167" providerId="ADAL" clId="{284686EF-D7D8-4854-9407-C3090A5804C3}" dt="2023-11-13T16:21:50.716" v="176" actId="688"/>
          <ac:spMkLst>
            <pc:docMk/>
            <pc:sldMk cId="3988501884" sldId="289"/>
            <ac:spMk id="6" creationId="{A7120C3A-5758-E326-9218-6B96756A7949}"/>
          </ac:spMkLst>
        </pc:spChg>
        <pc:graphicFrameChg chg="add mod">
          <ac:chgData name="Bryant, Kira" userId="fde6f969-28da-402d-b662-e1ab71964167" providerId="ADAL" clId="{284686EF-D7D8-4854-9407-C3090A5804C3}" dt="2023-11-13T16:26:59.027" v="178" actId="207"/>
          <ac:graphicFrameMkLst>
            <pc:docMk/>
            <pc:sldMk cId="3988501884" sldId="289"/>
            <ac:graphicFrameMk id="4" creationId="{96CD3278-9EC3-BDDF-D71C-72A9BB3530C5}"/>
          </ac:graphicFrameMkLst>
        </pc:graphicFrameChg>
      </pc:sldChg>
      <pc:sldChg chg="addSp delSp modSp new mod modNotesTx">
        <pc:chgData name="Bryant, Kira" userId="fde6f969-28da-402d-b662-e1ab71964167" providerId="ADAL" clId="{284686EF-D7D8-4854-9407-C3090A5804C3}" dt="2023-11-13T18:23:35.635" v="288"/>
        <pc:sldMkLst>
          <pc:docMk/>
          <pc:sldMk cId="3743153499" sldId="290"/>
        </pc:sldMkLst>
        <pc:spChg chg="mod">
          <ac:chgData name="Bryant, Kira" userId="fde6f969-28da-402d-b662-e1ab71964167" providerId="ADAL" clId="{284686EF-D7D8-4854-9407-C3090A5804C3}" dt="2023-11-13T16:28:14.850" v="185" actId="2711"/>
          <ac:spMkLst>
            <pc:docMk/>
            <pc:sldMk cId="3743153499" sldId="290"/>
            <ac:spMk id="2" creationId="{C287E155-F643-6ED9-52CB-6E1D6BE6F178}"/>
          </ac:spMkLst>
        </pc:spChg>
        <pc:spChg chg="del">
          <ac:chgData name="Bryant, Kira" userId="fde6f969-28da-402d-b662-e1ab71964167" providerId="ADAL" clId="{284686EF-D7D8-4854-9407-C3090A5804C3}" dt="2023-11-13T16:27:46.531" v="182"/>
          <ac:spMkLst>
            <pc:docMk/>
            <pc:sldMk cId="3743153499" sldId="290"/>
            <ac:spMk id="3" creationId="{63089699-9053-96AA-84F9-FA15F4EFEA51}"/>
          </ac:spMkLst>
        </pc:spChg>
        <pc:spChg chg="add mod">
          <ac:chgData name="Bryant, Kira" userId="fde6f969-28da-402d-b662-e1ab71964167" providerId="ADAL" clId="{284686EF-D7D8-4854-9407-C3090A5804C3}" dt="2023-11-13T16:48:54.017" v="207" actId="14100"/>
          <ac:spMkLst>
            <pc:docMk/>
            <pc:sldMk cId="3743153499" sldId="290"/>
            <ac:spMk id="6" creationId="{8B6A4158-95FE-60A8-8262-5DF4D95B8530}"/>
          </ac:spMkLst>
        </pc:spChg>
        <pc:graphicFrameChg chg="add mod">
          <ac:chgData name="Bryant, Kira" userId="fde6f969-28da-402d-b662-e1ab71964167" providerId="ADAL" clId="{284686EF-D7D8-4854-9407-C3090A5804C3}" dt="2023-11-13T16:49:11.903" v="208" actId="207"/>
          <ac:graphicFrameMkLst>
            <pc:docMk/>
            <pc:sldMk cId="3743153499" sldId="290"/>
            <ac:graphicFrameMk id="4" creationId="{D15D09C5-88BF-E3B6-8A94-6D331E499965}"/>
          </ac:graphicFrameMkLst>
        </pc:graphicFrameChg>
      </pc:sldChg>
      <pc:sldChg chg="addSp delSp modSp new mod modNotesTx">
        <pc:chgData name="Bryant, Kira" userId="fde6f969-28da-402d-b662-e1ab71964167" providerId="ADAL" clId="{284686EF-D7D8-4854-9407-C3090A5804C3}" dt="2023-11-13T18:24:43.361" v="290"/>
        <pc:sldMkLst>
          <pc:docMk/>
          <pc:sldMk cId="2076648534" sldId="291"/>
        </pc:sldMkLst>
        <pc:spChg chg="mod">
          <ac:chgData name="Bryant, Kira" userId="fde6f969-28da-402d-b662-e1ab71964167" providerId="ADAL" clId="{284686EF-D7D8-4854-9407-C3090A5804C3}" dt="2023-11-13T16:50:29.619" v="212" actId="255"/>
          <ac:spMkLst>
            <pc:docMk/>
            <pc:sldMk cId="2076648534" sldId="291"/>
            <ac:spMk id="2" creationId="{F6FABCED-8327-671C-3053-A47DBA814CA2}"/>
          </ac:spMkLst>
        </pc:spChg>
        <pc:spChg chg="del">
          <ac:chgData name="Bryant, Kira" userId="fde6f969-28da-402d-b662-e1ab71964167" providerId="ADAL" clId="{284686EF-D7D8-4854-9407-C3090A5804C3}" dt="2023-11-13T16:50:38.563" v="213"/>
          <ac:spMkLst>
            <pc:docMk/>
            <pc:sldMk cId="2076648534" sldId="291"/>
            <ac:spMk id="3" creationId="{61166BDE-83FA-9165-7FC2-FEBD6EB70575}"/>
          </ac:spMkLst>
        </pc:spChg>
        <pc:spChg chg="add mod">
          <ac:chgData name="Bryant, Kira" userId="fde6f969-28da-402d-b662-e1ab71964167" providerId="ADAL" clId="{284686EF-D7D8-4854-9407-C3090A5804C3}" dt="2023-11-13T16:51:39.096" v="220" actId="14100"/>
          <ac:spMkLst>
            <pc:docMk/>
            <pc:sldMk cId="2076648534" sldId="291"/>
            <ac:spMk id="6" creationId="{1923C031-0523-D0DC-F7D4-2B3D23EA6316}"/>
          </ac:spMkLst>
        </pc:spChg>
        <pc:graphicFrameChg chg="add mod">
          <ac:chgData name="Bryant, Kira" userId="fde6f969-28da-402d-b662-e1ab71964167" providerId="ADAL" clId="{284686EF-D7D8-4854-9407-C3090A5804C3}" dt="2023-11-13T16:50:38.563" v="213"/>
          <ac:graphicFrameMkLst>
            <pc:docMk/>
            <pc:sldMk cId="2076648534" sldId="291"/>
            <ac:graphicFrameMk id="4" creationId="{E27BF593-A69E-8798-F968-9250BCB84631}"/>
          </ac:graphicFrameMkLst>
        </pc:graphicFrameChg>
      </pc:sldChg>
      <pc:sldChg chg="modSp new mod">
        <pc:chgData name="Bryant, Kira" userId="fde6f969-28da-402d-b662-e1ab71964167" providerId="ADAL" clId="{284686EF-D7D8-4854-9407-C3090A5804C3}" dt="2023-11-13T16:58:52.518" v="226" actId="2711"/>
        <pc:sldMkLst>
          <pc:docMk/>
          <pc:sldMk cId="3421335899" sldId="292"/>
        </pc:sldMkLst>
        <pc:spChg chg="mod">
          <ac:chgData name="Bryant, Kira" userId="fde6f969-28da-402d-b662-e1ab71964167" providerId="ADAL" clId="{284686EF-D7D8-4854-9407-C3090A5804C3}" dt="2023-11-13T16:58:52.518" v="226" actId="2711"/>
          <ac:spMkLst>
            <pc:docMk/>
            <pc:sldMk cId="3421335899" sldId="292"/>
            <ac:spMk id="2" creationId="{CDA11427-7699-061A-E6E6-D7844C1AB2AE}"/>
          </ac:spMkLst>
        </pc:spChg>
        <pc:spChg chg="mod">
          <ac:chgData name="Bryant, Kira" userId="fde6f969-28da-402d-b662-e1ab71964167" providerId="ADAL" clId="{284686EF-D7D8-4854-9407-C3090A5804C3}" dt="2023-11-13T16:58:40.543" v="224" actId="27636"/>
          <ac:spMkLst>
            <pc:docMk/>
            <pc:sldMk cId="3421335899" sldId="292"/>
            <ac:spMk id="3" creationId="{BBB816FE-3AD6-95B3-0022-DBE5D4D71F9F}"/>
          </ac:spMkLst>
        </pc:spChg>
      </pc:sldChg>
      <pc:sldChg chg="modSp new mod">
        <pc:chgData name="Bryant, Kira" userId="fde6f969-28da-402d-b662-e1ab71964167" providerId="ADAL" clId="{284686EF-D7D8-4854-9407-C3090A5804C3}" dt="2023-11-13T16:59:39.676" v="232" actId="2711"/>
        <pc:sldMkLst>
          <pc:docMk/>
          <pc:sldMk cId="1067957089" sldId="293"/>
        </pc:sldMkLst>
        <pc:spChg chg="mod">
          <ac:chgData name="Bryant, Kira" userId="fde6f969-28da-402d-b662-e1ab71964167" providerId="ADAL" clId="{284686EF-D7D8-4854-9407-C3090A5804C3}" dt="2023-11-13T16:59:39.676" v="232" actId="2711"/>
          <ac:spMkLst>
            <pc:docMk/>
            <pc:sldMk cId="1067957089" sldId="293"/>
            <ac:spMk id="2" creationId="{65C4736F-9529-E902-C668-BDFB186F14D0}"/>
          </ac:spMkLst>
        </pc:spChg>
        <pc:spChg chg="mod">
          <ac:chgData name="Bryant, Kira" userId="fde6f969-28da-402d-b662-e1ab71964167" providerId="ADAL" clId="{284686EF-D7D8-4854-9407-C3090A5804C3}" dt="2023-11-13T16:59:28.380" v="230" actId="27636"/>
          <ac:spMkLst>
            <pc:docMk/>
            <pc:sldMk cId="1067957089" sldId="293"/>
            <ac:spMk id="3" creationId="{C1845DB7-A9DA-8F19-BCBE-5F80F57C8417}"/>
          </ac:spMkLst>
        </pc:spChg>
      </pc:sldChg>
      <pc:sldChg chg="modSp new mod">
        <pc:chgData name="Bryant, Kira" userId="fde6f969-28da-402d-b662-e1ab71964167" providerId="ADAL" clId="{284686EF-D7D8-4854-9407-C3090A5804C3}" dt="2023-11-13T17:00:27.484" v="239" actId="2711"/>
        <pc:sldMkLst>
          <pc:docMk/>
          <pc:sldMk cId="207141466" sldId="294"/>
        </pc:sldMkLst>
        <pc:spChg chg="mod">
          <ac:chgData name="Bryant, Kira" userId="fde6f969-28da-402d-b662-e1ab71964167" providerId="ADAL" clId="{284686EF-D7D8-4854-9407-C3090A5804C3}" dt="2023-11-13T17:00:27.484" v="239" actId="2711"/>
          <ac:spMkLst>
            <pc:docMk/>
            <pc:sldMk cId="207141466" sldId="294"/>
            <ac:spMk id="2" creationId="{3B2CFF9A-C855-3A89-0901-4BBEC531B6E2}"/>
          </ac:spMkLst>
        </pc:spChg>
        <pc:spChg chg="mod">
          <ac:chgData name="Bryant, Kira" userId="fde6f969-28da-402d-b662-e1ab71964167" providerId="ADAL" clId="{284686EF-D7D8-4854-9407-C3090A5804C3}" dt="2023-11-13T17:00:17.061" v="237" actId="5793"/>
          <ac:spMkLst>
            <pc:docMk/>
            <pc:sldMk cId="207141466" sldId="294"/>
            <ac:spMk id="3" creationId="{C0041EF9-940B-241D-8925-77DAE296D56F}"/>
          </ac:spMkLst>
        </pc:spChg>
      </pc:sldChg>
      <pc:sldChg chg="modSp new mod">
        <pc:chgData name="Bryant, Kira" userId="fde6f969-28da-402d-b662-e1ab71964167" providerId="ADAL" clId="{284686EF-D7D8-4854-9407-C3090A5804C3}" dt="2023-11-13T17:01:09.092" v="245" actId="2711"/>
        <pc:sldMkLst>
          <pc:docMk/>
          <pc:sldMk cId="3576066762" sldId="295"/>
        </pc:sldMkLst>
        <pc:spChg chg="mod">
          <ac:chgData name="Bryant, Kira" userId="fde6f969-28da-402d-b662-e1ab71964167" providerId="ADAL" clId="{284686EF-D7D8-4854-9407-C3090A5804C3}" dt="2023-11-13T17:01:09.092" v="245" actId="2711"/>
          <ac:spMkLst>
            <pc:docMk/>
            <pc:sldMk cId="3576066762" sldId="295"/>
            <ac:spMk id="2" creationId="{612967F6-DAAB-0A1F-656A-AF230FA980C6}"/>
          </ac:spMkLst>
        </pc:spChg>
        <pc:spChg chg="mod">
          <ac:chgData name="Bryant, Kira" userId="fde6f969-28da-402d-b662-e1ab71964167" providerId="ADAL" clId="{284686EF-D7D8-4854-9407-C3090A5804C3}" dt="2023-11-13T17:00:58.222" v="243" actId="27636"/>
          <ac:spMkLst>
            <pc:docMk/>
            <pc:sldMk cId="3576066762" sldId="295"/>
            <ac:spMk id="3" creationId="{85031ED2-C5A6-2D74-834D-FF93183245AA}"/>
          </ac:spMkLst>
        </pc:spChg>
      </pc:sldChg>
      <pc:sldChg chg="modSp new mod">
        <pc:chgData name="Bryant, Kira" userId="fde6f969-28da-402d-b662-e1ab71964167" providerId="ADAL" clId="{284686EF-D7D8-4854-9407-C3090A5804C3}" dt="2023-11-13T18:02:52.244" v="251" actId="255"/>
        <pc:sldMkLst>
          <pc:docMk/>
          <pc:sldMk cId="311542414" sldId="296"/>
        </pc:sldMkLst>
        <pc:spChg chg="mod">
          <ac:chgData name="Bryant, Kira" userId="fde6f969-28da-402d-b662-e1ab71964167" providerId="ADAL" clId="{284686EF-D7D8-4854-9407-C3090A5804C3}" dt="2023-11-13T18:02:52.244" v="251" actId="255"/>
          <ac:spMkLst>
            <pc:docMk/>
            <pc:sldMk cId="311542414" sldId="296"/>
            <ac:spMk id="2" creationId="{A61F7C73-D936-206F-A812-2D62021231DF}"/>
          </ac:spMkLst>
        </pc:spChg>
        <pc:spChg chg="mod">
          <ac:chgData name="Bryant, Kira" userId="fde6f969-28da-402d-b662-e1ab71964167" providerId="ADAL" clId="{284686EF-D7D8-4854-9407-C3090A5804C3}" dt="2023-11-13T18:02:40.448" v="249" actId="27636"/>
          <ac:spMkLst>
            <pc:docMk/>
            <pc:sldMk cId="311542414" sldId="296"/>
            <ac:spMk id="3" creationId="{4FFD1183-6D39-CBA7-FD83-59AD9C7AAF23}"/>
          </ac:spMkLst>
        </pc:spChg>
      </pc:sldChg>
      <pc:sldChg chg="modSp new mod">
        <pc:chgData name="Bryant, Kira" userId="fde6f969-28da-402d-b662-e1ab71964167" providerId="ADAL" clId="{284686EF-D7D8-4854-9407-C3090A5804C3}" dt="2023-11-13T18:12:47.369" v="257"/>
        <pc:sldMkLst>
          <pc:docMk/>
          <pc:sldMk cId="3049591636" sldId="297"/>
        </pc:sldMkLst>
        <pc:spChg chg="mod">
          <ac:chgData name="Bryant, Kira" userId="fde6f969-28da-402d-b662-e1ab71964167" providerId="ADAL" clId="{284686EF-D7D8-4854-9407-C3090A5804C3}" dt="2023-11-13T18:12:09.791" v="255" actId="2711"/>
          <ac:spMkLst>
            <pc:docMk/>
            <pc:sldMk cId="3049591636" sldId="297"/>
            <ac:spMk id="2" creationId="{5F620285-27D9-9DC6-ACE8-2477F5D57FAD}"/>
          </ac:spMkLst>
        </pc:spChg>
        <pc:spChg chg="mod">
          <ac:chgData name="Bryant, Kira" userId="fde6f969-28da-402d-b662-e1ab71964167" providerId="ADAL" clId="{284686EF-D7D8-4854-9407-C3090A5804C3}" dt="2023-11-13T18:12:47.369" v="257"/>
          <ac:spMkLst>
            <pc:docMk/>
            <pc:sldMk cId="3049591636" sldId="297"/>
            <ac:spMk id="3" creationId="{8E0510DB-DF92-0962-ED4D-AA9B7F362733}"/>
          </ac:spMkLst>
        </pc:spChg>
      </pc:sldChg>
      <pc:sldChg chg="modSp new mod">
        <pc:chgData name="Bryant, Kira" userId="fde6f969-28da-402d-b662-e1ab71964167" providerId="ADAL" clId="{284686EF-D7D8-4854-9407-C3090A5804C3}" dt="2023-11-13T18:13:26.002" v="262"/>
        <pc:sldMkLst>
          <pc:docMk/>
          <pc:sldMk cId="4093098544" sldId="298"/>
        </pc:sldMkLst>
        <pc:spChg chg="mod">
          <ac:chgData name="Bryant, Kira" userId="fde6f969-28da-402d-b662-e1ab71964167" providerId="ADAL" clId="{284686EF-D7D8-4854-9407-C3090A5804C3}" dt="2023-11-13T18:13:16.838" v="261" actId="255"/>
          <ac:spMkLst>
            <pc:docMk/>
            <pc:sldMk cId="4093098544" sldId="298"/>
            <ac:spMk id="2" creationId="{2C3A3F39-0892-F23F-F258-2326982816C2}"/>
          </ac:spMkLst>
        </pc:spChg>
        <pc:spChg chg="mod">
          <ac:chgData name="Bryant, Kira" userId="fde6f969-28da-402d-b662-e1ab71964167" providerId="ADAL" clId="{284686EF-D7D8-4854-9407-C3090A5804C3}" dt="2023-11-13T18:13:26.002" v="262"/>
          <ac:spMkLst>
            <pc:docMk/>
            <pc:sldMk cId="4093098544" sldId="298"/>
            <ac:spMk id="3" creationId="{8ABE5B30-E9EB-D859-4C3F-563E4F6DB115}"/>
          </ac:spMkLst>
        </pc:spChg>
      </pc:sldChg>
      <pc:sldMasterChg chg="delSldLayout">
        <pc:chgData name="Bryant, Kira" userId="fde6f969-28da-402d-b662-e1ab71964167" providerId="ADAL" clId="{284686EF-D7D8-4854-9407-C3090A5804C3}" dt="2023-11-13T18:13:58.773" v="270" actId="2696"/>
        <pc:sldMasterMkLst>
          <pc:docMk/>
          <pc:sldMasterMk cId="4194143696" sldId="2147483719"/>
        </pc:sldMasterMkLst>
        <pc:sldLayoutChg chg="del">
          <pc:chgData name="Bryant, Kira" userId="fde6f969-28da-402d-b662-e1ab71964167" providerId="ADAL" clId="{284686EF-D7D8-4854-9407-C3090A5804C3}" dt="2023-11-13T18:13:58.773" v="270" actId="2696"/>
          <pc:sldLayoutMkLst>
            <pc:docMk/>
            <pc:sldMasterMk cId="4194143696" sldId="2147483719"/>
            <pc:sldLayoutMk cId="4098087748" sldId="2147483732"/>
          </pc:sldLayoutMkLst>
        </pc:sldLayoutChg>
        <pc:sldLayoutChg chg="del">
          <pc:chgData name="Bryant, Kira" userId="fde6f969-28da-402d-b662-e1ab71964167" providerId="ADAL" clId="{284686EF-D7D8-4854-9407-C3090A5804C3}" dt="2023-11-13T18:13:38.767" v="263" actId="2696"/>
          <pc:sldLayoutMkLst>
            <pc:docMk/>
            <pc:sldMasterMk cId="4194143696" sldId="2147483719"/>
            <pc:sldLayoutMk cId="1955389676" sldId="2147483733"/>
          </pc:sldLayoutMkLst>
        </pc:sldLayoutChg>
        <pc:sldLayoutChg chg="del">
          <pc:chgData name="Bryant, Kira" userId="fde6f969-28da-402d-b662-e1ab71964167" providerId="ADAL" clId="{284686EF-D7D8-4854-9407-C3090A5804C3}" dt="2023-11-13T18:13:44.860" v="265" actId="2696"/>
          <pc:sldLayoutMkLst>
            <pc:docMk/>
            <pc:sldMasterMk cId="4194143696" sldId="2147483719"/>
            <pc:sldLayoutMk cId="2562343666" sldId="2147483734"/>
          </pc:sldLayoutMkLst>
        </pc:sldLayoutChg>
        <pc:sldLayoutChg chg="del">
          <pc:chgData name="Bryant, Kira" userId="fde6f969-28da-402d-b662-e1ab71964167" providerId="ADAL" clId="{284686EF-D7D8-4854-9407-C3090A5804C3}" dt="2023-11-13T18:13:55.545" v="269" actId="2696"/>
          <pc:sldLayoutMkLst>
            <pc:docMk/>
            <pc:sldMasterMk cId="4194143696" sldId="2147483719"/>
            <pc:sldLayoutMk cId="846576663" sldId="2147483735"/>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7.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1.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5.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Adults in Ashtabula County had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Ashtab!$D$3:$D$4</c:f>
              <c:strCache>
                <c:ptCount val="2"/>
                <c:pt idx="0">
                  <c:v>Ashtabula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2"/>
              <c:layout>
                <c:manualLayout>
                  <c:x val="-4.1581128670453382E-2"/>
                  <c:y val="3.213936097350286E-2"/>
                </c:manualLayout>
              </c:layout>
              <c:tx>
                <c:rich>
                  <a:bodyPr/>
                  <a:lstStyle/>
                  <a:p>
                    <a:fld id="{FD64CE6D-ED07-4579-87DC-9A9488B76118}"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D88D-44D7-9E3C-CDFD3F41CA6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Ashtab!$C$5:$C$10</c:f>
              <c:numCache>
                <c:formatCode>General</c:formatCode>
                <c:ptCount val="6"/>
                <c:pt idx="0">
                  <c:v>2016</c:v>
                </c:pt>
                <c:pt idx="1">
                  <c:v>2017</c:v>
                </c:pt>
                <c:pt idx="2">
                  <c:v>2018</c:v>
                </c:pt>
                <c:pt idx="3">
                  <c:v>2019</c:v>
                </c:pt>
                <c:pt idx="4">
                  <c:v>2020</c:v>
                </c:pt>
                <c:pt idx="5">
                  <c:v>2021</c:v>
                </c:pt>
              </c:numCache>
            </c:numRef>
          </c:cat>
          <c:val>
            <c:numRef>
              <c:f>Ashtab!$D$5:$D$10</c:f>
              <c:numCache>
                <c:formatCode>General</c:formatCode>
                <c:ptCount val="6"/>
                <c:pt idx="0" formatCode="0.00">
                  <c:v>42.16</c:v>
                </c:pt>
                <c:pt idx="1">
                  <c:v>41.62</c:v>
                </c:pt>
                <c:pt idx="2">
                  <c:v>45.49</c:v>
                </c:pt>
                <c:pt idx="3">
                  <c:v>38.520000000000003</c:v>
                </c:pt>
                <c:pt idx="4">
                  <c:v>26.32</c:v>
                </c:pt>
                <c:pt idx="5">
                  <c:v>26.23</c:v>
                </c:pt>
              </c:numCache>
            </c:numRef>
          </c:val>
          <c:smooth val="0"/>
          <c:extLst>
            <c:ext xmlns:c16="http://schemas.microsoft.com/office/drawing/2014/chart" uri="{C3380CC4-5D6E-409C-BE32-E72D297353CC}">
              <c16:uniqueId val="{00000001-D88D-44D7-9E3C-CDFD3F41CA66}"/>
            </c:ext>
          </c:extLst>
        </c:ser>
        <c:ser>
          <c:idx val="1"/>
          <c:order val="1"/>
          <c:tx>
            <c:strRef>
              <c:f>Ashtab!$E$3:$E$4</c:f>
              <c:strCache>
                <c:ptCount val="2"/>
                <c:pt idx="0">
                  <c:v>Ashtabula Black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Ashtab!$C$5:$C$10</c:f>
              <c:numCache>
                <c:formatCode>General</c:formatCode>
                <c:ptCount val="6"/>
                <c:pt idx="0">
                  <c:v>2016</c:v>
                </c:pt>
                <c:pt idx="1">
                  <c:v>2017</c:v>
                </c:pt>
                <c:pt idx="2">
                  <c:v>2018</c:v>
                </c:pt>
                <c:pt idx="3">
                  <c:v>2019</c:v>
                </c:pt>
                <c:pt idx="4">
                  <c:v>2020</c:v>
                </c:pt>
                <c:pt idx="5">
                  <c:v>2021</c:v>
                </c:pt>
              </c:numCache>
            </c:numRef>
          </c:cat>
          <c:val>
            <c:numRef>
              <c:f>Ashtab!$E$5:$E$10</c:f>
              <c:numCache>
                <c:formatCode>General</c:formatCode>
                <c:ptCount val="6"/>
                <c:pt idx="0">
                  <c:v>117.35</c:v>
                </c:pt>
                <c:pt idx="1">
                  <c:v>73.290000000000006</c:v>
                </c:pt>
                <c:pt idx="2">
                  <c:v>51.81</c:v>
                </c:pt>
                <c:pt idx="3">
                  <c:v>106.89</c:v>
                </c:pt>
                <c:pt idx="4">
                  <c:v>52.77</c:v>
                </c:pt>
                <c:pt idx="5">
                  <c:v>83.73</c:v>
                </c:pt>
              </c:numCache>
            </c:numRef>
          </c:val>
          <c:smooth val="0"/>
          <c:extLst>
            <c:ext xmlns:c16="http://schemas.microsoft.com/office/drawing/2014/chart" uri="{C3380CC4-5D6E-409C-BE32-E72D297353CC}">
              <c16:uniqueId val="{00000002-D88D-44D7-9E3C-CDFD3F41CA66}"/>
            </c:ext>
          </c:extLst>
        </c:ser>
        <c:ser>
          <c:idx val="2"/>
          <c:order val="2"/>
          <c:tx>
            <c:strRef>
              <c:f>Ashtab!$F$3:$F$4</c:f>
              <c:strCache>
                <c:ptCount val="2"/>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Ashtab!$C$5:$C$10</c:f>
              <c:numCache>
                <c:formatCode>General</c:formatCode>
                <c:ptCount val="6"/>
                <c:pt idx="0">
                  <c:v>2016</c:v>
                </c:pt>
                <c:pt idx="1">
                  <c:v>2017</c:v>
                </c:pt>
                <c:pt idx="2">
                  <c:v>2018</c:v>
                </c:pt>
                <c:pt idx="3">
                  <c:v>2019</c:v>
                </c:pt>
                <c:pt idx="4">
                  <c:v>2020</c:v>
                </c:pt>
                <c:pt idx="5">
                  <c:v>2021</c:v>
                </c:pt>
              </c:numCache>
            </c:numRef>
          </c:cat>
          <c:val>
            <c:numRef>
              <c:f>Ashtab!$F$5:$F$10</c:f>
              <c:numCache>
                <c:formatCode>0.00</c:formatCode>
                <c:ptCount val="6"/>
                <c:pt idx="0">
                  <c:v>23.20592166597401</c:v>
                </c:pt>
                <c:pt idx="1">
                  <c:v>25.853660865460142</c:v>
                </c:pt>
                <c:pt idx="2">
                  <c:v>26.037747990511647</c:v>
                </c:pt>
                <c:pt idx="3">
                  <c:v>26.108100890416257</c:v>
                </c:pt>
                <c:pt idx="4">
                  <c:v>19.192334175245101</c:v>
                </c:pt>
                <c:pt idx="5">
                  <c:v>17.67458023399103</c:v>
                </c:pt>
              </c:numCache>
            </c:numRef>
          </c:val>
          <c:smooth val="0"/>
          <c:extLst>
            <c:ext xmlns:c16="http://schemas.microsoft.com/office/drawing/2014/chart" uri="{C3380CC4-5D6E-409C-BE32-E72D297353CC}">
              <c16:uniqueId val="{00000003-D88D-44D7-9E3C-CDFD3F41CA66}"/>
            </c:ext>
          </c:extLst>
        </c:ser>
        <c:ser>
          <c:idx val="3"/>
          <c:order val="3"/>
          <c:tx>
            <c:strRef>
              <c:f>Ashtab!$G$3:$G$4</c:f>
              <c:strCache>
                <c:ptCount val="2"/>
                <c:pt idx="0">
                  <c:v>Ohio Black Adults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tx>
                <c:rich>
                  <a:bodyPr/>
                  <a:lstStyle/>
                  <a:p>
                    <a:fld id="{EE8B2B66-6DFE-4C0C-8E88-0F4190561A47}" type="VALUE">
                      <a:rPr lang="en-US">
                        <a:latin typeface="Open Sans Semibold" panose="020B0706030804020204" pitchFamily="34" charset="0"/>
                      </a:rPr>
                      <a:pPr/>
                      <a:t>[VALUE]</a:t>
                    </a:fld>
                    <a:endParaRPr 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D88D-44D7-9E3C-CDFD3F41CA6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Ashtab!$C$5:$C$10</c:f>
              <c:numCache>
                <c:formatCode>General</c:formatCode>
                <c:ptCount val="6"/>
                <c:pt idx="0">
                  <c:v>2016</c:v>
                </c:pt>
                <c:pt idx="1">
                  <c:v>2017</c:v>
                </c:pt>
                <c:pt idx="2">
                  <c:v>2018</c:v>
                </c:pt>
                <c:pt idx="3">
                  <c:v>2019</c:v>
                </c:pt>
                <c:pt idx="4">
                  <c:v>2020</c:v>
                </c:pt>
                <c:pt idx="5">
                  <c:v>2021</c:v>
                </c:pt>
              </c:numCache>
            </c:numRef>
          </c:cat>
          <c:val>
            <c:numRef>
              <c:f>Ashtab!$G$5:$G$10</c:f>
              <c:numCache>
                <c:formatCode>0.00</c:formatCode>
                <c:ptCount val="6"/>
                <c:pt idx="0">
                  <c:v>113.02654186836551</c:v>
                </c:pt>
                <c:pt idx="1">
                  <c:v>132.15024439342727</c:v>
                </c:pt>
                <c:pt idx="2">
                  <c:v>136.81599220943681</c:v>
                </c:pt>
                <c:pt idx="3">
                  <c:v>146.44674551136245</c:v>
                </c:pt>
                <c:pt idx="4">
                  <c:v>108.20050384950439</c:v>
                </c:pt>
                <c:pt idx="5">
                  <c:v>110.85141591017455</c:v>
                </c:pt>
              </c:numCache>
            </c:numRef>
          </c:val>
          <c:smooth val="0"/>
          <c:extLst>
            <c:ext xmlns:c16="http://schemas.microsoft.com/office/drawing/2014/chart" uri="{C3380CC4-5D6E-409C-BE32-E72D297353CC}">
              <c16:uniqueId val="{00000005-D88D-44D7-9E3C-CDFD3F41CA66}"/>
            </c:ext>
          </c:extLst>
        </c:ser>
        <c:dLbls>
          <c:dLblPos val="t"/>
          <c:showLegendKey val="0"/>
          <c:showVal val="1"/>
          <c:showCatName val="0"/>
          <c:showSerName val="0"/>
          <c:showPercent val="0"/>
          <c:showBubbleSize val="0"/>
        </c:dLbls>
        <c:marker val="1"/>
        <c:smooth val="0"/>
        <c:axId val="1398241279"/>
        <c:axId val="1398242719"/>
      </c:lineChart>
      <c:catAx>
        <c:axId val="13982412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98242719"/>
        <c:crosses val="autoZero"/>
        <c:auto val="1"/>
        <c:lblAlgn val="ctr"/>
        <c:lblOffset val="100"/>
        <c:noMultiLvlLbl val="0"/>
      </c:catAx>
      <c:valAx>
        <c:axId val="139824271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982412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Residents in Ashtabula County Experienced Higher Asthma Mortality Rates Compared to their White Counterparts, 2016-2021</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barChart>
        <c:barDir val="col"/>
        <c:grouping val="clustered"/>
        <c:varyColors val="0"/>
        <c:ser>
          <c:idx val="0"/>
          <c:order val="0"/>
          <c:tx>
            <c:strRef>
              <c:f>Ashtabula!$M$17</c:f>
              <c:strCache>
                <c:ptCount val="1"/>
                <c:pt idx="0">
                  <c:v>Ashtabula County</c:v>
                </c:pt>
              </c:strCache>
            </c:strRef>
          </c:tx>
          <c:spPr>
            <a:solidFill>
              <a:srgbClr val="69C2C6"/>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Ashtabula!$N$15:$Q$16</c:f>
              <c:multiLvlStrCache>
                <c:ptCount val="4"/>
                <c:lvl>
                  <c:pt idx="0">
                    <c:v>White</c:v>
                  </c:pt>
                  <c:pt idx="1">
                    <c:v>Black</c:v>
                  </c:pt>
                  <c:pt idx="2">
                    <c:v>White</c:v>
                  </c:pt>
                  <c:pt idx="3">
                    <c:v>Black</c:v>
                  </c:pt>
                </c:lvl>
                <c:lvl>
                  <c:pt idx="0">
                    <c:v>Adult</c:v>
                  </c:pt>
                  <c:pt idx="2">
                    <c:v>Child</c:v>
                  </c:pt>
                </c:lvl>
              </c:multiLvlStrCache>
            </c:multiLvlStrRef>
          </c:cat>
          <c:val>
            <c:numRef>
              <c:f>Ashtabula!$N$17:$Q$17</c:f>
              <c:numCache>
                <c:formatCode>0.00</c:formatCode>
                <c:ptCount val="4"/>
                <c:pt idx="0">
                  <c:v>19.8</c:v>
                </c:pt>
                <c:pt idx="1">
                  <c:v>61.07</c:v>
                </c:pt>
                <c:pt idx="2">
                  <c:v>0</c:v>
                </c:pt>
                <c:pt idx="3">
                  <c:v>253.29</c:v>
                </c:pt>
              </c:numCache>
            </c:numRef>
          </c:val>
          <c:extLst>
            <c:ext xmlns:c16="http://schemas.microsoft.com/office/drawing/2014/chart" uri="{C3380CC4-5D6E-409C-BE32-E72D297353CC}">
              <c16:uniqueId val="{00000000-050D-4967-8C93-31892153CF62}"/>
            </c:ext>
          </c:extLst>
        </c:ser>
        <c:ser>
          <c:idx val="1"/>
          <c:order val="1"/>
          <c:tx>
            <c:strRef>
              <c:f>Ashtabula!$M$18</c:f>
              <c:strCache>
                <c:ptCount val="1"/>
                <c:pt idx="0">
                  <c:v>Ohio</c:v>
                </c:pt>
              </c:strCache>
            </c:strRef>
          </c:tx>
          <c:spPr>
            <a:solidFill>
              <a:srgbClr val="BBD36F"/>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Ashtabula!$N$15:$Q$16</c:f>
              <c:multiLvlStrCache>
                <c:ptCount val="4"/>
                <c:lvl>
                  <c:pt idx="0">
                    <c:v>White</c:v>
                  </c:pt>
                  <c:pt idx="1">
                    <c:v>Black</c:v>
                  </c:pt>
                  <c:pt idx="2">
                    <c:v>White</c:v>
                  </c:pt>
                  <c:pt idx="3">
                    <c:v>Black</c:v>
                  </c:pt>
                </c:lvl>
                <c:lvl>
                  <c:pt idx="0">
                    <c:v>Adult</c:v>
                  </c:pt>
                  <c:pt idx="2">
                    <c:v>Child</c:v>
                  </c:pt>
                </c:lvl>
              </c:multiLvlStrCache>
            </c:multiLvlStrRef>
          </c:cat>
          <c:val>
            <c:numRef>
              <c:f>Ashtabula!$N$18:$Q$18</c:f>
              <c:numCache>
                <c:formatCode>0.00</c:formatCode>
                <c:ptCount val="4"/>
                <c:pt idx="0">
                  <c:v>12.172437419853887</c:v>
                </c:pt>
                <c:pt idx="1">
                  <c:v>32.853552790465066</c:v>
                </c:pt>
                <c:pt idx="2">
                  <c:v>1.284779077837584</c:v>
                </c:pt>
                <c:pt idx="3">
                  <c:v>12.600378986936704</c:v>
                </c:pt>
              </c:numCache>
            </c:numRef>
          </c:val>
          <c:extLst>
            <c:ext xmlns:c16="http://schemas.microsoft.com/office/drawing/2014/chart" uri="{C3380CC4-5D6E-409C-BE32-E72D297353CC}">
              <c16:uniqueId val="{00000001-050D-4967-8C93-31892153CF62}"/>
            </c:ext>
          </c:extLst>
        </c:ser>
        <c:dLbls>
          <c:dLblPos val="outEnd"/>
          <c:showLegendKey val="0"/>
          <c:showVal val="1"/>
          <c:showCatName val="0"/>
          <c:showSerName val="0"/>
          <c:showPercent val="0"/>
          <c:showBubbleSize val="0"/>
        </c:dLbls>
        <c:gapWidth val="107"/>
        <c:overlap val="-27"/>
        <c:axId val="1458349343"/>
        <c:axId val="1458349823"/>
      </c:barChart>
      <c:catAx>
        <c:axId val="14583493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58349823"/>
        <c:crosses val="autoZero"/>
        <c:auto val="1"/>
        <c:lblAlgn val="ctr"/>
        <c:lblOffset val="100"/>
        <c:noMultiLvlLbl val="0"/>
      </c:catAx>
      <c:valAx>
        <c:axId val="145834982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1,000,000 Residents</a:t>
                </a:r>
              </a:p>
            </c:rich>
          </c:tx>
          <c:layout>
            <c:manualLayout>
              <c:xMode val="edge"/>
              <c:yMode val="edge"/>
              <c:x val="1.3071895424836602E-2"/>
              <c:y val="0.23598381519482808"/>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5834934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Adults in Ashtabula County had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Visualizations.xlsx]Ashtab'!$D$3</c:f>
              <c:strCache>
                <c:ptCount val="1"/>
                <c:pt idx="0">
                  <c:v>Ashtabula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7.116666666666667E-2"/>
                  <c:y val="2.260425780110811E-2"/>
                </c:manualLayout>
              </c:layout>
              <c:tx>
                <c:rich>
                  <a:bodyPr/>
                  <a:lstStyle/>
                  <a:p>
                    <a:fld id="{8DCBD28A-F212-42EE-AD0D-3EBE4F569532}"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39B1-4FB6-81DE-95CE809B8066}"/>
                </c:ext>
              </c:extLst>
            </c:dLbl>
            <c:dLbl>
              <c:idx val="1"/>
              <c:layout>
                <c:manualLayout>
                  <c:x val="-3.227777777777778E-2"/>
                  <c:y val="1.7974628171478567E-2"/>
                </c:manualLayout>
              </c:layout>
              <c:tx>
                <c:rich>
                  <a:bodyPr/>
                  <a:lstStyle/>
                  <a:p>
                    <a:fld id="{9DCD5184-C4E9-4A01-BD64-2E60928A29C1}"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39B1-4FB6-81DE-95CE809B8066}"/>
                </c:ext>
              </c:extLst>
            </c:dLbl>
            <c:dLbl>
              <c:idx val="2"/>
              <c:layout>
                <c:manualLayout>
                  <c:x val="-4.8944444444444499E-2"/>
                  <c:y val="2.2604257801108196E-2"/>
                </c:manualLayout>
              </c:layout>
              <c:tx>
                <c:rich>
                  <a:bodyPr/>
                  <a:lstStyle/>
                  <a:p>
                    <a:fld id="{7938BB4D-DD04-412E-8C26-AE9EAB4736B7}"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39B1-4FB6-81DE-95CE809B8066}"/>
                </c:ext>
              </c:extLst>
            </c:dLbl>
            <c:dLbl>
              <c:idx val="3"/>
              <c:layout>
                <c:manualLayout>
                  <c:x val="-4.0611111111111112E-2"/>
                  <c:y val="-2.3692038495188101E-2"/>
                </c:manualLayout>
              </c:layout>
              <c:tx>
                <c:rich>
                  <a:bodyPr/>
                  <a:lstStyle/>
                  <a:p>
                    <a:fld id="{9A8EE42A-7C79-4A0B-AFEE-7E503FB97DA5}"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39B1-4FB6-81DE-95CE809B8066}"/>
                </c:ext>
              </c:extLst>
            </c:dLbl>
            <c:dLbl>
              <c:idx val="4"/>
              <c:layout>
                <c:manualLayout>
                  <c:x val="-2.9499999999999998E-2"/>
                  <c:y val="-2.3692038495188101E-2"/>
                </c:manualLayout>
              </c:layout>
              <c:tx>
                <c:rich>
                  <a:bodyPr/>
                  <a:lstStyle/>
                  <a:p>
                    <a:fld id="{A4751047-17A9-4FCC-A6AD-5BB61A91B98D}"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39B1-4FB6-81DE-95CE809B8066}"/>
                </c:ext>
              </c:extLst>
            </c:dLbl>
            <c:dLbl>
              <c:idx val="5"/>
              <c:layout>
                <c:manualLayout>
                  <c:x val="-4.6166666666666765E-2"/>
                  <c:y val="-2.3692038495188188E-2"/>
                </c:manualLayout>
              </c:layout>
              <c:tx>
                <c:rich>
                  <a:bodyPr/>
                  <a:lstStyle/>
                  <a:p>
                    <a:fld id="{517B8DA4-2E0D-4F90-A7B4-9AE2262C1F9A}"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39B1-4FB6-81DE-95CE809B806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Visualizations.xlsx]Ashtab'!$C$4:$C$10</c:f>
              <c:strCache>
                <c:ptCount val="6"/>
                <c:pt idx="0">
                  <c:v>2016</c:v>
                </c:pt>
                <c:pt idx="1">
                  <c:v>2017</c:v>
                </c:pt>
                <c:pt idx="2">
                  <c:v>2018</c:v>
                </c:pt>
                <c:pt idx="3">
                  <c:v>2019</c:v>
                </c:pt>
                <c:pt idx="4">
                  <c:v>2020</c:v>
                </c:pt>
                <c:pt idx="5">
                  <c:v>2021</c:v>
                </c:pt>
              </c:strCache>
              <c:extLst/>
            </c:strRef>
          </c:cat>
          <c:val>
            <c:numRef>
              <c:f>'[County Visualizations.xlsx]Ashtab'!$D$4:$D$10</c:f>
              <c:numCache>
                <c:formatCode>General</c:formatCode>
                <c:ptCount val="6"/>
                <c:pt idx="0" formatCode="0.00">
                  <c:v>42.16</c:v>
                </c:pt>
                <c:pt idx="1">
                  <c:v>41.62</c:v>
                </c:pt>
                <c:pt idx="2">
                  <c:v>45.49</c:v>
                </c:pt>
                <c:pt idx="3">
                  <c:v>38.520000000000003</c:v>
                </c:pt>
                <c:pt idx="4">
                  <c:v>26.32</c:v>
                </c:pt>
                <c:pt idx="5">
                  <c:v>26.23</c:v>
                </c:pt>
              </c:numCache>
              <c:extLst/>
            </c:numRef>
          </c:val>
          <c:smooth val="0"/>
          <c:extLst>
            <c:ext xmlns:c16="http://schemas.microsoft.com/office/drawing/2014/chart" uri="{C3380CC4-5D6E-409C-BE32-E72D297353CC}">
              <c16:uniqueId val="{00000006-39B1-4FB6-81DE-95CE809B8066}"/>
            </c:ext>
          </c:extLst>
        </c:ser>
        <c:ser>
          <c:idx val="2"/>
          <c:order val="1"/>
          <c:tx>
            <c:strRef>
              <c:f>'[County Visualizations.xlsx]Ashtab'!$F$3</c:f>
              <c:strCache>
                <c:ptCount val="1"/>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8944444444444443E-2"/>
                  <c:y val="3.6493146689997084E-2"/>
                </c:manualLayout>
              </c:layout>
              <c:tx>
                <c:rich>
                  <a:bodyPr/>
                  <a:lstStyle/>
                  <a:p>
                    <a:fld id="{7529FD7F-3770-40EA-BB50-70CE3BB10E11}"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39B1-4FB6-81DE-95CE809B8066}"/>
                </c:ext>
              </c:extLst>
            </c:dLbl>
            <c:dLbl>
              <c:idx val="1"/>
              <c:layout>
                <c:manualLayout>
                  <c:x val="-4.6166666666666668E-2"/>
                  <c:y val="3.1863517060367372E-2"/>
                </c:manualLayout>
              </c:layout>
              <c:tx>
                <c:rich>
                  <a:bodyPr/>
                  <a:lstStyle/>
                  <a:p>
                    <a:fld id="{CB667ABF-2AEC-4FE0-83DB-2D76E9BBE927}"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39B1-4FB6-81DE-95CE809B8066}"/>
                </c:ext>
              </c:extLst>
            </c:dLbl>
            <c:dLbl>
              <c:idx val="2"/>
              <c:layout>
                <c:manualLayout>
                  <c:x val="-4.6166666666666613E-2"/>
                  <c:y val="4.575240594925626E-2"/>
                </c:manualLayout>
              </c:layout>
              <c:tx>
                <c:rich>
                  <a:bodyPr/>
                  <a:lstStyle/>
                  <a:p>
                    <a:fld id="{10082C1C-013F-44F5-B6D3-56ABC5BF25BC}"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39B1-4FB6-81DE-95CE809B8066}"/>
                </c:ext>
              </c:extLst>
            </c:dLbl>
            <c:dLbl>
              <c:idx val="3"/>
              <c:layout>
                <c:manualLayout>
                  <c:x val="-5.1722222222222225E-2"/>
                  <c:y val="2.7233887430737826E-2"/>
                </c:manualLayout>
              </c:layout>
              <c:tx>
                <c:rich>
                  <a:bodyPr/>
                  <a:lstStyle/>
                  <a:p>
                    <a:fld id="{C9DE30FB-E777-45A3-8ED9-9F8A1883C79C}"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39B1-4FB6-81DE-95CE809B8066}"/>
                </c:ext>
              </c:extLst>
            </c:dLbl>
            <c:dLbl>
              <c:idx val="4"/>
              <c:layout>
                <c:manualLayout>
                  <c:x val="-4.6166666666666765E-2"/>
                  <c:y val="3.1863517060367455E-2"/>
                </c:manualLayout>
              </c:layout>
              <c:tx>
                <c:rich>
                  <a:bodyPr/>
                  <a:lstStyle/>
                  <a:p>
                    <a:fld id="{C5DC6646-C2AC-4C5C-8774-C46070E8B739}"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39B1-4FB6-81DE-95CE809B8066}"/>
                </c:ext>
              </c:extLst>
            </c:dLbl>
            <c:dLbl>
              <c:idx val="5"/>
              <c:layout>
                <c:manualLayout>
                  <c:x val="-4.8944444444444443E-2"/>
                  <c:y val="2.7233887430737739E-2"/>
                </c:manualLayout>
              </c:layout>
              <c:tx>
                <c:rich>
                  <a:bodyPr/>
                  <a:lstStyle/>
                  <a:p>
                    <a:fld id="{A8FD16A5-2148-4890-907E-7C71BE764E55}"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39B1-4FB6-81DE-95CE809B806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Visualizations.xlsx]Ashtab'!$C$4:$C$10</c:f>
              <c:strCache>
                <c:ptCount val="6"/>
                <c:pt idx="0">
                  <c:v>2016</c:v>
                </c:pt>
                <c:pt idx="1">
                  <c:v>2017</c:v>
                </c:pt>
                <c:pt idx="2">
                  <c:v>2018</c:v>
                </c:pt>
                <c:pt idx="3">
                  <c:v>2019</c:v>
                </c:pt>
                <c:pt idx="4">
                  <c:v>2020</c:v>
                </c:pt>
                <c:pt idx="5">
                  <c:v>2021</c:v>
                </c:pt>
              </c:strCache>
              <c:extLst/>
            </c:strRef>
          </c:cat>
          <c:val>
            <c:numRef>
              <c:f>'[County Visualizations.xlsx]Ashtab'!$F$4:$F$10</c:f>
              <c:numCache>
                <c:formatCode>0.00</c:formatCode>
                <c:ptCount val="6"/>
                <c:pt idx="0">
                  <c:v>23.20592166597401</c:v>
                </c:pt>
                <c:pt idx="1">
                  <c:v>25.853660865460142</c:v>
                </c:pt>
                <c:pt idx="2">
                  <c:v>26.037747990511647</c:v>
                </c:pt>
                <c:pt idx="3">
                  <c:v>26.108100890416257</c:v>
                </c:pt>
                <c:pt idx="4">
                  <c:v>19.192334175245101</c:v>
                </c:pt>
                <c:pt idx="5">
                  <c:v>17.67458023399103</c:v>
                </c:pt>
              </c:numCache>
              <c:extLst/>
            </c:numRef>
          </c:val>
          <c:smooth val="0"/>
          <c:extLst>
            <c:ext xmlns:c16="http://schemas.microsoft.com/office/drawing/2014/chart" uri="{C3380CC4-5D6E-409C-BE32-E72D297353CC}">
              <c16:uniqueId val="{0000000D-39B1-4FB6-81DE-95CE809B8066}"/>
            </c:ext>
          </c:extLst>
        </c:ser>
        <c:ser>
          <c:idx val="4"/>
          <c:order val="2"/>
          <c:tx>
            <c:strRef>
              <c:f>'[County Visualizations.xlsx]Ashtab'!$H$3</c:f>
              <c:strCache>
                <c:ptCount val="1"/>
                <c:pt idx="0">
                  <c:v>Ashtabula Hispanic Adults</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5.4576552930883641E-2"/>
                  <c:y val="-3.6493146689997084E-2"/>
                </c:manualLayout>
              </c:layout>
              <c:tx>
                <c:rich>
                  <a:bodyPr/>
                  <a:lstStyle/>
                  <a:p>
                    <a:fld id="{4EECF13B-EFAE-42D2-94D8-6F8FCE16929D}"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39B1-4FB6-81DE-95CE809B8066}"/>
                </c:ext>
              </c:extLst>
            </c:dLbl>
            <c:dLbl>
              <c:idx val="1"/>
              <c:layout>
                <c:manualLayout>
                  <c:x val="-5.4576552930883641E-2"/>
                  <c:y val="-4.1122776319626755E-2"/>
                </c:manualLayout>
              </c:layout>
              <c:tx>
                <c:rich>
                  <a:bodyPr/>
                  <a:lstStyle/>
                  <a:p>
                    <a:fld id="{9D7A0440-E11A-4F69-B6C2-D8E3AD837702}"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39B1-4FB6-81DE-95CE809B8066}"/>
                </c:ext>
              </c:extLst>
            </c:dLbl>
            <c:dLbl>
              <c:idx val="2"/>
              <c:layout>
                <c:manualLayout>
                  <c:x val="-5.4576552930883641E-2"/>
                  <c:y val="-4.1122776319626755E-2"/>
                </c:manualLayout>
              </c:layout>
              <c:tx>
                <c:rich>
                  <a:bodyPr/>
                  <a:lstStyle/>
                  <a:p>
                    <a:fld id="{522FA92E-7912-4131-B201-A38378F7790C}"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39B1-4FB6-81DE-95CE809B8066}"/>
                </c:ext>
              </c:extLst>
            </c:dLbl>
            <c:dLbl>
              <c:idx val="3"/>
              <c:layout>
                <c:manualLayout>
                  <c:x val="-5.179877515310586E-2"/>
                  <c:y val="-3.1863517060367497E-2"/>
                </c:manualLayout>
              </c:layout>
              <c:tx>
                <c:rich>
                  <a:bodyPr/>
                  <a:lstStyle/>
                  <a:p>
                    <a:fld id="{BDFA8D60-2308-4110-AC77-2AA78E8550A7}"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39B1-4FB6-81DE-95CE809B8066}"/>
                </c:ext>
              </c:extLst>
            </c:dLbl>
            <c:dLbl>
              <c:idx val="4"/>
              <c:layout>
                <c:manualLayout>
                  <c:x val="-4.6166666666666765E-2"/>
                  <c:y val="-4.5752405949256343E-2"/>
                </c:manualLayout>
              </c:layout>
              <c:tx>
                <c:rich>
                  <a:bodyPr/>
                  <a:lstStyle/>
                  <a:p>
                    <a:fld id="{9FB59FA5-9484-44EB-B7FD-B883C158B376}"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39B1-4FB6-81DE-95CE809B8066}"/>
                </c:ext>
              </c:extLst>
            </c:dLbl>
            <c:dLbl>
              <c:idx val="5"/>
              <c:layout>
                <c:manualLayout>
                  <c:x val="-4.6166666666666765E-2"/>
                  <c:y val="-4.5752405949256343E-2"/>
                </c:manualLayout>
              </c:layout>
              <c:tx>
                <c:rich>
                  <a:bodyPr/>
                  <a:lstStyle/>
                  <a:p>
                    <a:fld id="{259C9C51-04E8-4A50-A2D4-3C974A1450ED}"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39B1-4FB6-81DE-95CE809B806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Visualizations.xlsx]Ashtab'!$C$4:$C$10</c:f>
              <c:strCache>
                <c:ptCount val="6"/>
                <c:pt idx="0">
                  <c:v>2016</c:v>
                </c:pt>
                <c:pt idx="1">
                  <c:v>2017</c:v>
                </c:pt>
                <c:pt idx="2">
                  <c:v>2018</c:v>
                </c:pt>
                <c:pt idx="3">
                  <c:v>2019</c:v>
                </c:pt>
                <c:pt idx="4">
                  <c:v>2020</c:v>
                </c:pt>
                <c:pt idx="5">
                  <c:v>2021</c:v>
                </c:pt>
              </c:strCache>
              <c:extLst/>
            </c:strRef>
          </c:cat>
          <c:val>
            <c:numRef>
              <c:f>'[County Visualizations.xlsx]Ashtab'!$H$4:$H$10</c:f>
              <c:numCache>
                <c:formatCode>0.00</c:formatCode>
                <c:ptCount val="6"/>
                <c:pt idx="0">
                  <c:v>176.83465959328029</c:v>
                </c:pt>
                <c:pt idx="1">
                  <c:v>151.57894736842104</c:v>
                </c:pt>
                <c:pt idx="2">
                  <c:v>167.33067729083666</c:v>
                </c:pt>
                <c:pt idx="3">
                  <c:v>153.0612244897959</c:v>
                </c:pt>
                <c:pt idx="4">
                  <c:v>70.895522388059703</c:v>
                </c:pt>
                <c:pt idx="5">
                  <c:v>63.784549964564135</c:v>
                </c:pt>
              </c:numCache>
              <c:extLst/>
            </c:numRef>
          </c:val>
          <c:smooth val="0"/>
          <c:extLst>
            <c:ext xmlns:c16="http://schemas.microsoft.com/office/drawing/2014/chart" uri="{C3380CC4-5D6E-409C-BE32-E72D297353CC}">
              <c16:uniqueId val="{00000014-39B1-4FB6-81DE-95CE809B8066}"/>
            </c:ext>
          </c:extLst>
        </c:ser>
        <c:ser>
          <c:idx val="5"/>
          <c:order val="3"/>
          <c:tx>
            <c:strRef>
              <c:f>'[County Visualizations.xlsx]Ashtab'!$I$3</c:f>
              <c:strCache>
                <c:ptCount val="1"/>
                <c:pt idx="0">
                  <c:v>Ohio Hispanic Adults</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4"/>
              <c:layout>
                <c:manualLayout>
                  <c:x val="-5.1722222222222225E-2"/>
                  <c:y val="-2.7233887430737826E-2"/>
                </c:manualLayout>
              </c:layout>
              <c:tx>
                <c:rich>
                  <a:bodyPr/>
                  <a:lstStyle/>
                  <a:p>
                    <a:fld id="{7347C746-5C8B-4786-BF13-A6575F2625F1}"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39B1-4FB6-81DE-95CE809B8066}"/>
                </c:ext>
              </c:extLst>
            </c:dLbl>
            <c:dLbl>
              <c:idx val="5"/>
              <c:layout>
                <c:manualLayout>
                  <c:x val="-1.2833333333333334E-2"/>
                  <c:y val="-1.3344998541849021E-2"/>
                </c:manualLayout>
              </c:layout>
              <c:tx>
                <c:rich>
                  <a:bodyPr/>
                  <a:lstStyle/>
                  <a:p>
                    <a:fld id="{0A576A24-1975-4205-A798-DB726992BF2F}"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39B1-4FB6-81DE-95CE809B806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Visualizations.xlsx]Ashtab'!$C$4:$C$10</c:f>
              <c:strCache>
                <c:ptCount val="6"/>
                <c:pt idx="0">
                  <c:v>2016</c:v>
                </c:pt>
                <c:pt idx="1">
                  <c:v>2017</c:v>
                </c:pt>
                <c:pt idx="2">
                  <c:v>2018</c:v>
                </c:pt>
                <c:pt idx="3">
                  <c:v>2019</c:v>
                </c:pt>
                <c:pt idx="4">
                  <c:v>2020</c:v>
                </c:pt>
                <c:pt idx="5">
                  <c:v>2021</c:v>
                </c:pt>
              </c:strCache>
              <c:extLst/>
            </c:strRef>
          </c:cat>
          <c:val>
            <c:numRef>
              <c:f>'[County Visualizations.xlsx]Ashtab'!$I$4:$I$10</c:f>
              <c:numCache>
                <c:formatCode>0.00</c:formatCode>
                <c:ptCount val="6"/>
                <c:pt idx="0">
                  <c:v>48.051649682446353</c:v>
                </c:pt>
                <c:pt idx="1">
                  <c:v>45.932741877472722</c:v>
                </c:pt>
                <c:pt idx="2">
                  <c:v>57.704568458437947</c:v>
                </c:pt>
                <c:pt idx="3">
                  <c:v>63.897430189361785</c:v>
                </c:pt>
                <c:pt idx="4">
                  <c:v>48.498576020518634</c:v>
                </c:pt>
                <c:pt idx="5">
                  <c:v>55.598992268265135</c:v>
                </c:pt>
              </c:numCache>
              <c:extLst/>
            </c:numRef>
          </c:val>
          <c:smooth val="0"/>
          <c:extLst>
            <c:ext xmlns:c16="http://schemas.microsoft.com/office/drawing/2014/chart" uri="{C3380CC4-5D6E-409C-BE32-E72D297353CC}">
              <c16:uniqueId val="{00000017-39B1-4FB6-81DE-95CE809B8066}"/>
            </c:ext>
          </c:extLst>
        </c:ser>
        <c:dLbls>
          <c:dLblPos val="t"/>
          <c:showLegendKey val="0"/>
          <c:showVal val="1"/>
          <c:showCatName val="0"/>
          <c:showSerName val="0"/>
          <c:showPercent val="0"/>
          <c:showBubbleSize val="0"/>
        </c:dLbls>
        <c:marker val="1"/>
        <c:smooth val="0"/>
        <c:axId val="801727"/>
        <c:axId val="171887935"/>
      </c:lineChart>
      <c:catAx>
        <c:axId val="8017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71887935"/>
        <c:crosses val="autoZero"/>
        <c:auto val="1"/>
        <c:lblAlgn val="ctr"/>
        <c:lblOffset val="100"/>
        <c:noMultiLvlLbl val="0"/>
      </c:catAx>
      <c:valAx>
        <c:axId val="17188793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2338060526833242E-2"/>
              <c:y val="0.21347559667881982"/>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80172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Children in Ashtabula County Experienced Significantly Higher Rates of Asthma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manualLayout>
          <c:layoutTarget val="inner"/>
          <c:xMode val="edge"/>
          <c:yMode val="edge"/>
          <c:x val="9.7961392306344874E-2"/>
          <c:y val="0.19079582423323102"/>
          <c:w val="0.87775202443070488"/>
          <c:h val="0.59001037359537256"/>
        </c:manualLayout>
      </c:layout>
      <c:lineChart>
        <c:grouping val="standard"/>
        <c:varyColors val="0"/>
        <c:ser>
          <c:idx val="0"/>
          <c:order val="0"/>
          <c:tx>
            <c:strRef>
              <c:f>Ashtab!$D$14:$D$15</c:f>
              <c:strCache>
                <c:ptCount val="2"/>
                <c:pt idx="0">
                  <c:v>Ashtabula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4"/>
              <c:layout>
                <c:manualLayout>
                  <c:x val="-4.5057151639828895E-2"/>
                  <c:y val="-3.1236840443765578E-2"/>
                </c:manualLayout>
              </c:layout>
              <c:tx>
                <c:rich>
                  <a:bodyPr/>
                  <a:lstStyle/>
                  <a:p>
                    <a:fld id="{DE702393-7AA5-4949-BDE7-F15B7460BC93}"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89EE-474D-9FD1-17D77AFC1A56}"/>
                </c:ext>
              </c:extLst>
            </c:dLbl>
            <c:dLbl>
              <c:idx val="5"/>
              <c:layout>
                <c:manualLayout>
                  <c:x val="-4.9861956444633787E-2"/>
                  <c:y val="-2.3880521800479261E-2"/>
                </c:manualLayout>
              </c:layout>
              <c:tx>
                <c:rich>
                  <a:bodyPr/>
                  <a:lstStyle/>
                  <a:p>
                    <a:fld id="{BE9C9D7C-E31E-4B4F-9AC8-ACAC3EE60349}"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9EE-474D-9FD1-17D77AFC1A5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Ashtab!$C$16:$C$21</c:f>
              <c:numCache>
                <c:formatCode>General</c:formatCode>
                <c:ptCount val="6"/>
                <c:pt idx="0">
                  <c:v>2016</c:v>
                </c:pt>
                <c:pt idx="1">
                  <c:v>2017</c:v>
                </c:pt>
                <c:pt idx="2">
                  <c:v>2018</c:v>
                </c:pt>
                <c:pt idx="3">
                  <c:v>2019</c:v>
                </c:pt>
                <c:pt idx="4">
                  <c:v>2020</c:v>
                </c:pt>
                <c:pt idx="5">
                  <c:v>2021</c:v>
                </c:pt>
              </c:numCache>
            </c:numRef>
          </c:cat>
          <c:val>
            <c:numRef>
              <c:f>Ashtab!$D$16:$D$21</c:f>
              <c:numCache>
                <c:formatCode>General</c:formatCode>
                <c:ptCount val="6"/>
                <c:pt idx="0">
                  <c:v>78.239999999999995</c:v>
                </c:pt>
                <c:pt idx="1">
                  <c:v>83.1</c:v>
                </c:pt>
                <c:pt idx="2">
                  <c:v>95.04</c:v>
                </c:pt>
                <c:pt idx="3">
                  <c:v>77.08</c:v>
                </c:pt>
                <c:pt idx="4">
                  <c:v>35.86</c:v>
                </c:pt>
                <c:pt idx="5">
                  <c:v>53.18</c:v>
                </c:pt>
              </c:numCache>
            </c:numRef>
          </c:val>
          <c:smooth val="0"/>
          <c:extLst>
            <c:ext xmlns:c16="http://schemas.microsoft.com/office/drawing/2014/chart" uri="{C3380CC4-5D6E-409C-BE32-E72D297353CC}">
              <c16:uniqueId val="{00000002-89EE-474D-9FD1-17D77AFC1A56}"/>
            </c:ext>
          </c:extLst>
        </c:ser>
        <c:ser>
          <c:idx val="1"/>
          <c:order val="1"/>
          <c:tx>
            <c:strRef>
              <c:f>Ashtab!$E$14:$E$15</c:f>
              <c:strCache>
                <c:ptCount val="2"/>
                <c:pt idx="0">
                  <c:v>Ashtabula Black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5"/>
              <c:layout>
                <c:manualLayout>
                  <c:x val="-5.053462911730628E-2"/>
                  <c:y val="-2.7558681122122418E-2"/>
                </c:manualLayout>
              </c:layout>
              <c:tx>
                <c:rich>
                  <a:bodyPr/>
                  <a:lstStyle/>
                  <a:p>
                    <a:fld id="{2FC9C2B6-8ECA-4A32-93C0-C93118F08962}"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89EE-474D-9FD1-17D77AFC1A5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Ashtab!$C$16:$C$21</c:f>
              <c:numCache>
                <c:formatCode>General</c:formatCode>
                <c:ptCount val="6"/>
                <c:pt idx="0">
                  <c:v>2016</c:v>
                </c:pt>
                <c:pt idx="1">
                  <c:v>2017</c:v>
                </c:pt>
                <c:pt idx="2">
                  <c:v>2018</c:v>
                </c:pt>
                <c:pt idx="3">
                  <c:v>2019</c:v>
                </c:pt>
                <c:pt idx="4">
                  <c:v>2020</c:v>
                </c:pt>
                <c:pt idx="5">
                  <c:v>2021</c:v>
                </c:pt>
              </c:numCache>
            </c:numRef>
          </c:cat>
          <c:val>
            <c:numRef>
              <c:f>Ashtab!$E$16:$E$21</c:f>
              <c:numCache>
                <c:formatCode>General</c:formatCode>
                <c:ptCount val="6"/>
                <c:pt idx="0">
                  <c:v>297.62</c:v>
                </c:pt>
                <c:pt idx="1">
                  <c:v>590.91</c:v>
                </c:pt>
                <c:pt idx="2">
                  <c:v>516.72</c:v>
                </c:pt>
                <c:pt idx="3">
                  <c:v>347</c:v>
                </c:pt>
                <c:pt idx="4">
                  <c:v>172.14</c:v>
                </c:pt>
                <c:pt idx="5">
                  <c:v>111.11</c:v>
                </c:pt>
              </c:numCache>
            </c:numRef>
          </c:val>
          <c:smooth val="0"/>
          <c:extLst>
            <c:ext xmlns:c16="http://schemas.microsoft.com/office/drawing/2014/chart" uri="{C3380CC4-5D6E-409C-BE32-E72D297353CC}">
              <c16:uniqueId val="{00000004-89EE-474D-9FD1-17D77AFC1A56}"/>
            </c:ext>
          </c:extLst>
        </c:ser>
        <c:ser>
          <c:idx val="2"/>
          <c:order val="2"/>
          <c:tx>
            <c:strRef>
              <c:f>Ashtab!$F$14:$F$15</c:f>
              <c:strCache>
                <c:ptCount val="2"/>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5368139793336641E-2"/>
                  <c:y val="2.2238672572574138E-2"/>
                </c:manualLayout>
              </c:layout>
              <c:tx>
                <c:rich>
                  <a:bodyPr/>
                  <a:lstStyle/>
                  <a:p>
                    <a:fld id="{4D0CD337-F313-4CE5-800A-163F65094365}"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89EE-474D-9FD1-17D77AFC1A56}"/>
                </c:ext>
              </c:extLst>
            </c:dLbl>
            <c:dLbl>
              <c:idx val="1"/>
              <c:layout>
                <c:manualLayout>
                  <c:x val="-4.5368139793336641E-2"/>
                  <c:y val="2.5916831894217295E-2"/>
                </c:manualLayout>
              </c:layout>
              <c:tx>
                <c:rich>
                  <a:bodyPr/>
                  <a:lstStyle/>
                  <a:p>
                    <a:fld id="{34A64609-B7B5-466C-B487-AEE8A1B54054}"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89EE-474D-9FD1-17D77AFC1A56}"/>
                </c:ext>
              </c:extLst>
            </c:dLbl>
            <c:dLbl>
              <c:idx val="2"/>
              <c:layout>
                <c:manualLayout>
                  <c:x val="-4.5368139793336641E-2"/>
                  <c:y val="2.9594991215860456E-2"/>
                </c:manualLayout>
              </c:layout>
              <c:tx>
                <c:rich>
                  <a:bodyPr/>
                  <a:lstStyle/>
                  <a:p>
                    <a:fld id="{7B3E08A7-5E80-4420-A90B-FF327FBA0180}"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89EE-474D-9FD1-17D77AFC1A56}"/>
                </c:ext>
              </c:extLst>
            </c:dLbl>
            <c:dLbl>
              <c:idx val="3"/>
              <c:layout>
                <c:manualLayout>
                  <c:x val="-4.5368139793336641E-2"/>
                  <c:y val="2.5916831894217295E-2"/>
                </c:manualLayout>
              </c:layout>
              <c:tx>
                <c:rich>
                  <a:bodyPr/>
                  <a:lstStyle/>
                  <a:p>
                    <a:fld id="{F83822DA-4CE7-4FB6-8EAE-8788496B8202}"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89EE-474D-9FD1-17D77AFC1A56}"/>
                </c:ext>
              </c:extLst>
            </c:dLbl>
            <c:dLbl>
              <c:idx val="4"/>
              <c:layout>
                <c:manualLayout>
                  <c:x val="-4.5368139793336641E-2"/>
                  <c:y val="2.2238672572574138E-2"/>
                </c:manualLayout>
              </c:layout>
              <c:tx>
                <c:rich>
                  <a:bodyPr/>
                  <a:lstStyle/>
                  <a:p>
                    <a:fld id="{8EC4B2CA-C109-4A1D-9249-B1BFE61CB42E}"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89EE-474D-9FD1-17D77AFC1A56}"/>
                </c:ext>
              </c:extLst>
            </c:dLbl>
            <c:dLbl>
              <c:idx val="5"/>
              <c:layout>
                <c:manualLayout>
                  <c:x val="-4.5368139793336822E-2"/>
                  <c:y val="2.2238672572574003E-2"/>
                </c:manualLayout>
              </c:layout>
              <c:tx>
                <c:rich>
                  <a:bodyPr/>
                  <a:lstStyle/>
                  <a:p>
                    <a:fld id="{28071530-B3B9-4F5B-B090-F8CEFC5E094A}"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89EE-474D-9FD1-17D77AFC1A56}"/>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Ashtab!$C$16:$C$21</c:f>
              <c:numCache>
                <c:formatCode>General</c:formatCode>
                <c:ptCount val="6"/>
                <c:pt idx="0">
                  <c:v>2016</c:v>
                </c:pt>
                <c:pt idx="1">
                  <c:v>2017</c:v>
                </c:pt>
                <c:pt idx="2">
                  <c:v>2018</c:v>
                </c:pt>
                <c:pt idx="3">
                  <c:v>2019</c:v>
                </c:pt>
                <c:pt idx="4">
                  <c:v>2020</c:v>
                </c:pt>
                <c:pt idx="5">
                  <c:v>2021</c:v>
                </c:pt>
              </c:numCache>
            </c:numRef>
          </c:cat>
          <c:val>
            <c:numRef>
              <c:f>Ashtab!$F$16:$F$21</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0B-89EE-474D-9FD1-17D77AFC1A56}"/>
            </c:ext>
          </c:extLst>
        </c:ser>
        <c:ser>
          <c:idx val="3"/>
          <c:order val="3"/>
          <c:tx>
            <c:strRef>
              <c:f>Ashtab!$G$14:$G$15</c:f>
              <c:strCache>
                <c:ptCount val="2"/>
                <c:pt idx="0">
                  <c:v>Ohio Black Children</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4.7201153909815351E-2"/>
                  <c:y val="-2.1636844614276934E-2"/>
                </c:manualLayout>
              </c:layout>
              <c:tx>
                <c:rich>
                  <a:bodyPr/>
                  <a:lstStyle/>
                  <a:p>
                    <a:fld id="{86B99C47-5DDE-4521-BE18-4C96CB5F3C9C}"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89EE-474D-9FD1-17D77AFC1A56}"/>
                </c:ext>
              </c:extLst>
            </c:dLbl>
            <c:dLbl>
              <c:idx val="1"/>
              <c:layout>
                <c:manualLayout>
                  <c:x val="-4.720115390981533E-2"/>
                  <c:y val="-2.1636844614276934E-2"/>
                </c:manualLayout>
              </c:layout>
              <c:tx>
                <c:rich>
                  <a:bodyPr/>
                  <a:lstStyle/>
                  <a:p>
                    <a:fld id="{C81349CF-8FE2-4042-BA14-129E15F326BB}"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89EE-474D-9FD1-17D77AFC1A56}"/>
                </c:ext>
              </c:extLst>
            </c:dLbl>
            <c:dLbl>
              <c:idx val="3"/>
              <c:layout>
                <c:manualLayout>
                  <c:x val="-4.720115390981533E-2"/>
                  <c:y val="-2.899316325756332E-2"/>
                </c:manualLayout>
              </c:layout>
              <c:tx>
                <c:rich>
                  <a:bodyPr/>
                  <a:lstStyle/>
                  <a:p>
                    <a:fld id="{2A554D91-D717-402F-8774-DAF7BE8B1D2E}"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89EE-474D-9FD1-17D77AFC1A56}"/>
                </c:ext>
              </c:extLst>
            </c:dLbl>
            <c:dLbl>
              <c:idx val="4"/>
              <c:layout>
                <c:manualLayout>
                  <c:x val="-5.053462911730628E-2"/>
                  <c:y val="-2.7558681122122553E-2"/>
                </c:manualLayout>
              </c:layout>
              <c:tx>
                <c:rich>
                  <a:bodyPr/>
                  <a:lstStyle/>
                  <a:p>
                    <a:fld id="{26C7B6BA-8685-4A59-B5FA-E8952451A499}"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89EE-474D-9FD1-17D77AFC1A5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Ashtab!$C$16:$C$21</c:f>
              <c:numCache>
                <c:formatCode>General</c:formatCode>
                <c:ptCount val="6"/>
                <c:pt idx="0">
                  <c:v>2016</c:v>
                </c:pt>
                <c:pt idx="1">
                  <c:v>2017</c:v>
                </c:pt>
                <c:pt idx="2">
                  <c:v>2018</c:v>
                </c:pt>
                <c:pt idx="3">
                  <c:v>2019</c:v>
                </c:pt>
                <c:pt idx="4">
                  <c:v>2020</c:v>
                </c:pt>
                <c:pt idx="5">
                  <c:v>2021</c:v>
                </c:pt>
              </c:numCache>
            </c:numRef>
          </c:cat>
          <c:val>
            <c:numRef>
              <c:f>Ashtab!$G$16:$G$21</c:f>
              <c:numCache>
                <c:formatCode>0.00</c:formatCode>
                <c:ptCount val="6"/>
                <c:pt idx="0">
                  <c:v>223.90060986041178</c:v>
                </c:pt>
                <c:pt idx="1">
                  <c:v>233.26999481775781</c:v>
                </c:pt>
                <c:pt idx="2">
                  <c:v>243.19517653708817</c:v>
                </c:pt>
                <c:pt idx="3">
                  <c:v>240.77437748603225</c:v>
                </c:pt>
                <c:pt idx="4">
                  <c:v>114.33531577840921</c:v>
                </c:pt>
                <c:pt idx="5">
                  <c:v>183.06049951146085</c:v>
                </c:pt>
              </c:numCache>
            </c:numRef>
          </c:val>
          <c:smooth val="0"/>
          <c:extLst>
            <c:ext xmlns:c16="http://schemas.microsoft.com/office/drawing/2014/chart" uri="{C3380CC4-5D6E-409C-BE32-E72D297353CC}">
              <c16:uniqueId val="{00000010-89EE-474D-9FD1-17D77AFC1A56}"/>
            </c:ext>
          </c:extLst>
        </c:ser>
        <c:dLbls>
          <c:dLblPos val="t"/>
          <c:showLegendKey val="0"/>
          <c:showVal val="1"/>
          <c:showCatName val="0"/>
          <c:showSerName val="0"/>
          <c:showPercent val="0"/>
          <c:showBubbleSize val="0"/>
        </c:dLbls>
        <c:marker val="1"/>
        <c:smooth val="0"/>
        <c:axId val="1409447199"/>
        <c:axId val="1409448159"/>
      </c:lineChart>
      <c:catAx>
        <c:axId val="14094471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09448159"/>
        <c:crosses val="autoZero"/>
        <c:auto val="1"/>
        <c:lblAlgn val="ctr"/>
        <c:lblOffset val="100"/>
        <c:noMultiLvlLbl val="0"/>
      </c:catAx>
      <c:valAx>
        <c:axId val="140944815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6.2766335945524236E-4"/>
              <c:y val="0.23061428780338597"/>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09447199"/>
        <c:crosses val="autoZero"/>
        <c:crossBetween val="between"/>
      </c:valAx>
      <c:spPr>
        <a:noFill/>
        <a:ln>
          <a:noFill/>
        </a:ln>
        <a:effectLst/>
      </c:spPr>
    </c:plotArea>
    <c:legend>
      <c:legendPos val="b"/>
      <c:layout>
        <c:manualLayout>
          <c:xMode val="edge"/>
          <c:yMode val="edge"/>
          <c:x val="0.23150646709701828"/>
          <c:y val="0.86666585573390287"/>
          <c:w val="0.57233163058918712"/>
          <c:h val="0.11606017998228399"/>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Children in Ashtabula County Experienced Significantly Higher Rates of Asthma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Visualizations.xlsx]Ashtab'!$D$14</c:f>
              <c:strCache>
                <c:ptCount val="1"/>
                <c:pt idx="0">
                  <c:v>Ashtabula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4084517368289861E-2"/>
                  <c:y val="-3.1464644393800915E-2"/>
                </c:manualLayout>
              </c:layout>
              <c:tx>
                <c:rich>
                  <a:bodyPr/>
                  <a:lstStyle/>
                  <a:p>
                    <a:fld id="{B2806FD1-73E1-492D-A3F0-D909E4EB680E}"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A4EF-4BBC-A0AC-616B1A11BEEC}"/>
                </c:ext>
              </c:extLst>
            </c:dLbl>
            <c:dLbl>
              <c:idx val="1"/>
              <c:layout>
                <c:manualLayout>
                  <c:x val="-4.0906367151033539E-2"/>
                  <c:y val="2.732799680443147E-2"/>
                </c:manualLayout>
              </c:layout>
              <c:tx>
                <c:rich>
                  <a:bodyPr/>
                  <a:lstStyle/>
                  <a:p>
                    <a:fld id="{908AE212-04ED-4F78-9782-0728A2A1C2C2}"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4EF-4BBC-A0AC-616B1A11BEEC}"/>
                </c:ext>
              </c:extLst>
            </c:dLbl>
            <c:dLbl>
              <c:idx val="2"/>
              <c:layout>
                <c:manualLayout>
                  <c:x val="-4.9050377082752922E-2"/>
                  <c:y val="-2.7265170022498602E-2"/>
                </c:manualLayout>
              </c:layout>
              <c:tx>
                <c:rich>
                  <a:bodyPr/>
                  <a:lstStyle/>
                  <a:p>
                    <a:fld id="{E2C2C1A2-5B1D-4B9F-AF6A-9BD4238561A7}"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A4EF-4BBC-A0AC-616B1A11BEEC}"/>
                </c:ext>
              </c:extLst>
            </c:dLbl>
            <c:dLbl>
              <c:idx val="3"/>
              <c:layout>
                <c:manualLayout>
                  <c:x val="-5.401623679721599E-2"/>
                  <c:y val="3.1527471175733783E-2"/>
                </c:manualLayout>
              </c:layout>
              <c:tx>
                <c:rich>
                  <a:bodyPr/>
                  <a:lstStyle/>
                  <a:p>
                    <a:fld id="{45187F5E-9C67-4B25-865B-CA4D2730039F}"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A4EF-4BBC-A0AC-616B1A11BEEC}"/>
                </c:ext>
              </c:extLst>
            </c:dLbl>
            <c:dLbl>
              <c:idx val="4"/>
              <c:layout>
                <c:manualLayout>
                  <c:x val="-7.8845535369531414E-2"/>
                  <c:y val="-1.8866221279893975E-2"/>
                </c:manualLayout>
              </c:layout>
              <c:tx>
                <c:rich>
                  <a:bodyPr/>
                  <a:lstStyle/>
                  <a:p>
                    <a:fld id="{BF78ACCB-D96B-4A73-9665-7653E1172A0F}"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A4EF-4BBC-A0AC-616B1A11BEEC}"/>
                </c:ext>
              </c:extLst>
            </c:dLbl>
            <c:dLbl>
              <c:idx val="5"/>
              <c:layout>
                <c:manualLayout>
                  <c:x val="-3.1669868082132194E-2"/>
                  <c:y val="2.312852243312908E-2"/>
                </c:manualLayout>
              </c:layout>
              <c:tx>
                <c:rich>
                  <a:bodyPr/>
                  <a:lstStyle/>
                  <a:p>
                    <a:fld id="{A674DAFC-359A-4439-AB66-3B83F891C7C7}"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A4EF-4BBC-A0AC-616B1A11BEE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Visualizations.xlsx]Ashtab'!$C$15:$C$21</c:f>
              <c:strCache>
                <c:ptCount val="6"/>
                <c:pt idx="0">
                  <c:v>2016</c:v>
                </c:pt>
                <c:pt idx="1">
                  <c:v>2017</c:v>
                </c:pt>
                <c:pt idx="2">
                  <c:v>2018</c:v>
                </c:pt>
                <c:pt idx="3">
                  <c:v>2019</c:v>
                </c:pt>
                <c:pt idx="4">
                  <c:v>2020</c:v>
                </c:pt>
                <c:pt idx="5">
                  <c:v>2021</c:v>
                </c:pt>
              </c:strCache>
              <c:extLst/>
            </c:strRef>
          </c:cat>
          <c:val>
            <c:numRef>
              <c:f>'[County Visualizations.xlsx]Ashtab'!$D$15:$D$21</c:f>
              <c:numCache>
                <c:formatCode>General</c:formatCode>
                <c:ptCount val="6"/>
                <c:pt idx="0">
                  <c:v>78.239999999999995</c:v>
                </c:pt>
                <c:pt idx="1">
                  <c:v>83.1</c:v>
                </c:pt>
                <c:pt idx="2">
                  <c:v>95.04</c:v>
                </c:pt>
                <c:pt idx="3">
                  <c:v>77.08</c:v>
                </c:pt>
                <c:pt idx="4">
                  <c:v>35.86</c:v>
                </c:pt>
                <c:pt idx="5">
                  <c:v>53.18</c:v>
                </c:pt>
              </c:numCache>
              <c:extLst/>
            </c:numRef>
          </c:val>
          <c:smooth val="0"/>
          <c:extLst>
            <c:ext xmlns:c16="http://schemas.microsoft.com/office/drawing/2014/chart" uri="{C3380CC4-5D6E-409C-BE32-E72D297353CC}">
              <c16:uniqueId val="{00000006-A4EF-4BBC-A0AC-616B1A11BEEC}"/>
            </c:ext>
          </c:extLst>
        </c:ser>
        <c:ser>
          <c:idx val="2"/>
          <c:order val="1"/>
          <c:tx>
            <c:strRef>
              <c:f>'[County Visualizations.xlsx]Ashtab'!$F$14</c:f>
              <c:strCache>
                <c:ptCount val="1"/>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6567447225521412E-2"/>
                  <c:y val="3.9863593136405466E-2"/>
                </c:manualLayout>
              </c:layout>
              <c:tx>
                <c:rich>
                  <a:bodyPr/>
                  <a:lstStyle/>
                  <a:p>
                    <a:fld id="{A09CAE10-878E-451F-A504-45662ED84F33}"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A4EF-4BBC-A0AC-616B1A11BEEC}"/>
                </c:ext>
              </c:extLst>
            </c:dLbl>
            <c:dLbl>
              <c:idx val="1"/>
              <c:layout>
                <c:manualLayout>
                  <c:x val="-4.9050377082752922E-2"/>
                  <c:y val="3.9863593136405542E-2"/>
                </c:manualLayout>
              </c:layout>
              <c:tx>
                <c:rich>
                  <a:bodyPr/>
                  <a:lstStyle/>
                  <a:p>
                    <a:fld id="{A0A091AA-AED4-4CB9-9433-C822B2A062A2}"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A4EF-4BBC-A0AC-616B1A11BEEC}"/>
                </c:ext>
              </c:extLst>
            </c:dLbl>
            <c:dLbl>
              <c:idx val="2"/>
              <c:layout>
                <c:manualLayout>
                  <c:x val="-4.6567447225521391E-2"/>
                  <c:y val="3.1464644393800915E-2"/>
                </c:manualLayout>
              </c:layout>
              <c:tx>
                <c:rich>
                  <a:bodyPr/>
                  <a:lstStyle/>
                  <a:p>
                    <a:fld id="{DA8BE94C-9AED-4583-BF3A-40ED8DBFF189}"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A4EF-4BBC-A0AC-616B1A11BEEC}"/>
                </c:ext>
              </c:extLst>
            </c:dLbl>
            <c:dLbl>
              <c:idx val="3"/>
              <c:layout>
                <c:manualLayout>
                  <c:x val="-4.6567447225521391E-2"/>
                  <c:y val="3.9863593136405542E-2"/>
                </c:manualLayout>
              </c:layout>
              <c:tx>
                <c:rich>
                  <a:bodyPr/>
                  <a:lstStyle/>
                  <a:p>
                    <a:fld id="{F9F2B1F9-7076-4D11-8E59-BA3B35026B86}"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A4EF-4BBC-A0AC-616B1A11BEEC}"/>
                </c:ext>
              </c:extLst>
            </c:dLbl>
            <c:dLbl>
              <c:idx val="4"/>
              <c:layout>
                <c:manualLayout>
                  <c:x val="-4.6567447225521391E-2"/>
                  <c:y val="2.7265170022498602E-2"/>
                </c:manualLayout>
              </c:layout>
              <c:tx>
                <c:rich>
                  <a:bodyPr/>
                  <a:lstStyle/>
                  <a:p>
                    <a:fld id="{3DEE469C-5352-4F96-BFF6-27283E9D025F}"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A4EF-4BBC-A0AC-616B1A11BEEC}"/>
                </c:ext>
              </c:extLst>
            </c:dLbl>
            <c:dLbl>
              <c:idx val="5"/>
              <c:layout>
                <c:manualLayout>
                  <c:x val="-4.1601587511058323E-2"/>
                  <c:y val="2.7265170022498526E-2"/>
                </c:manualLayout>
              </c:layout>
              <c:tx>
                <c:rich>
                  <a:bodyPr/>
                  <a:lstStyle/>
                  <a:p>
                    <a:fld id="{95156EC2-A45B-4E50-8EF7-203B85C1BBBD}"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A4EF-4BBC-A0AC-616B1A11BEE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Visualizations.xlsx]Ashtab'!$C$15:$C$21</c:f>
              <c:strCache>
                <c:ptCount val="6"/>
                <c:pt idx="0">
                  <c:v>2016</c:v>
                </c:pt>
                <c:pt idx="1">
                  <c:v>2017</c:v>
                </c:pt>
                <c:pt idx="2">
                  <c:v>2018</c:v>
                </c:pt>
                <c:pt idx="3">
                  <c:v>2019</c:v>
                </c:pt>
                <c:pt idx="4">
                  <c:v>2020</c:v>
                </c:pt>
                <c:pt idx="5">
                  <c:v>2021</c:v>
                </c:pt>
              </c:strCache>
              <c:extLst/>
            </c:strRef>
          </c:cat>
          <c:val>
            <c:numRef>
              <c:f>'[County Visualizations.xlsx]Ashtab'!$F$15:$F$21</c:f>
              <c:numCache>
                <c:formatCode>0.00</c:formatCode>
                <c:ptCount val="6"/>
                <c:pt idx="0">
                  <c:v>44.004702676944859</c:v>
                </c:pt>
                <c:pt idx="1">
                  <c:v>44.73695160288279</c:v>
                </c:pt>
                <c:pt idx="2">
                  <c:v>49.605113685844273</c:v>
                </c:pt>
                <c:pt idx="3">
                  <c:v>45.555601754132802</c:v>
                </c:pt>
                <c:pt idx="4">
                  <c:v>21.784170040564295</c:v>
                </c:pt>
                <c:pt idx="5">
                  <c:v>32.560540259413706</c:v>
                </c:pt>
              </c:numCache>
              <c:extLst/>
            </c:numRef>
          </c:val>
          <c:smooth val="0"/>
          <c:extLst>
            <c:ext xmlns:c16="http://schemas.microsoft.com/office/drawing/2014/chart" uri="{C3380CC4-5D6E-409C-BE32-E72D297353CC}">
              <c16:uniqueId val="{0000000D-A4EF-4BBC-A0AC-616B1A11BEEC}"/>
            </c:ext>
          </c:extLst>
        </c:ser>
        <c:ser>
          <c:idx val="4"/>
          <c:order val="2"/>
          <c:tx>
            <c:strRef>
              <c:f>'[County Visualizations.xlsx]Ashtab'!$H$14</c:f>
              <c:strCache>
                <c:ptCount val="1"/>
                <c:pt idx="0">
                  <c:v>Ashtabula Hispanic Children</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3"/>
              <c:layout>
                <c:manualLayout>
                  <c:x val="-5.2228527300009285E-2"/>
                  <c:y val="-3.1464644393800915E-2"/>
                </c:manualLayout>
              </c:layout>
              <c:tx>
                <c:rich>
                  <a:bodyPr/>
                  <a:lstStyle/>
                  <a:p>
                    <a:fld id="{06B16DCF-9A8B-49E8-9FEC-7D164C38C41D}"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A4EF-4BBC-A0AC-616B1A11BEEC}"/>
                </c:ext>
              </c:extLst>
            </c:dLbl>
            <c:dLbl>
              <c:idx val="4"/>
              <c:layout>
                <c:manualLayout>
                  <c:x val="-2.4221078510437592E-2"/>
                  <c:y val="-3.5664118765103302E-2"/>
                </c:manualLayout>
              </c:layout>
              <c:tx>
                <c:rich>
                  <a:bodyPr/>
                  <a:lstStyle/>
                  <a:p>
                    <a:fld id="{059AD7A6-6F0F-4280-BA26-7D6A5F901961}"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A4EF-4BBC-A0AC-616B1A11BEEC}"/>
                </c:ext>
              </c:extLst>
            </c:dLbl>
            <c:dLbl>
              <c:idx val="5"/>
              <c:layout>
                <c:manualLayout>
                  <c:x val="-9.3234993670483924E-3"/>
                  <c:y val="-2.0683237946847221E-3"/>
                </c:manualLayout>
              </c:layout>
              <c:tx>
                <c:rich>
                  <a:bodyPr/>
                  <a:lstStyle/>
                  <a:p>
                    <a:fld id="{055D3597-A1DE-4AC3-BF74-063642A35B8C}"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A4EF-4BBC-A0AC-616B1A11BEE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Visualizations.xlsx]Ashtab'!$C$15:$C$21</c:f>
              <c:strCache>
                <c:ptCount val="6"/>
                <c:pt idx="0">
                  <c:v>2016</c:v>
                </c:pt>
                <c:pt idx="1">
                  <c:v>2017</c:v>
                </c:pt>
                <c:pt idx="2">
                  <c:v>2018</c:v>
                </c:pt>
                <c:pt idx="3">
                  <c:v>2019</c:v>
                </c:pt>
                <c:pt idx="4">
                  <c:v>2020</c:v>
                </c:pt>
                <c:pt idx="5">
                  <c:v>2021</c:v>
                </c:pt>
              </c:strCache>
              <c:extLst/>
            </c:strRef>
          </c:cat>
          <c:val>
            <c:numRef>
              <c:f>'[County Visualizations.xlsx]Ashtab'!$H$15:$H$21</c:f>
              <c:numCache>
                <c:formatCode>0.00</c:formatCode>
                <c:ptCount val="6"/>
                <c:pt idx="0">
                  <c:v>106.98198198198199</c:v>
                </c:pt>
                <c:pt idx="1">
                  <c:v>89.938167509836987</c:v>
                </c:pt>
                <c:pt idx="2">
                  <c:v>121.34583563154992</c:v>
                </c:pt>
                <c:pt idx="3">
                  <c:v>159.60374243258119</c:v>
                </c:pt>
                <c:pt idx="4">
                  <c:v>42.918454935622321</c:v>
                </c:pt>
                <c:pt idx="5">
                  <c:v>58.479532163742689</c:v>
                </c:pt>
              </c:numCache>
              <c:extLst/>
            </c:numRef>
          </c:val>
          <c:smooth val="0"/>
          <c:extLst>
            <c:ext xmlns:c16="http://schemas.microsoft.com/office/drawing/2014/chart" uri="{C3380CC4-5D6E-409C-BE32-E72D297353CC}">
              <c16:uniqueId val="{00000011-A4EF-4BBC-A0AC-616B1A11BEEC}"/>
            </c:ext>
          </c:extLst>
        </c:ser>
        <c:ser>
          <c:idx val="5"/>
          <c:order val="3"/>
          <c:tx>
            <c:strRef>
              <c:f>'[County Visualizations.xlsx]Ashtab'!$I$14</c:f>
              <c:strCache>
                <c:ptCount val="1"/>
                <c:pt idx="0">
                  <c:v>Ohio Hispanic Children</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0"/>
              <c:layout>
                <c:manualLayout>
                  <c:x val="-4.6888859562945695E-2"/>
                  <c:y val="2.5390617249985703E-2"/>
                </c:manualLayout>
              </c:layout>
              <c:tx>
                <c:rich>
                  <a:bodyPr/>
                  <a:lstStyle/>
                  <a:p>
                    <a:fld id="{4C59BB54-A101-4CB6-9B02-B0B01D14FDFE}"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A4EF-4BBC-A0AC-616B1A11BEEC}"/>
                </c:ext>
              </c:extLst>
            </c:dLbl>
            <c:dLbl>
              <c:idx val="1"/>
              <c:layout>
                <c:manualLayout>
                  <c:x val="-4.6888859562945737E-2"/>
                  <c:y val="3.378956599259033E-2"/>
                </c:manualLayout>
              </c:layout>
              <c:tx>
                <c:rich>
                  <a:bodyPr/>
                  <a:lstStyle/>
                  <a:p>
                    <a:fld id="{213C7A4D-A40D-4736-B778-2C9110EA0D8E}"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A4EF-4BBC-A0AC-616B1A11BEEC}"/>
                </c:ext>
              </c:extLst>
            </c:dLbl>
            <c:dLbl>
              <c:idx val="2"/>
              <c:layout>
                <c:manualLayout>
                  <c:x val="-4.6888859562945695E-2"/>
                  <c:y val="3.3789565992590406E-2"/>
                </c:manualLayout>
              </c:layout>
              <c:tx>
                <c:rich>
                  <a:bodyPr/>
                  <a:lstStyle/>
                  <a:p>
                    <a:fld id="{D049CA71-0592-42EA-ADC3-6F30563EA509}"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A4EF-4BBC-A0AC-616B1A11BEEC}"/>
                </c:ext>
              </c:extLst>
            </c:dLbl>
            <c:dLbl>
              <c:idx val="3"/>
              <c:layout>
                <c:manualLayout>
                  <c:x val="-4.6888859562945785E-2"/>
                  <c:y val="-2.9202549576944369E-2"/>
                </c:manualLayout>
              </c:layout>
              <c:tx>
                <c:rich>
                  <a:bodyPr/>
                  <a:lstStyle/>
                  <a:p>
                    <a:fld id="{CC85B865-87E6-4FB3-828D-875F4BAC19CE}"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A4EF-4BBC-A0AC-616B1A11BEEC}"/>
                </c:ext>
              </c:extLst>
            </c:dLbl>
            <c:dLbl>
              <c:idx val="4"/>
              <c:layout>
                <c:manualLayout>
                  <c:x val="-4.6888859562945695E-2"/>
                  <c:y val="1.6991668507381156E-2"/>
                </c:manualLayout>
              </c:layout>
              <c:tx>
                <c:rich>
                  <a:bodyPr/>
                  <a:lstStyle/>
                  <a:p>
                    <a:fld id="{0E271C3D-15AA-4160-B765-125CD9649B36}"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A4EF-4BBC-A0AC-616B1A11BEEC}"/>
                </c:ext>
              </c:extLst>
            </c:dLbl>
            <c:dLbl>
              <c:idx val="5"/>
              <c:layout>
                <c:manualLayout>
                  <c:x val="-4.4405929705714157E-2"/>
                  <c:y val="-3.3402023948246602E-2"/>
                </c:manualLayout>
              </c:layout>
              <c:tx>
                <c:rich>
                  <a:bodyPr/>
                  <a:lstStyle/>
                  <a:p>
                    <a:fld id="{A81D8C45-90C3-4B98-84A2-C7F957F62FFA}"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7-A4EF-4BBC-A0AC-616B1A11BEEC}"/>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strRef>
              <c:f>'[County Visualizations.xlsx]Ashtab'!$C$15:$C$21</c:f>
              <c:strCache>
                <c:ptCount val="6"/>
                <c:pt idx="0">
                  <c:v>2016</c:v>
                </c:pt>
                <c:pt idx="1">
                  <c:v>2017</c:v>
                </c:pt>
                <c:pt idx="2">
                  <c:v>2018</c:v>
                </c:pt>
                <c:pt idx="3">
                  <c:v>2019</c:v>
                </c:pt>
                <c:pt idx="4">
                  <c:v>2020</c:v>
                </c:pt>
                <c:pt idx="5">
                  <c:v>2021</c:v>
                </c:pt>
              </c:strCache>
              <c:extLst/>
            </c:strRef>
          </c:cat>
          <c:val>
            <c:numRef>
              <c:f>'[County Visualizations.xlsx]Ashtab'!$I$15:$I$21</c:f>
              <c:numCache>
                <c:formatCode>0.00</c:formatCode>
                <c:ptCount val="6"/>
                <c:pt idx="0">
                  <c:v>65.1687466838912</c:v>
                </c:pt>
                <c:pt idx="1">
                  <c:v>64.107584385943312</c:v>
                </c:pt>
                <c:pt idx="2">
                  <c:v>80.758388750421744</c:v>
                </c:pt>
                <c:pt idx="3">
                  <c:v>83.319571042719929</c:v>
                </c:pt>
                <c:pt idx="4">
                  <c:v>35.000871178345577</c:v>
                </c:pt>
                <c:pt idx="5">
                  <c:v>60.299424805151482</c:v>
                </c:pt>
              </c:numCache>
              <c:extLst/>
            </c:numRef>
          </c:val>
          <c:smooth val="0"/>
          <c:extLst>
            <c:ext xmlns:c16="http://schemas.microsoft.com/office/drawing/2014/chart" uri="{C3380CC4-5D6E-409C-BE32-E72D297353CC}">
              <c16:uniqueId val="{00000018-A4EF-4BBC-A0AC-616B1A11BEEC}"/>
            </c:ext>
          </c:extLst>
        </c:ser>
        <c:dLbls>
          <c:dLblPos val="t"/>
          <c:showLegendKey val="0"/>
          <c:showVal val="1"/>
          <c:showCatName val="0"/>
          <c:showSerName val="0"/>
          <c:showPercent val="0"/>
          <c:showBubbleSize val="0"/>
        </c:dLbls>
        <c:marker val="1"/>
        <c:smooth val="0"/>
        <c:axId val="1304852895"/>
        <c:axId val="647182767"/>
      </c:lineChart>
      <c:catAx>
        <c:axId val="13048528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647182767"/>
        <c:crosses val="autoZero"/>
        <c:auto val="1"/>
        <c:lblAlgn val="ctr"/>
        <c:lblOffset val="100"/>
        <c:noMultiLvlLbl val="0"/>
      </c:catAx>
      <c:valAx>
        <c:axId val="64718276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2414649286157667E-2"/>
              <c:y val="0.15396628781014934"/>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0485289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Adult Females in Ashtabula County Experienced Higher Rates of Asthma-Related Hospitalizations and Emergency Department Visits Compared to their Male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Ashtab!$D$25:$D$26</c:f>
              <c:strCache>
                <c:ptCount val="2"/>
                <c:pt idx="0">
                  <c:v>Ashtabula Male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1"/>
              <c:layout>
                <c:manualLayout>
                  <c:x val="-4.2312546053879754E-2"/>
                  <c:y val="-3.4628419863450985E-2"/>
                </c:manualLayout>
              </c:layout>
              <c:tx>
                <c:rich>
                  <a:bodyPr/>
                  <a:lstStyle/>
                  <a:p>
                    <a:fld id="{1B8B0C79-F231-479A-ABE8-29E58527407F}"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1C54-423F-B04F-2291EE0BFC9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Ashtab!$C$27:$C$32</c:f>
              <c:numCache>
                <c:formatCode>General</c:formatCode>
                <c:ptCount val="6"/>
                <c:pt idx="0">
                  <c:v>2016</c:v>
                </c:pt>
                <c:pt idx="1">
                  <c:v>2017</c:v>
                </c:pt>
                <c:pt idx="2">
                  <c:v>2018</c:v>
                </c:pt>
                <c:pt idx="3">
                  <c:v>2019</c:v>
                </c:pt>
                <c:pt idx="4">
                  <c:v>2020</c:v>
                </c:pt>
                <c:pt idx="5">
                  <c:v>2021</c:v>
                </c:pt>
              </c:numCache>
            </c:numRef>
          </c:cat>
          <c:val>
            <c:numRef>
              <c:f>Ashtab!$D$27:$D$32</c:f>
              <c:numCache>
                <c:formatCode>General</c:formatCode>
                <c:ptCount val="6"/>
                <c:pt idx="0">
                  <c:v>32.119999999999997</c:v>
                </c:pt>
                <c:pt idx="1">
                  <c:v>34.65</c:v>
                </c:pt>
                <c:pt idx="2">
                  <c:v>25.77</c:v>
                </c:pt>
                <c:pt idx="3">
                  <c:v>27.7</c:v>
                </c:pt>
                <c:pt idx="4">
                  <c:v>16.97</c:v>
                </c:pt>
                <c:pt idx="5">
                  <c:v>18.79</c:v>
                </c:pt>
              </c:numCache>
            </c:numRef>
          </c:val>
          <c:smooth val="0"/>
          <c:extLst>
            <c:ext xmlns:c16="http://schemas.microsoft.com/office/drawing/2014/chart" uri="{C3380CC4-5D6E-409C-BE32-E72D297353CC}">
              <c16:uniqueId val="{00000001-1C54-423F-B04F-2291EE0BFC96}"/>
            </c:ext>
          </c:extLst>
        </c:ser>
        <c:ser>
          <c:idx val="1"/>
          <c:order val="1"/>
          <c:tx>
            <c:strRef>
              <c:f>Ashtab!$E$25:$E$26</c:f>
              <c:strCache>
                <c:ptCount val="2"/>
                <c:pt idx="0">
                  <c:v>Ashtabula Female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2"/>
              <c:layout>
                <c:manualLayout>
                  <c:x val="-4.2007888758696502E-2"/>
                  <c:y val="-2.510722013541147E-2"/>
                </c:manualLayout>
              </c:layout>
              <c:tx>
                <c:rich>
                  <a:bodyPr/>
                  <a:lstStyle/>
                  <a:p>
                    <a:fld id="{5BFFA5E3-EF85-47DC-97F5-5C9792563130}"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1C54-423F-B04F-2291EE0BFC9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Ashtab!$C$27:$C$32</c:f>
              <c:numCache>
                <c:formatCode>General</c:formatCode>
                <c:ptCount val="6"/>
                <c:pt idx="0">
                  <c:v>2016</c:v>
                </c:pt>
                <c:pt idx="1">
                  <c:v>2017</c:v>
                </c:pt>
                <c:pt idx="2">
                  <c:v>2018</c:v>
                </c:pt>
                <c:pt idx="3">
                  <c:v>2019</c:v>
                </c:pt>
                <c:pt idx="4">
                  <c:v>2020</c:v>
                </c:pt>
                <c:pt idx="5">
                  <c:v>2021</c:v>
                </c:pt>
              </c:numCache>
            </c:numRef>
          </c:cat>
          <c:val>
            <c:numRef>
              <c:f>Ashtab!$E$27:$E$32</c:f>
              <c:numCache>
                <c:formatCode>General</c:formatCode>
                <c:ptCount val="6"/>
                <c:pt idx="0">
                  <c:v>65.72</c:v>
                </c:pt>
                <c:pt idx="1">
                  <c:v>58.02</c:v>
                </c:pt>
                <c:pt idx="2">
                  <c:v>76.12</c:v>
                </c:pt>
                <c:pt idx="3">
                  <c:v>62.93</c:v>
                </c:pt>
                <c:pt idx="4">
                  <c:v>41.77</c:v>
                </c:pt>
                <c:pt idx="5">
                  <c:v>41.24</c:v>
                </c:pt>
              </c:numCache>
            </c:numRef>
          </c:val>
          <c:smooth val="0"/>
          <c:extLst>
            <c:ext xmlns:c16="http://schemas.microsoft.com/office/drawing/2014/chart" uri="{C3380CC4-5D6E-409C-BE32-E72D297353CC}">
              <c16:uniqueId val="{00000003-1C54-423F-B04F-2291EE0BFC96}"/>
            </c:ext>
          </c:extLst>
        </c:ser>
        <c:ser>
          <c:idx val="2"/>
          <c:order val="2"/>
          <c:tx>
            <c:strRef>
              <c:f>Ashtab!$F$25:$F$26</c:f>
              <c:strCache>
                <c:ptCount val="2"/>
                <c:pt idx="0">
                  <c:v>Ohio Male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1"/>
              <c:tx>
                <c:rich>
                  <a:bodyPr/>
                  <a:lstStyle/>
                  <a:p>
                    <a:fld id="{8AE6F1FC-3670-43A3-97F1-64142B0E3901}" type="VALUE">
                      <a:rPr lang="en-US">
                        <a:latin typeface="Open Sans Semibold" panose="020B0706030804020204" pitchFamily="34" charset="0"/>
                      </a:rPr>
                      <a:pPr/>
                      <a:t>[VALUE]</a:t>
                    </a:fld>
                    <a:endParaRPr 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1C54-423F-B04F-2291EE0BFC96}"/>
                </c:ext>
              </c:extLst>
            </c:dLbl>
            <c:dLbl>
              <c:idx val="4"/>
              <c:layout>
                <c:manualLayout>
                  <c:x val="-4.4568608822875271E-2"/>
                  <c:y val="-2.0036542885612678E-2"/>
                </c:manualLayout>
              </c:layout>
              <c:tx>
                <c:rich>
                  <a:bodyPr/>
                  <a:lstStyle/>
                  <a:p>
                    <a:fld id="{5DE1DE4E-AB10-4BF5-A830-3E4F3B8D9CDF}"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1C54-423F-B04F-2291EE0BFC96}"/>
                </c:ext>
              </c:extLst>
            </c:dLbl>
            <c:dLbl>
              <c:idx val="5"/>
              <c:layout>
                <c:manualLayout>
                  <c:x val="-4.2312546053879754E-2"/>
                  <c:y val="-2.3684512130072354E-2"/>
                </c:manualLayout>
              </c:layout>
              <c:tx>
                <c:rich>
                  <a:bodyPr/>
                  <a:lstStyle/>
                  <a:p>
                    <a:fld id="{EEDD86BB-37F8-4F48-88E7-1113632475E6}"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1C54-423F-B04F-2291EE0BFC9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Ashtab!$C$27:$C$32</c:f>
              <c:numCache>
                <c:formatCode>General</c:formatCode>
                <c:ptCount val="6"/>
                <c:pt idx="0">
                  <c:v>2016</c:v>
                </c:pt>
                <c:pt idx="1">
                  <c:v>2017</c:v>
                </c:pt>
                <c:pt idx="2">
                  <c:v>2018</c:v>
                </c:pt>
                <c:pt idx="3">
                  <c:v>2019</c:v>
                </c:pt>
                <c:pt idx="4">
                  <c:v>2020</c:v>
                </c:pt>
                <c:pt idx="5">
                  <c:v>2021</c:v>
                </c:pt>
              </c:numCache>
            </c:numRef>
          </c:cat>
          <c:val>
            <c:numRef>
              <c:f>Ashtab!$F$27:$F$32</c:f>
              <c:numCache>
                <c:formatCode>0.00</c:formatCode>
                <c:ptCount val="6"/>
                <c:pt idx="0">
                  <c:v>33.337413848635066</c:v>
                </c:pt>
                <c:pt idx="1">
                  <c:v>32.602611001901863</c:v>
                </c:pt>
                <c:pt idx="2">
                  <c:v>33.068602138162703</c:v>
                </c:pt>
                <c:pt idx="3">
                  <c:v>32.075247864332084</c:v>
                </c:pt>
                <c:pt idx="4">
                  <c:v>24.106451122635459</c:v>
                </c:pt>
                <c:pt idx="5">
                  <c:v>23.66029642674016</c:v>
                </c:pt>
              </c:numCache>
            </c:numRef>
          </c:val>
          <c:smooth val="0"/>
          <c:extLst>
            <c:ext xmlns:c16="http://schemas.microsoft.com/office/drawing/2014/chart" uri="{C3380CC4-5D6E-409C-BE32-E72D297353CC}">
              <c16:uniqueId val="{00000007-1C54-423F-B04F-2291EE0BFC96}"/>
            </c:ext>
          </c:extLst>
        </c:ser>
        <c:ser>
          <c:idx val="3"/>
          <c:order val="3"/>
          <c:tx>
            <c:strRef>
              <c:f>Ashtab!$G$25:$G$26</c:f>
              <c:strCache>
                <c:ptCount val="2"/>
                <c:pt idx="0">
                  <c:v>Ohio Female Adults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4.2312546053879775E-2"/>
                  <c:y val="-2.7332481374531831E-2"/>
                </c:manualLayout>
              </c:layout>
              <c:tx>
                <c:rich>
                  <a:bodyPr/>
                  <a:lstStyle/>
                  <a:p>
                    <a:fld id="{6F1F2C58-0DD7-483A-A3C9-E735ADA58CF2}"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1C54-423F-B04F-2291EE0BFC96}"/>
                </c:ext>
              </c:extLst>
            </c:dLbl>
            <c:dLbl>
              <c:idx val="1"/>
              <c:layout>
                <c:manualLayout>
                  <c:x val="-4.4568608822875271E-2"/>
                  <c:y val="2.3684512130072156E-2"/>
                </c:manualLayout>
              </c:layout>
              <c:tx>
                <c:rich>
                  <a:bodyPr/>
                  <a:lstStyle/>
                  <a:p>
                    <a:fld id="{67F3AED7-D9D0-46D1-BCD4-33EC9A55272C}"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1C54-423F-B04F-2291EE0BFC96}"/>
                </c:ext>
              </c:extLst>
            </c:dLbl>
            <c:dLbl>
              <c:idx val="2"/>
              <c:layout>
                <c:manualLayout>
                  <c:x val="-4.2312546053879838E-2"/>
                  <c:y val="-3.827638910791073E-2"/>
                </c:manualLayout>
              </c:layout>
              <c:tx>
                <c:rich>
                  <a:bodyPr/>
                  <a:lstStyle/>
                  <a:p>
                    <a:fld id="{421922F7-759B-4726-94FB-011780F7F8F4}"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1C54-423F-B04F-2291EE0BFC96}"/>
                </c:ext>
              </c:extLst>
            </c:dLbl>
            <c:dLbl>
              <c:idx val="3"/>
              <c:layout>
                <c:manualLayout>
                  <c:x val="-4.4568608822875354E-2"/>
                  <c:y val="3.4628419863450985E-2"/>
                </c:manualLayout>
              </c:layout>
              <c:tx>
                <c:rich>
                  <a:bodyPr/>
                  <a:lstStyle/>
                  <a:p>
                    <a:fld id="{DADFF4B9-BD9A-471D-A91D-B281DEFD864B}"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1C54-423F-B04F-2291EE0BFC96}"/>
                </c:ext>
              </c:extLst>
            </c:dLbl>
            <c:dLbl>
              <c:idx val="4"/>
              <c:layout>
                <c:manualLayout>
                  <c:x val="-4.2312546053879838E-2"/>
                  <c:y val="2.3684512130072156E-2"/>
                </c:manualLayout>
              </c:layout>
              <c:tx>
                <c:rich>
                  <a:bodyPr/>
                  <a:lstStyle/>
                  <a:p>
                    <a:fld id="{729AD131-3E11-4463-9D37-38F93D5F98FA}"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1C54-423F-B04F-2291EE0BFC96}"/>
                </c:ext>
              </c:extLst>
            </c:dLbl>
            <c:dLbl>
              <c:idx val="5"/>
              <c:layout>
                <c:manualLayout>
                  <c:x val="-4.4568608822875271E-2"/>
                  <c:y val="2.3684512130072156E-2"/>
                </c:manualLayout>
              </c:layout>
              <c:tx>
                <c:rich>
                  <a:bodyPr/>
                  <a:lstStyle/>
                  <a:p>
                    <a:fld id="{A3032462-6507-4D7B-B17A-5701A8077982}"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1C54-423F-B04F-2291EE0BFC9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Ashtab!$C$27:$C$32</c:f>
              <c:numCache>
                <c:formatCode>General</c:formatCode>
                <c:ptCount val="6"/>
                <c:pt idx="0">
                  <c:v>2016</c:v>
                </c:pt>
                <c:pt idx="1">
                  <c:v>2017</c:v>
                </c:pt>
                <c:pt idx="2">
                  <c:v>2018</c:v>
                </c:pt>
                <c:pt idx="3">
                  <c:v>2019</c:v>
                </c:pt>
                <c:pt idx="4">
                  <c:v>2020</c:v>
                </c:pt>
                <c:pt idx="5">
                  <c:v>2021</c:v>
                </c:pt>
              </c:numCache>
            </c:numRef>
          </c:cat>
          <c:val>
            <c:numRef>
              <c:f>Ashtab!$G$27:$G$32</c:f>
              <c:numCache>
                <c:formatCode>0.00</c:formatCode>
                <c:ptCount val="6"/>
                <c:pt idx="0">
                  <c:v>54.377553903982303</c:v>
                </c:pt>
                <c:pt idx="1">
                  <c:v>53.522831095146707</c:v>
                </c:pt>
                <c:pt idx="2">
                  <c:v>52.065090621252033</c:v>
                </c:pt>
                <c:pt idx="3">
                  <c:v>52.147430071340324</c:v>
                </c:pt>
                <c:pt idx="4">
                  <c:v>38.417682041445481</c:v>
                </c:pt>
                <c:pt idx="5">
                  <c:v>37.263390335223185</c:v>
                </c:pt>
              </c:numCache>
            </c:numRef>
          </c:val>
          <c:smooth val="0"/>
          <c:extLst>
            <c:ext xmlns:c16="http://schemas.microsoft.com/office/drawing/2014/chart" uri="{C3380CC4-5D6E-409C-BE32-E72D297353CC}">
              <c16:uniqueId val="{0000000E-1C54-423F-B04F-2291EE0BFC96}"/>
            </c:ext>
          </c:extLst>
        </c:ser>
        <c:dLbls>
          <c:dLblPos val="t"/>
          <c:showLegendKey val="0"/>
          <c:showVal val="1"/>
          <c:showCatName val="0"/>
          <c:showSerName val="0"/>
          <c:showPercent val="0"/>
          <c:showBubbleSize val="0"/>
        </c:dLbls>
        <c:marker val="1"/>
        <c:smooth val="0"/>
        <c:axId val="1456928783"/>
        <c:axId val="1456928303"/>
      </c:lineChart>
      <c:catAx>
        <c:axId val="14569287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56928303"/>
        <c:crosses val="autoZero"/>
        <c:auto val="1"/>
        <c:lblAlgn val="ctr"/>
        <c:lblOffset val="100"/>
        <c:noMultiLvlLbl val="0"/>
      </c:catAx>
      <c:valAx>
        <c:axId val="145692830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569287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Male Children in Ashtabula County Experienced Higher Rates of Asthma-related Hospitalizations and Emergency Department Visits Compared to their Female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Ashtab!$D$36:$D$37</c:f>
              <c:strCache>
                <c:ptCount val="2"/>
                <c:pt idx="0">
                  <c:v>Ashtabula Male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5.629516802203003E-2"/>
                  <c:y val="-1.2335608651251165E-2"/>
                </c:manualLayout>
              </c:layout>
              <c:tx>
                <c:rich>
                  <a:bodyPr/>
                  <a:lstStyle/>
                  <a:p>
                    <a:fld id="{9AB6E39B-EE68-4504-A836-B146E6C4C035}"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4277-4DB7-ACF3-B3EDE3308B5D}"/>
                </c:ext>
              </c:extLst>
            </c:dLbl>
            <c:dLbl>
              <c:idx val="3"/>
              <c:layout>
                <c:manualLayout>
                  <c:x val="-3.3801619546415217E-2"/>
                  <c:y val="-2.6868612351858188E-2"/>
                </c:manualLayout>
              </c:layout>
              <c:tx>
                <c:rich>
                  <a:bodyPr/>
                  <a:lstStyle/>
                  <a:p>
                    <a:fld id="{FD03BC82-CE70-4DDE-950C-D1516AB2DF1E}"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4277-4DB7-ACF3-B3EDE3308B5D}"/>
                </c:ext>
              </c:extLst>
            </c:dLbl>
            <c:dLbl>
              <c:idx val="4"/>
              <c:layout>
                <c:manualLayout>
                  <c:x val="-1.6503592788606341E-3"/>
                  <c:y val="-6.1783725395529378E-2"/>
                </c:manualLayout>
              </c:layout>
              <c:tx>
                <c:rich>
                  <a:bodyPr/>
                  <a:lstStyle/>
                  <a:p>
                    <a:fld id="{A4F8801D-665A-457B-A866-085B9D2AF1AF}"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4277-4DB7-ACF3-B3EDE3308B5D}"/>
                </c:ext>
              </c:extLst>
            </c:dLbl>
            <c:dLbl>
              <c:idx val="5"/>
              <c:layout>
                <c:manualLayout>
                  <c:x val="-1.4765113377221291E-2"/>
                  <c:y val="-1.939962532900525E-2"/>
                </c:manualLayout>
              </c:layout>
              <c:tx>
                <c:rich>
                  <a:bodyPr/>
                  <a:lstStyle/>
                  <a:p>
                    <a:fld id="{2808BB82-12BF-4B94-8959-5425EE4E929C}"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4277-4DB7-ACF3-B3EDE3308B5D}"/>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Ashtab!$C$38:$C$43</c:f>
              <c:numCache>
                <c:formatCode>General</c:formatCode>
                <c:ptCount val="6"/>
                <c:pt idx="0">
                  <c:v>2016</c:v>
                </c:pt>
                <c:pt idx="1">
                  <c:v>2017</c:v>
                </c:pt>
                <c:pt idx="2">
                  <c:v>2018</c:v>
                </c:pt>
                <c:pt idx="3">
                  <c:v>2019</c:v>
                </c:pt>
                <c:pt idx="4">
                  <c:v>2020</c:v>
                </c:pt>
                <c:pt idx="5">
                  <c:v>2021</c:v>
                </c:pt>
              </c:numCache>
            </c:numRef>
          </c:cat>
          <c:val>
            <c:numRef>
              <c:f>Ashtab!$D$38:$D$43</c:f>
              <c:numCache>
                <c:formatCode>General</c:formatCode>
                <c:ptCount val="6"/>
                <c:pt idx="0">
                  <c:v>91.03</c:v>
                </c:pt>
                <c:pt idx="1">
                  <c:v>120.82</c:v>
                </c:pt>
                <c:pt idx="2">
                  <c:v>139.94999999999999</c:v>
                </c:pt>
                <c:pt idx="3">
                  <c:v>104.79</c:v>
                </c:pt>
                <c:pt idx="4">
                  <c:v>43.25</c:v>
                </c:pt>
                <c:pt idx="5">
                  <c:v>59.89</c:v>
                </c:pt>
              </c:numCache>
            </c:numRef>
          </c:val>
          <c:smooth val="0"/>
          <c:extLst>
            <c:ext xmlns:c16="http://schemas.microsoft.com/office/drawing/2014/chart" uri="{C3380CC4-5D6E-409C-BE32-E72D297353CC}">
              <c16:uniqueId val="{00000004-4277-4DB7-ACF3-B3EDE3308B5D}"/>
            </c:ext>
          </c:extLst>
        </c:ser>
        <c:ser>
          <c:idx val="1"/>
          <c:order val="1"/>
          <c:tx>
            <c:strRef>
              <c:f>Ashtab!$E$36:$E$37</c:f>
              <c:strCache>
                <c:ptCount val="2"/>
                <c:pt idx="0">
                  <c:v>Ashtabula Female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4.3180413923669399E-2"/>
                  <c:y val="3.0048491415272896E-2"/>
                </c:manualLayout>
              </c:layout>
              <c:tx>
                <c:rich>
                  <a:bodyPr/>
                  <a:lstStyle/>
                  <a:p>
                    <a:fld id="{82D0124A-4219-470D-A26B-89DE138913A5}"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4277-4DB7-ACF3-B3EDE3308B5D}"/>
                </c:ext>
              </c:extLst>
            </c:dLbl>
            <c:dLbl>
              <c:idx val="2"/>
              <c:layout>
                <c:manualLayout>
                  <c:x val="-4.0994621573942604E-2"/>
                  <c:y val="-1.9399625329005188E-2"/>
                </c:manualLayout>
              </c:layout>
              <c:tx>
                <c:rich>
                  <a:bodyPr/>
                  <a:lstStyle/>
                  <a:p>
                    <a:fld id="{E8BB6B2C-581C-4DBC-863F-C500E2736525}"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4277-4DB7-ACF3-B3EDE3308B5D}"/>
                </c:ext>
              </c:extLst>
            </c:dLbl>
            <c:dLbl>
              <c:idx val="3"/>
              <c:layout>
                <c:manualLayout>
                  <c:x val="-4.5366206273396152E-2"/>
                  <c:y val="-2.9995650345636216E-2"/>
                </c:manualLayout>
              </c:layout>
              <c:tx>
                <c:rich>
                  <a:bodyPr/>
                  <a:lstStyle/>
                  <a:p>
                    <a:fld id="{260E591D-816F-4DE7-A7A4-209C4E418A34}"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4277-4DB7-ACF3-B3EDE3308B5D}"/>
                </c:ext>
              </c:extLst>
            </c:dLbl>
            <c:dLbl>
              <c:idx val="4"/>
              <c:layout>
                <c:manualLayout>
                  <c:x val="-9.345363796738522E-2"/>
                  <c:y val="-1.7395836346201338E-3"/>
                </c:manualLayout>
              </c:layout>
              <c:tx>
                <c:rich>
                  <a:bodyPr/>
                  <a:lstStyle/>
                  <a:p>
                    <a:fld id="{983CCDC8-FE5B-46D7-BDA3-F51D1F4E0742}"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4277-4DB7-ACF3-B3EDE3308B5D}"/>
                </c:ext>
              </c:extLst>
            </c:dLbl>
            <c:dLbl>
              <c:idx val="5"/>
              <c:layout>
                <c:manualLayout>
                  <c:x val="-1.0393528677767739E-2"/>
                  <c:y val="-5.271591973497209E-3"/>
                </c:manualLayout>
              </c:layout>
              <c:tx>
                <c:rich>
                  <a:bodyPr/>
                  <a:lstStyle/>
                  <a:p>
                    <a:fld id="{E02791C7-049E-4800-AD13-F2CD23265694}"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4277-4DB7-ACF3-B3EDE3308B5D}"/>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Ashtab!$C$38:$C$43</c:f>
              <c:numCache>
                <c:formatCode>General</c:formatCode>
                <c:ptCount val="6"/>
                <c:pt idx="0">
                  <c:v>2016</c:v>
                </c:pt>
                <c:pt idx="1">
                  <c:v>2017</c:v>
                </c:pt>
                <c:pt idx="2">
                  <c:v>2018</c:v>
                </c:pt>
                <c:pt idx="3">
                  <c:v>2019</c:v>
                </c:pt>
                <c:pt idx="4">
                  <c:v>2020</c:v>
                </c:pt>
                <c:pt idx="5">
                  <c:v>2021</c:v>
                </c:pt>
              </c:numCache>
            </c:numRef>
          </c:cat>
          <c:val>
            <c:numRef>
              <c:f>Ashtab!$E$38:$E$43</c:f>
              <c:numCache>
                <c:formatCode>General</c:formatCode>
                <c:ptCount val="6"/>
                <c:pt idx="0">
                  <c:v>88.94</c:v>
                </c:pt>
                <c:pt idx="1">
                  <c:v>83.05</c:v>
                </c:pt>
                <c:pt idx="2">
                  <c:v>88.19</c:v>
                </c:pt>
                <c:pt idx="3">
                  <c:v>77.11</c:v>
                </c:pt>
                <c:pt idx="4">
                  <c:v>35.909999999999997</c:v>
                </c:pt>
                <c:pt idx="5">
                  <c:v>52.34</c:v>
                </c:pt>
              </c:numCache>
            </c:numRef>
          </c:val>
          <c:smooth val="0"/>
          <c:extLst>
            <c:ext xmlns:c16="http://schemas.microsoft.com/office/drawing/2014/chart" uri="{C3380CC4-5D6E-409C-BE32-E72D297353CC}">
              <c16:uniqueId val="{0000000A-4277-4DB7-ACF3-B3EDE3308B5D}"/>
            </c:ext>
          </c:extLst>
        </c:ser>
        <c:ser>
          <c:idx val="2"/>
          <c:order val="2"/>
          <c:tx>
            <c:strRef>
              <c:f>Ashtab!$F$36:$F$37</c:f>
              <c:strCache>
                <c:ptCount val="2"/>
                <c:pt idx="0">
                  <c:v>Ohio Male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3.6623036874489069E-2"/>
                  <c:y val="-2.6463642006759207E-2"/>
                </c:manualLayout>
              </c:layout>
              <c:tx>
                <c:rich>
                  <a:bodyPr/>
                  <a:lstStyle/>
                  <a:p>
                    <a:fld id="{EB291784-FDD2-4F17-B0EA-C4491633CE12}"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4277-4DB7-ACF3-B3EDE3308B5D}"/>
                </c:ext>
              </c:extLst>
            </c:dLbl>
            <c:dLbl>
              <c:idx val="3"/>
              <c:layout>
                <c:manualLayout>
                  <c:x val="-5.4109375672303256E-2"/>
                  <c:y val="-1.9399625329005188E-2"/>
                </c:manualLayout>
              </c:layout>
              <c:tx>
                <c:rich>
                  <a:bodyPr/>
                  <a:lstStyle/>
                  <a:p>
                    <a:fld id="{695B4B5C-1712-418A-9BA4-F88CB32E3F79}"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4277-4DB7-ACF3-B3EDE3308B5D}"/>
                </c:ext>
              </c:extLst>
            </c:dLbl>
            <c:dLbl>
              <c:idx val="4"/>
              <c:layout>
                <c:manualLayout>
                  <c:x val="-5.6295168022030113E-2"/>
                  <c:y val="-9.0039792106545391E-2"/>
                </c:manualLayout>
              </c:layout>
              <c:tx>
                <c:rich>
                  <a:bodyPr/>
                  <a:lstStyle/>
                  <a:p>
                    <a:fld id="{D190D611-B710-43D9-A75C-8CCCD253AA5F}"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4277-4DB7-ACF3-B3EDE3308B5D}"/>
                </c:ext>
              </c:extLst>
            </c:dLbl>
            <c:dLbl>
              <c:idx val="5"/>
              <c:layout>
                <c:manualLayout>
                  <c:x val="-3.4906298813104981E-2"/>
                  <c:y val="-2.6868612351858188E-2"/>
                </c:manualLayout>
              </c:layout>
              <c:tx>
                <c:rich>
                  <a:bodyPr/>
                  <a:lstStyle/>
                  <a:p>
                    <a:fld id="{0C01B080-6849-4D30-909B-067F471FAE99}"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4277-4DB7-ACF3-B3EDE3308B5D}"/>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Ashtab!$C$38:$C$43</c:f>
              <c:numCache>
                <c:formatCode>General</c:formatCode>
                <c:ptCount val="6"/>
                <c:pt idx="0">
                  <c:v>2016</c:v>
                </c:pt>
                <c:pt idx="1">
                  <c:v>2017</c:v>
                </c:pt>
                <c:pt idx="2">
                  <c:v>2018</c:v>
                </c:pt>
                <c:pt idx="3">
                  <c:v>2019</c:v>
                </c:pt>
                <c:pt idx="4">
                  <c:v>2020</c:v>
                </c:pt>
                <c:pt idx="5">
                  <c:v>2021</c:v>
                </c:pt>
              </c:numCache>
            </c:numRef>
          </c:cat>
          <c:val>
            <c:numRef>
              <c:f>Ashtab!$F$38:$F$43</c:f>
              <c:numCache>
                <c:formatCode>0.00</c:formatCode>
                <c:ptCount val="6"/>
                <c:pt idx="0">
                  <c:v>98.782090973404451</c:v>
                </c:pt>
                <c:pt idx="1">
                  <c:v>96.345661931498256</c:v>
                </c:pt>
                <c:pt idx="2">
                  <c:v>102.7019124989137</c:v>
                </c:pt>
                <c:pt idx="3">
                  <c:v>92.504576820166164</c:v>
                </c:pt>
                <c:pt idx="4">
                  <c:v>43.990185010682659</c:v>
                </c:pt>
                <c:pt idx="5">
                  <c:v>69.45251558785057</c:v>
                </c:pt>
              </c:numCache>
            </c:numRef>
          </c:val>
          <c:smooth val="0"/>
          <c:extLst>
            <c:ext xmlns:c16="http://schemas.microsoft.com/office/drawing/2014/chart" uri="{C3380CC4-5D6E-409C-BE32-E72D297353CC}">
              <c16:uniqueId val="{0000000F-4277-4DB7-ACF3-B3EDE3308B5D}"/>
            </c:ext>
          </c:extLst>
        </c:ser>
        <c:ser>
          <c:idx val="3"/>
          <c:order val="3"/>
          <c:tx>
            <c:strRef>
              <c:f>Ashtab!$G$36:$G$37</c:f>
              <c:strCache>
                <c:ptCount val="2"/>
                <c:pt idx="0">
                  <c:v>Ohio Female Children</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4.0994621573942625E-2"/>
                  <c:y val="2.9995650345636154E-2"/>
                </c:manualLayout>
              </c:layout>
              <c:tx>
                <c:rich>
                  <a:bodyPr/>
                  <a:lstStyle/>
                  <a:p>
                    <a:fld id="{F8184A21-0BF7-4FF0-96AC-CFF8EE266E5A}"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4277-4DB7-ACF3-B3EDE3308B5D}"/>
                </c:ext>
              </c:extLst>
            </c:dLbl>
            <c:dLbl>
              <c:idx val="1"/>
              <c:layout>
                <c:manualLayout>
                  <c:x val="-4.3180413923669378E-2"/>
                  <c:y val="2.6463642006759207E-2"/>
                </c:manualLayout>
              </c:layout>
              <c:tx>
                <c:rich>
                  <a:bodyPr/>
                  <a:lstStyle/>
                  <a:p>
                    <a:fld id="{B5DA3D08-A65A-40EE-8D85-E1319C96E0E3}"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4277-4DB7-ACF3-B3EDE3308B5D}"/>
                </c:ext>
              </c:extLst>
            </c:dLbl>
            <c:dLbl>
              <c:idx val="2"/>
              <c:layout>
                <c:manualLayout>
                  <c:x val="-4.0994621573942604E-2"/>
                  <c:y val="2.6463642006759207E-2"/>
                </c:manualLayout>
              </c:layout>
              <c:tx>
                <c:rich>
                  <a:bodyPr/>
                  <a:lstStyle/>
                  <a:p>
                    <a:fld id="{316C433A-2386-463E-B350-A70A0A9E78FF}"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4277-4DB7-ACF3-B3EDE3308B5D}"/>
                </c:ext>
              </c:extLst>
            </c:dLbl>
            <c:dLbl>
              <c:idx val="4"/>
              <c:layout>
                <c:manualLayout>
                  <c:x val="-3.8513661202185794E-2"/>
                  <c:y val="2.4309116920044102E-2"/>
                </c:manualLayout>
              </c:layout>
              <c:tx>
                <c:rich>
                  <a:bodyPr/>
                  <a:lstStyle/>
                  <a:p>
                    <a:fld id="{871E2B99-2CC4-4427-B04A-935BC4AE9694}"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4277-4DB7-ACF3-B3EDE3308B5D}"/>
                </c:ext>
              </c:extLst>
            </c:dLbl>
            <c:dLbl>
              <c:idx val="5"/>
              <c:layout>
                <c:manualLayout>
                  <c:x val="-4.0994621573942763E-2"/>
                  <c:y val="3.3527658684513163E-2"/>
                </c:manualLayout>
              </c:layout>
              <c:tx>
                <c:rich>
                  <a:bodyPr/>
                  <a:lstStyle/>
                  <a:p>
                    <a:fld id="{79407271-28DB-46DE-AA56-02054CBD17A9}" type="VALUE">
                      <a:rPr lang="en-US">
                        <a:latin typeface="Open Sans Semibold" panose="020B0706030804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4277-4DB7-ACF3-B3EDE3308B5D}"/>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Ashtab!$C$38:$C$43</c:f>
              <c:numCache>
                <c:formatCode>General</c:formatCode>
                <c:ptCount val="6"/>
                <c:pt idx="0">
                  <c:v>2016</c:v>
                </c:pt>
                <c:pt idx="1">
                  <c:v>2017</c:v>
                </c:pt>
                <c:pt idx="2">
                  <c:v>2018</c:v>
                </c:pt>
                <c:pt idx="3">
                  <c:v>2019</c:v>
                </c:pt>
                <c:pt idx="4">
                  <c:v>2020</c:v>
                </c:pt>
                <c:pt idx="5">
                  <c:v>2021</c:v>
                </c:pt>
              </c:numCache>
            </c:numRef>
          </c:cat>
          <c:val>
            <c:numRef>
              <c:f>Ashtab!$G$38:$G$43</c:f>
              <c:numCache>
                <c:formatCode>0.00</c:formatCode>
                <c:ptCount val="6"/>
                <c:pt idx="0">
                  <c:v>72.61064587652271</c:v>
                </c:pt>
                <c:pt idx="1">
                  <c:v>70.920542893984702</c:v>
                </c:pt>
                <c:pt idx="2">
                  <c:v>72.725018561645086</c:v>
                </c:pt>
                <c:pt idx="3">
                  <c:v>67.903580454242757</c:v>
                </c:pt>
                <c:pt idx="4">
                  <c:v>32.189485652666441</c:v>
                </c:pt>
                <c:pt idx="5">
                  <c:v>48.824384308600528</c:v>
                </c:pt>
              </c:numCache>
            </c:numRef>
          </c:val>
          <c:smooth val="0"/>
          <c:extLst>
            <c:ext xmlns:c16="http://schemas.microsoft.com/office/drawing/2014/chart" uri="{C3380CC4-5D6E-409C-BE32-E72D297353CC}">
              <c16:uniqueId val="{00000015-4277-4DB7-ACF3-B3EDE3308B5D}"/>
            </c:ext>
          </c:extLst>
        </c:ser>
        <c:dLbls>
          <c:dLblPos val="t"/>
          <c:showLegendKey val="0"/>
          <c:showVal val="1"/>
          <c:showCatName val="0"/>
          <c:showSerName val="0"/>
          <c:showPercent val="0"/>
          <c:showBubbleSize val="0"/>
        </c:dLbls>
        <c:marker val="1"/>
        <c:smooth val="0"/>
        <c:axId val="1391478607"/>
        <c:axId val="747739279"/>
      </c:lineChart>
      <c:catAx>
        <c:axId val="13914786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747739279"/>
        <c:crosses val="autoZero"/>
        <c:auto val="1"/>
        <c:lblAlgn val="ctr"/>
        <c:lblOffset val="100"/>
        <c:noMultiLvlLbl val="0"/>
      </c:catAx>
      <c:valAx>
        <c:axId val="74773927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91478607"/>
        <c:crosses val="autoZero"/>
        <c:crossBetween val="between"/>
        <c:majorUnit val="15"/>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Rates of Asthma Hospitalization &amp; Emergency Department Visits (per 10,000 residents) by Month of Admission, Ashtabula County &amp; Ohio, 2021</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Ashtabula!$C$40</c:f>
              <c:strCache>
                <c:ptCount val="1"/>
                <c:pt idx="0">
                  <c:v>Ashtabula County</c:v>
                </c:pt>
              </c:strCache>
            </c:strRef>
          </c:tx>
          <c:spPr>
            <a:ln w="28575" cap="rnd">
              <a:noFill/>
              <a:round/>
            </a:ln>
            <a:effectLst/>
          </c:spPr>
          <c:marker>
            <c:symbol val="circle"/>
            <c:size val="5"/>
            <c:spPr>
              <a:solidFill>
                <a:schemeClr val="accent1"/>
              </a:solidFill>
              <a:ln w="9525">
                <a:solidFill>
                  <a:schemeClr val="accent1"/>
                </a:solidFill>
              </a:ln>
              <a:effectLst/>
            </c:spPr>
          </c:marker>
          <c:dLbls>
            <c:dLbl>
              <c:idx val="3"/>
              <c:tx>
                <c:rich>
                  <a:bodyPr/>
                  <a:lstStyle/>
                  <a:p>
                    <a:fld id="{2BDBB4B5-2863-422E-BEA1-C67B5BE1DBC5}" type="VALUE">
                      <a:rPr lang="en-US">
                        <a:latin typeface="Open Sans Semibold" panose="020B0706030804020204" pitchFamily="34" charset="0"/>
                      </a:rPr>
                      <a:pPr/>
                      <a:t>[VALUE]</a:t>
                    </a:fld>
                    <a:endParaRPr 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91BD-4327-ABCD-C5FF4E3E819A}"/>
                </c:ext>
              </c:extLst>
            </c:dLbl>
            <c:dLbl>
              <c:idx val="5"/>
              <c:tx>
                <c:rich>
                  <a:bodyPr/>
                  <a:lstStyle/>
                  <a:p>
                    <a:fld id="{434A1B0F-50F8-493C-8C5C-2A1183F300BE}" type="VALUE">
                      <a:rPr lang="en-US">
                        <a:latin typeface="Open Sans Semibold" panose="020B0706030804020204" pitchFamily="34" charset="0"/>
                      </a:rPr>
                      <a:pPr/>
                      <a:t>[VALUE]</a:t>
                    </a:fld>
                    <a:endParaRPr 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91BD-4327-ABCD-C5FF4E3E819A}"/>
                </c:ext>
              </c:extLst>
            </c:dLbl>
            <c:dLbl>
              <c:idx val="6"/>
              <c:tx>
                <c:rich>
                  <a:bodyPr/>
                  <a:lstStyle/>
                  <a:p>
                    <a:fld id="{DEBC0BEA-D53A-4F48-9B9C-7F528159A7E0}" type="VALUE">
                      <a:rPr lang="en-US">
                        <a:latin typeface="Open Sans Semibold" panose="020B0706030804020204" pitchFamily="34" charset="0"/>
                      </a:rPr>
                      <a:pPr/>
                      <a:t>[VALUE]</a:t>
                    </a:fld>
                    <a:endParaRPr 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91BD-4327-ABCD-C5FF4E3E819A}"/>
                </c:ext>
              </c:extLst>
            </c:dLbl>
            <c:dLbl>
              <c:idx val="8"/>
              <c:tx>
                <c:rich>
                  <a:bodyPr/>
                  <a:lstStyle/>
                  <a:p>
                    <a:fld id="{002A25CA-DCEB-4933-97BA-DCC2F5133930}" type="VALUE">
                      <a:rPr lang="en-US">
                        <a:latin typeface="Open Sans Semibold" panose="020B0706030804020204" pitchFamily="34" charset="0"/>
                      </a:rPr>
                      <a:pPr/>
                      <a:t>[VALUE]</a:t>
                    </a:fld>
                    <a:endParaRPr 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91BD-4327-ABCD-C5FF4E3E819A}"/>
                </c:ext>
              </c:extLst>
            </c:dLbl>
            <c:dLbl>
              <c:idx val="10"/>
              <c:tx>
                <c:rich>
                  <a:bodyPr/>
                  <a:lstStyle/>
                  <a:p>
                    <a:fld id="{574CA4A1-FED1-4FBB-BD17-0AE52AF3825E}" type="VALUE">
                      <a:rPr lang="en-US">
                        <a:latin typeface="Open Sans Semibold" panose="020B0706030804020204" pitchFamily="34" charset="0"/>
                      </a:rPr>
                      <a:pPr/>
                      <a:t>[VALUE]</a:t>
                    </a:fld>
                    <a:endParaRPr 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91BD-4327-ABCD-C5FF4E3E819A}"/>
                </c:ext>
              </c:extLst>
            </c:dLbl>
            <c:dLbl>
              <c:idx val="11"/>
              <c:tx>
                <c:rich>
                  <a:bodyPr/>
                  <a:lstStyle/>
                  <a:p>
                    <a:fld id="{9AA7ADC4-D2A5-4080-8B09-30CE76088A13}" type="VALUE">
                      <a:rPr lang="en-US">
                        <a:latin typeface="Open Sans Semibold" panose="020B0706030804020204" pitchFamily="34" charset="0"/>
                      </a:rPr>
                      <a:pPr/>
                      <a:t>[VALUE]</a:t>
                    </a:fld>
                    <a:endParaRPr 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91BD-4327-ABCD-C5FF4E3E819A}"/>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Ashtabula!$B$41:$B$52</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Ashtabula!$C$41:$C$52</c:f>
              <c:numCache>
                <c:formatCode>0.00</c:formatCode>
                <c:ptCount val="12"/>
                <c:pt idx="0">
                  <c:v>1.8492454051388476</c:v>
                </c:pt>
                <c:pt idx="1">
                  <c:v>1.8492454051388476</c:v>
                </c:pt>
                <c:pt idx="2">
                  <c:v>2.1574529726619889</c:v>
                </c:pt>
                <c:pt idx="3">
                  <c:v>3.1848115310724596</c:v>
                </c:pt>
                <c:pt idx="4">
                  <c:v>2.6711322518672245</c:v>
                </c:pt>
                <c:pt idx="5">
                  <c:v>3.4930190985956009</c:v>
                </c:pt>
                <c:pt idx="6">
                  <c:v>3.1848115310724596</c:v>
                </c:pt>
                <c:pt idx="7">
                  <c:v>1.6437736934567533</c:v>
                </c:pt>
                <c:pt idx="8">
                  <c:v>4.2121700894829308</c:v>
                </c:pt>
                <c:pt idx="9">
                  <c:v>4.006698377800836</c:v>
                </c:pt>
                <c:pt idx="10">
                  <c:v>4.5203776570060716</c:v>
                </c:pt>
                <c:pt idx="11">
                  <c:v>3.4930190985956009</c:v>
                </c:pt>
              </c:numCache>
            </c:numRef>
          </c:val>
          <c:smooth val="0"/>
          <c:extLst>
            <c:ext xmlns:c16="http://schemas.microsoft.com/office/drawing/2014/chart" uri="{C3380CC4-5D6E-409C-BE32-E72D297353CC}">
              <c16:uniqueId val="{00000006-91BD-4327-ABCD-C5FF4E3E819A}"/>
            </c:ext>
          </c:extLst>
        </c:ser>
        <c:ser>
          <c:idx val="1"/>
          <c:order val="1"/>
          <c:tx>
            <c:strRef>
              <c:f>Ashtabula!$D$40</c:f>
              <c:strCache>
                <c:ptCount val="1"/>
                <c:pt idx="0">
                  <c:v>Ohio</c:v>
                </c:pt>
              </c:strCache>
            </c:strRef>
          </c:tx>
          <c:spPr>
            <a:ln w="28575" cap="rnd">
              <a:noFill/>
              <a:round/>
            </a:ln>
            <a:effectLst/>
          </c:spPr>
          <c:marker>
            <c:symbol val="circle"/>
            <c:size val="5"/>
            <c:spPr>
              <a:solidFill>
                <a:schemeClr val="accent2"/>
              </a:solidFill>
              <a:ln w="9525">
                <a:solidFill>
                  <a:schemeClr val="accent2"/>
                </a:solidFill>
              </a:ln>
              <a:effectLst/>
            </c:spPr>
          </c:marker>
          <c:dLbls>
            <c:dLbl>
              <c:idx val="3"/>
              <c:tx>
                <c:rich>
                  <a:bodyPr/>
                  <a:lstStyle/>
                  <a:p>
                    <a:fld id="{DA9C3BB2-CD79-43FB-9251-0055D559D424}" type="VALUE">
                      <a:rPr lang="en-US">
                        <a:latin typeface="Open Sans Semibold" panose="020B0706030804020204" pitchFamily="34" charset="0"/>
                      </a:rPr>
                      <a:pPr/>
                      <a:t>[VALUE]</a:t>
                    </a:fld>
                    <a:endParaRPr 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91BD-4327-ABCD-C5FF4E3E819A}"/>
                </c:ext>
              </c:extLst>
            </c:dLbl>
            <c:dLbl>
              <c:idx val="5"/>
              <c:tx>
                <c:rich>
                  <a:bodyPr/>
                  <a:lstStyle/>
                  <a:p>
                    <a:fld id="{CC4151DF-30F4-45E5-B088-020D2ED5326B}" type="VALUE">
                      <a:rPr lang="en-US">
                        <a:latin typeface="Open Sans Semibold" panose="020B0706030804020204" pitchFamily="34" charset="0"/>
                      </a:rPr>
                      <a:pPr/>
                      <a:t>[VALUE]</a:t>
                    </a:fld>
                    <a:endParaRPr 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91BD-4327-ABCD-C5FF4E3E819A}"/>
                </c:ext>
              </c:extLst>
            </c:dLbl>
            <c:dLbl>
              <c:idx val="6"/>
              <c:tx>
                <c:rich>
                  <a:bodyPr/>
                  <a:lstStyle/>
                  <a:p>
                    <a:fld id="{95659655-79E9-41B2-AFFE-5ECD2695264F}" type="VALUE">
                      <a:rPr lang="en-US">
                        <a:latin typeface="Open Sans Semibold" panose="020B0706030804020204" pitchFamily="34" charset="0"/>
                      </a:rPr>
                      <a:pPr/>
                      <a:t>[VALUE]</a:t>
                    </a:fld>
                    <a:endParaRPr 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91BD-4327-ABCD-C5FF4E3E819A}"/>
                </c:ext>
              </c:extLst>
            </c:dLbl>
            <c:dLbl>
              <c:idx val="8"/>
              <c:tx>
                <c:rich>
                  <a:bodyPr/>
                  <a:lstStyle/>
                  <a:p>
                    <a:fld id="{94B0B3FC-E50C-4FBC-B67D-F18BC350FD1B}" type="VALUE">
                      <a:rPr lang="en-US">
                        <a:latin typeface="Open Sans Semibold" panose="020B0706030804020204" pitchFamily="34" charset="0"/>
                      </a:rPr>
                      <a:pPr/>
                      <a:t>[VALUE]</a:t>
                    </a:fld>
                    <a:endParaRPr 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91BD-4327-ABCD-C5FF4E3E819A}"/>
                </c:ext>
              </c:extLst>
            </c:dLbl>
            <c:dLbl>
              <c:idx val="10"/>
              <c:tx>
                <c:rich>
                  <a:bodyPr/>
                  <a:lstStyle/>
                  <a:p>
                    <a:fld id="{90FE51F6-5330-4ADB-AEF0-2D5ED595E57E}" type="VALUE">
                      <a:rPr lang="en-US">
                        <a:latin typeface="Open Sans Semibold" panose="020B0706030804020204" pitchFamily="34" charset="0"/>
                      </a:rPr>
                      <a:pPr/>
                      <a:t>[VALUE]</a:t>
                    </a:fld>
                    <a:endParaRPr 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91BD-4327-ABCD-C5FF4E3E819A}"/>
                </c:ext>
              </c:extLst>
            </c:dLbl>
            <c:dLbl>
              <c:idx val="11"/>
              <c:tx>
                <c:rich>
                  <a:bodyPr/>
                  <a:lstStyle/>
                  <a:p>
                    <a:fld id="{E3C76635-2954-42BE-B3FC-37CCE508EF91}" type="VALUE">
                      <a:rPr lang="en-US">
                        <a:latin typeface="Open Sans Semibold" panose="020B0706030804020204" pitchFamily="34" charset="0"/>
                      </a:rPr>
                      <a:pPr/>
                      <a:t>[VALUE]</a:t>
                    </a:fld>
                    <a:endParaRPr 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91BD-4327-ABCD-C5FF4E3E819A}"/>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Ashtabula!$B$41:$B$52</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Ashtabula!$D$41:$D$52</c:f>
              <c:numCache>
                <c:formatCode>0.00</c:formatCode>
                <c:ptCount val="12"/>
                <c:pt idx="0">
                  <c:v>2.1477048802221592</c:v>
                </c:pt>
                <c:pt idx="1">
                  <c:v>1.8862451556733746</c:v>
                </c:pt>
                <c:pt idx="2">
                  <c:v>2.6196906167452902</c:v>
                </c:pt>
                <c:pt idx="3">
                  <c:v>2.9779243951855081</c:v>
                </c:pt>
                <c:pt idx="4">
                  <c:v>3.366718401170389</c:v>
                </c:pt>
                <c:pt idx="5">
                  <c:v>3.17911255985454</c:v>
                </c:pt>
                <c:pt idx="6">
                  <c:v>3.0645117065620533</c:v>
                </c:pt>
                <c:pt idx="7">
                  <c:v>3.0874318772205509</c:v>
                </c:pt>
                <c:pt idx="8">
                  <c:v>3.9218958682317688</c:v>
                </c:pt>
                <c:pt idx="9">
                  <c:v>4.0492301496678653</c:v>
                </c:pt>
                <c:pt idx="10">
                  <c:v>4.1171417664337833</c:v>
                </c:pt>
                <c:pt idx="11">
                  <c:v>3.3166335838055243</c:v>
                </c:pt>
              </c:numCache>
            </c:numRef>
          </c:val>
          <c:smooth val="0"/>
          <c:extLst>
            <c:ext xmlns:c16="http://schemas.microsoft.com/office/drawing/2014/chart" uri="{C3380CC4-5D6E-409C-BE32-E72D297353CC}">
              <c16:uniqueId val="{0000000D-91BD-4327-ABCD-C5FF4E3E819A}"/>
            </c:ext>
          </c:extLst>
        </c:ser>
        <c:dLbls>
          <c:dLblPos val="t"/>
          <c:showLegendKey val="0"/>
          <c:showVal val="1"/>
          <c:showCatName val="0"/>
          <c:showSerName val="0"/>
          <c:showPercent val="0"/>
          <c:showBubbleSize val="0"/>
        </c:dLbls>
        <c:hiLowLines>
          <c:spPr>
            <a:ln w="9525" cap="flat" cmpd="sng" algn="ctr">
              <a:solidFill>
                <a:schemeClr val="tx1">
                  <a:lumMod val="75000"/>
                  <a:lumOff val="25000"/>
                </a:schemeClr>
              </a:solidFill>
              <a:round/>
            </a:ln>
            <a:effectLst/>
          </c:spPr>
        </c:hiLowLines>
        <c:marker val="1"/>
        <c:smooth val="0"/>
        <c:axId val="1397715887"/>
        <c:axId val="1397716367"/>
      </c:lineChart>
      <c:catAx>
        <c:axId val="13977158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97716367"/>
        <c:crosses val="autoZero"/>
        <c:auto val="1"/>
        <c:lblAlgn val="ctr"/>
        <c:lblOffset val="100"/>
        <c:noMultiLvlLbl val="0"/>
      </c:catAx>
      <c:valAx>
        <c:axId val="1397716367"/>
        <c:scaling>
          <c:orientation val="minMax"/>
        </c:scaling>
        <c:delete val="1"/>
        <c:axPos val="l"/>
        <c:numFmt formatCode="0.00" sourceLinked="1"/>
        <c:majorTickMark val="none"/>
        <c:minorTickMark val="none"/>
        <c:tickLblPos val="nextTo"/>
        <c:crossAx val="139771588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sz="1800" dirty="0"/>
              <a:t>Rate of Asthma Emergency Department Visits &amp; Hospitalizations, Children (0-18) on Medicaid, Ohio and Ashtabula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manualLayout>
          <c:layoutTarget val="inner"/>
          <c:xMode val="edge"/>
          <c:yMode val="edge"/>
          <c:x val="0.16894993239481426"/>
          <c:y val="0.18338010021474591"/>
          <c:w val="0.8184238049789232"/>
          <c:h val="0.75431758530183712"/>
        </c:manualLayout>
      </c:layout>
      <c:barChart>
        <c:barDir val="col"/>
        <c:grouping val="clustered"/>
        <c:varyColors val="0"/>
        <c:ser>
          <c:idx val="0"/>
          <c:order val="0"/>
          <c:tx>
            <c:strRef>
              <c:f>Ashtabula!$G$69</c:f>
              <c:strCache>
                <c:ptCount val="1"/>
                <c:pt idx="0">
                  <c:v>Ashtabula County</c:v>
                </c:pt>
              </c:strCache>
            </c:strRef>
          </c:tx>
          <c:spPr>
            <a:solidFill>
              <a:srgbClr val="EBA70E"/>
            </a:solidFill>
            <a:ln>
              <a:noFill/>
            </a:ln>
            <a:effectLst/>
          </c:spPr>
          <c:invertIfNegative val="0"/>
          <c:dLbls>
            <c:dLbl>
              <c:idx val="0"/>
              <c:layout>
                <c:manualLayout>
                  <c:x val="2.1903366903464363E-17"/>
                  <c:y val="1.0113775998177928E-2"/>
                </c:manualLayout>
              </c:layout>
              <c:tx>
                <c:rich>
                  <a:bodyPr/>
                  <a:lstStyle/>
                  <a:p>
                    <a:fld id="{B8F9F3D9-2401-42F9-9A60-A1B24C8AFB5B}" type="VALUE">
                      <a:rPr lang="en-US">
                        <a:latin typeface="Open Sans Semibold" panose="020B0706030804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ED76-474D-9B4C-CA9B6ADB8526}"/>
                </c:ext>
              </c:extLst>
            </c:dLbl>
            <c:dLbl>
              <c:idx val="3"/>
              <c:layout>
                <c:manualLayout>
                  <c:x val="4.7789716217514584E-3"/>
                  <c:y val="1.3485034664237176E-2"/>
                </c:manualLayout>
              </c:layout>
              <c:tx>
                <c:rich>
                  <a:bodyPr/>
                  <a:lstStyle/>
                  <a:p>
                    <a:fld id="{6F6A1481-A668-4792-8041-435036BCA276}" type="VALUE">
                      <a:rPr lang="en-US">
                        <a:latin typeface="Open Sans Semibold" panose="020B0706030804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ED76-474D-9B4C-CA9B6ADB8526}"/>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numRef>
              <c:f>Ashtabula!$F$70:$F$75</c:f>
              <c:numCache>
                <c:formatCode>General</c:formatCode>
                <c:ptCount val="6"/>
                <c:pt idx="0">
                  <c:v>2016</c:v>
                </c:pt>
                <c:pt idx="1">
                  <c:v>2017</c:v>
                </c:pt>
                <c:pt idx="2">
                  <c:v>2018</c:v>
                </c:pt>
                <c:pt idx="3">
                  <c:v>2019</c:v>
                </c:pt>
                <c:pt idx="4">
                  <c:v>2020</c:v>
                </c:pt>
                <c:pt idx="5">
                  <c:v>2021</c:v>
                </c:pt>
              </c:numCache>
            </c:numRef>
          </c:cat>
          <c:val>
            <c:numRef>
              <c:f>Ashtabula!$G$70:$G$75</c:f>
              <c:numCache>
                <c:formatCode>0.00</c:formatCode>
                <c:ptCount val="6"/>
                <c:pt idx="0">
                  <c:v>42.94969789619276</c:v>
                </c:pt>
                <c:pt idx="1">
                  <c:v>126.05349945034811</c:v>
                </c:pt>
                <c:pt idx="2">
                  <c:v>156.05447184394552</c:v>
                </c:pt>
                <c:pt idx="3">
                  <c:v>117.87526111608476</c:v>
                </c:pt>
                <c:pt idx="4">
                  <c:v>58.302238805970156</c:v>
                </c:pt>
                <c:pt idx="5">
                  <c:v>73.597056117755287</c:v>
                </c:pt>
              </c:numCache>
            </c:numRef>
          </c:val>
          <c:extLst>
            <c:ext xmlns:c16="http://schemas.microsoft.com/office/drawing/2014/chart" uri="{C3380CC4-5D6E-409C-BE32-E72D297353CC}">
              <c16:uniqueId val="{00000002-ED76-474D-9B4C-CA9B6ADB8526}"/>
            </c:ext>
          </c:extLst>
        </c:ser>
        <c:ser>
          <c:idx val="1"/>
          <c:order val="1"/>
          <c:tx>
            <c:strRef>
              <c:f>Ashtabula!$H$69</c:f>
              <c:strCache>
                <c:ptCount val="1"/>
                <c:pt idx="0">
                  <c:v>Ohio</c:v>
                </c:pt>
              </c:strCache>
            </c:strRef>
          </c:tx>
          <c:spPr>
            <a:solidFill>
              <a:srgbClr val="0E3F75"/>
            </a:solidFill>
            <a:ln>
              <a:noFill/>
            </a:ln>
            <a:effectLst/>
          </c:spPr>
          <c:invertIfNegative val="0"/>
          <c:dLbls>
            <c:dLbl>
              <c:idx val="3"/>
              <c:layout>
                <c:manualLayout>
                  <c:x val="0"/>
                  <c:y val="-6.7425173321186806E-3"/>
                </c:manualLayout>
              </c:layout>
              <c:tx>
                <c:rich>
                  <a:bodyPr/>
                  <a:lstStyle/>
                  <a:p>
                    <a:fld id="{C92B7E05-F722-47EF-852F-E1092E697FC2}" type="VALUE">
                      <a:rPr lang="en-US">
                        <a:latin typeface="Open Sans Semibold" panose="020B0706030804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ED76-474D-9B4C-CA9B6ADB8526}"/>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Ashtabula!$F$70:$F$75</c:f>
              <c:numCache>
                <c:formatCode>General</c:formatCode>
                <c:ptCount val="6"/>
                <c:pt idx="0">
                  <c:v>2016</c:v>
                </c:pt>
                <c:pt idx="1">
                  <c:v>2017</c:v>
                </c:pt>
                <c:pt idx="2">
                  <c:v>2018</c:v>
                </c:pt>
                <c:pt idx="3">
                  <c:v>2019</c:v>
                </c:pt>
                <c:pt idx="4">
                  <c:v>2020</c:v>
                </c:pt>
                <c:pt idx="5">
                  <c:v>2021</c:v>
                </c:pt>
              </c:numCache>
            </c:numRef>
          </c:cat>
          <c:val>
            <c:numRef>
              <c:f>Ashtabula!$H$70:$H$75</c:f>
              <c:numCache>
                <c:formatCode>0.0</c:formatCode>
                <c:ptCount val="6"/>
                <c:pt idx="0" formatCode="0.00">
                  <c:v>118.07072733668609</c:v>
                </c:pt>
                <c:pt idx="1">
                  <c:v>120.00470323794849</c:v>
                </c:pt>
                <c:pt idx="2" formatCode="0.00">
                  <c:v>128.55001516651058</c:v>
                </c:pt>
                <c:pt idx="3" formatCode="0.00">
                  <c:v>118.85048835462059</c:v>
                </c:pt>
                <c:pt idx="4">
                  <c:v>58.99600967982358</c:v>
                </c:pt>
                <c:pt idx="5" formatCode="0.00">
                  <c:v>86.309661460237123</c:v>
                </c:pt>
              </c:numCache>
            </c:numRef>
          </c:val>
          <c:extLst>
            <c:ext xmlns:c16="http://schemas.microsoft.com/office/drawing/2014/chart" uri="{C3380CC4-5D6E-409C-BE32-E72D297353CC}">
              <c16:uniqueId val="{00000004-ED76-474D-9B4C-CA9B6ADB8526}"/>
            </c:ext>
          </c:extLst>
        </c:ser>
        <c:dLbls>
          <c:dLblPos val="outEnd"/>
          <c:showLegendKey val="0"/>
          <c:showVal val="1"/>
          <c:showCatName val="0"/>
          <c:showSerName val="0"/>
          <c:showPercent val="0"/>
          <c:showBubbleSize val="0"/>
        </c:dLbls>
        <c:gapWidth val="100"/>
        <c:axId val="747736879"/>
        <c:axId val="747737839"/>
      </c:barChart>
      <c:catAx>
        <c:axId val="7477368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747737839"/>
        <c:crosses val="autoZero"/>
        <c:auto val="1"/>
        <c:lblAlgn val="ctr"/>
        <c:lblOffset val="100"/>
        <c:noMultiLvlLbl val="0"/>
      </c:catAx>
      <c:valAx>
        <c:axId val="747737839"/>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layout>
            <c:manualLayout>
              <c:xMode val="edge"/>
              <c:yMode val="edge"/>
              <c:x val="4.778971621751546E-3"/>
              <c:y val="0.27704499356142687"/>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74773687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Adults (19+) on Medicaid, Ohio and Ashtabula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Ashtabula!$G$59</c:f>
              <c:strCache>
                <c:ptCount val="1"/>
                <c:pt idx="0">
                  <c:v>Ashtabula County</c:v>
                </c:pt>
              </c:strCache>
            </c:strRef>
          </c:tx>
          <c:spPr>
            <a:solidFill>
              <a:srgbClr val="F3DF89"/>
            </a:solidFill>
            <a:ln>
              <a:noFill/>
            </a:ln>
            <a:effectLst/>
          </c:spPr>
          <c:invertIfNegative val="0"/>
          <c:dLbls>
            <c:dLbl>
              <c:idx val="1"/>
              <c:layout>
                <c:manualLayout>
                  <c:x val="-4.9474325551969855E-3"/>
                  <c:y val="0"/>
                </c:manualLayout>
              </c:layout>
              <c:tx>
                <c:rich>
                  <a:bodyPr/>
                  <a:lstStyle/>
                  <a:p>
                    <a:fld id="{A98A26BE-CCD6-45EB-82EC-B4A8FFDE9278}" type="VALUE">
                      <a:rPr lang="en-US">
                        <a:latin typeface="Open Sans Semibold" panose="020B0706030804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A20E-4590-A1EE-1D7A85DD8B2D}"/>
                </c:ext>
              </c:extLst>
            </c:dLbl>
            <c:dLbl>
              <c:idx val="4"/>
              <c:layout>
                <c:manualLayout>
                  <c:x val="-4.9474325551969855E-3"/>
                  <c:y val="0"/>
                </c:manualLayout>
              </c:layout>
              <c:tx>
                <c:rich>
                  <a:bodyPr/>
                  <a:lstStyle/>
                  <a:p>
                    <a:fld id="{20064A4D-A08F-4D57-A8C1-7D921FFFC7BB}" type="VALUE">
                      <a:rPr lang="en-US">
                        <a:latin typeface="Open Sans Semibold" panose="020B0706030804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20E-4590-A1EE-1D7A85DD8B2D}"/>
                </c:ext>
              </c:extLst>
            </c:dLbl>
            <c:dLbl>
              <c:idx val="5"/>
              <c:layout>
                <c:manualLayout>
                  <c:x val="-7.4211488327954782E-3"/>
                  <c:y val="-6.0281526261439715E-17"/>
                </c:manualLayout>
              </c:layout>
              <c:tx>
                <c:rich>
                  <a:bodyPr/>
                  <a:lstStyle/>
                  <a:p>
                    <a:fld id="{AF915D9E-CF6E-4922-A03F-276E8AD8E742}" type="VALUE">
                      <a:rPr lang="en-US">
                        <a:latin typeface="Open Sans Semibold" panose="020B0706030804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A20E-4590-A1EE-1D7A85DD8B2D}"/>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Ashtabula!$F$60:$F$65</c:f>
              <c:numCache>
                <c:formatCode>General</c:formatCode>
                <c:ptCount val="6"/>
                <c:pt idx="0">
                  <c:v>2016</c:v>
                </c:pt>
                <c:pt idx="1">
                  <c:v>2017</c:v>
                </c:pt>
                <c:pt idx="2">
                  <c:v>2018</c:v>
                </c:pt>
                <c:pt idx="3">
                  <c:v>2019</c:v>
                </c:pt>
                <c:pt idx="4">
                  <c:v>2020</c:v>
                </c:pt>
                <c:pt idx="5">
                  <c:v>2021</c:v>
                </c:pt>
              </c:numCache>
            </c:numRef>
          </c:cat>
          <c:val>
            <c:numRef>
              <c:f>Ashtabula!$G$60:$G$65</c:f>
              <c:numCache>
                <c:formatCode>0.00</c:formatCode>
                <c:ptCount val="6"/>
                <c:pt idx="0">
                  <c:v>40.549999999999997</c:v>
                </c:pt>
                <c:pt idx="1">
                  <c:v>89.9</c:v>
                </c:pt>
                <c:pt idx="2">
                  <c:v>88.21</c:v>
                </c:pt>
                <c:pt idx="3">
                  <c:v>83.27</c:v>
                </c:pt>
                <c:pt idx="4">
                  <c:v>59.45</c:v>
                </c:pt>
                <c:pt idx="5">
                  <c:v>58.86</c:v>
                </c:pt>
              </c:numCache>
            </c:numRef>
          </c:val>
          <c:extLst>
            <c:ext xmlns:c16="http://schemas.microsoft.com/office/drawing/2014/chart" uri="{C3380CC4-5D6E-409C-BE32-E72D297353CC}">
              <c16:uniqueId val="{00000003-A20E-4590-A1EE-1D7A85DD8B2D}"/>
            </c:ext>
          </c:extLst>
        </c:ser>
        <c:ser>
          <c:idx val="1"/>
          <c:order val="1"/>
          <c:tx>
            <c:strRef>
              <c:f>Ashtabula!$H$59</c:f>
              <c:strCache>
                <c:ptCount val="1"/>
                <c:pt idx="0">
                  <c:v>Ohio</c:v>
                </c:pt>
              </c:strCache>
            </c:strRef>
          </c:tx>
          <c:spPr>
            <a:solidFill>
              <a:srgbClr val="0098D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Ashtabula!$F$60:$F$65</c:f>
              <c:numCache>
                <c:formatCode>General</c:formatCode>
                <c:ptCount val="6"/>
                <c:pt idx="0">
                  <c:v>2016</c:v>
                </c:pt>
                <c:pt idx="1">
                  <c:v>2017</c:v>
                </c:pt>
                <c:pt idx="2">
                  <c:v>2018</c:v>
                </c:pt>
                <c:pt idx="3">
                  <c:v>2019</c:v>
                </c:pt>
                <c:pt idx="4">
                  <c:v>2020</c:v>
                </c:pt>
                <c:pt idx="5">
                  <c:v>2021</c:v>
                </c:pt>
              </c:numCache>
            </c:numRef>
          </c:cat>
          <c:val>
            <c:numRef>
              <c:f>Ashtabula!$H$60:$H$65</c:f>
              <c:numCache>
                <c:formatCode>0.00</c:formatCode>
                <c:ptCount val="6"/>
                <c:pt idx="0">
                  <c:v>95.170802824653549</c:v>
                </c:pt>
                <c:pt idx="1">
                  <c:v>95.489033294220945</c:v>
                </c:pt>
                <c:pt idx="2">
                  <c:v>93.348240724265494</c:v>
                </c:pt>
                <c:pt idx="3">
                  <c:v>95.013016437263005</c:v>
                </c:pt>
                <c:pt idx="4">
                  <c:v>75.426848903953598</c:v>
                </c:pt>
                <c:pt idx="5">
                  <c:v>75.131042516016308</c:v>
                </c:pt>
              </c:numCache>
            </c:numRef>
          </c:val>
          <c:extLst>
            <c:ext xmlns:c16="http://schemas.microsoft.com/office/drawing/2014/chart" uri="{C3380CC4-5D6E-409C-BE32-E72D297353CC}">
              <c16:uniqueId val="{00000004-A20E-4590-A1EE-1D7A85DD8B2D}"/>
            </c:ext>
          </c:extLst>
        </c:ser>
        <c:dLbls>
          <c:dLblPos val="outEnd"/>
          <c:showLegendKey val="0"/>
          <c:showVal val="1"/>
          <c:showCatName val="0"/>
          <c:showSerName val="0"/>
          <c:showPercent val="0"/>
          <c:showBubbleSize val="0"/>
        </c:dLbls>
        <c:gapWidth val="102"/>
        <c:axId val="1460852703"/>
        <c:axId val="1460857503"/>
      </c:barChart>
      <c:catAx>
        <c:axId val="14608527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60857503"/>
        <c:crosses val="autoZero"/>
        <c:auto val="1"/>
        <c:lblAlgn val="ctr"/>
        <c:lblOffset val="100"/>
        <c:noMultiLvlLbl val="0"/>
      </c:catAx>
      <c:valAx>
        <c:axId val="1460857503"/>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6085270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AAA4A48-8B0F-6F41-9B2B-AE1E44FF8804}" type="datetimeFigureOut">
              <a:rPr lang="en-US" smtClean="0"/>
              <a:t>11/13/2023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9F2FC1C-B904-C54D-8912-5FAF5EE900E1}" type="slidenum">
              <a:rPr lang="en-US" smtClean="0"/>
              <a:t>‹#›</a:t>
            </a:fld>
            <a:endParaRPr lang="en-US"/>
          </a:p>
        </p:txBody>
      </p:sp>
    </p:spTree>
    <p:extLst>
      <p:ext uri="{BB962C8B-B14F-4D97-AF65-F5344CB8AC3E}">
        <p14:creationId xmlns:p14="http://schemas.microsoft.com/office/powerpoint/2010/main" val="3917860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Throughout the years 2016-2021, Black adults in Ashtabula County experienced higher rates of asthma related hospitalizations and emergency department visits compared to their White counterparts.</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White adults in Ashtabula County experienced consistently higher rates of asthma-related hospitalizations and emergency department visits, compared to White adults in Ohio.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5</a:t>
            </a:fld>
            <a:endParaRPr lang="en-US"/>
          </a:p>
        </p:txBody>
      </p:sp>
    </p:spTree>
    <p:extLst>
      <p:ext uri="{BB962C8B-B14F-4D97-AF65-F5344CB8AC3E}">
        <p14:creationId xmlns:p14="http://schemas.microsoft.com/office/powerpoint/2010/main" val="6872220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endParaRPr lang="en-US" sz="1200" dirty="0">
              <a:solidFill>
                <a:schemeClr val="accent6"/>
              </a:solidFill>
              <a:cs typeface="Open Sans Semibold" panose="020B0706030804020204" pitchFamily="34" charset="0"/>
            </a:endParaRPr>
          </a:p>
          <a:p>
            <a:pPr algn="l">
              <a:buFont typeface="Arial" panose="020B0604020202020204" pitchFamily="34" charset="0"/>
              <a:buChar char="•"/>
            </a:pPr>
            <a:r>
              <a:rPr lang="en-US" sz="1200" dirty="0">
                <a:solidFill>
                  <a:schemeClr val="accent6"/>
                </a:solidFill>
                <a:cs typeface="Open Sans Semibold" panose="020B0706030804020204" pitchFamily="34" charset="0"/>
              </a:rPr>
              <a:t>Black adults in Ashtabula County experienced asthma deaths at a rate over 3 times that of their White counterparts (61.07 to 19.80 respectively).</a:t>
            </a:r>
          </a:p>
          <a:p>
            <a:endParaRPr lang="en-US" dirty="0"/>
          </a:p>
          <a:p>
            <a:pPr algn="l">
              <a:buFont typeface="Arial" panose="020B0604020202020204" pitchFamily="34" charset="0"/>
              <a:buChar char="•"/>
            </a:pPr>
            <a:r>
              <a:rPr lang="en-US" sz="1200" dirty="0">
                <a:solidFill>
                  <a:schemeClr val="accent6"/>
                </a:solidFill>
                <a:cs typeface="Open Sans Semibold" panose="020B0706030804020204" pitchFamily="34" charset="0"/>
              </a:rPr>
              <a:t>The average mortality rate for Black children in Ashtabula County during the 2016-2021 surveillance period was 253.29 per 1,000,000 Black child residents. </a:t>
            </a:r>
            <a:r>
              <a:rPr lang="en-US" sz="1200">
                <a:solidFill>
                  <a:schemeClr val="accent6"/>
                </a:solidFill>
                <a:cs typeface="Open Sans Semibold" panose="020B0706030804020204" pitchFamily="34" charset="0"/>
              </a:rPr>
              <a:t>This rate is over 20 times the rate of Black Ohio children.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14</a:t>
            </a:fld>
            <a:endParaRPr lang="en-US"/>
          </a:p>
        </p:txBody>
      </p:sp>
    </p:spTree>
    <p:extLst>
      <p:ext uri="{BB962C8B-B14F-4D97-AF65-F5344CB8AC3E}">
        <p14:creationId xmlns:p14="http://schemas.microsoft.com/office/powerpoint/2010/main" val="3788374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latin typeface="Univers" panose="020B0503020202020204" pitchFamily="34" charset="0"/>
                <a:cs typeface="Open Sans Semibold" panose="020B0706030804020204" pitchFamily="34" charset="0"/>
              </a:rPr>
              <a:t>Throughout the years 2016-2021, Hispanic adults in Ashtabula County experienced higher rates of asthma related hospitalizations and emergency department visits compared to their White counterparts.</a:t>
            </a:r>
          </a:p>
          <a:p>
            <a:pPr algn="l">
              <a:buFont typeface="Arial" panose="020B0604020202020204" pitchFamily="34" charset="0"/>
              <a:buChar char="•"/>
            </a:pPr>
            <a:endParaRPr lang="en-US" sz="1200" dirty="0">
              <a:solidFill>
                <a:schemeClr val="tx1"/>
              </a:solidFill>
              <a:latin typeface="Univers" panose="020B0503020202020204" pitchFamily="34" charset="0"/>
              <a:cs typeface="Open Sans Semibold" panose="020B0706030804020204" pitchFamily="34" charset="0"/>
            </a:endParaRPr>
          </a:p>
          <a:p>
            <a:pPr algn="l">
              <a:buFont typeface="Arial" panose="020B0604020202020204" pitchFamily="34" charset="0"/>
              <a:buChar char="•"/>
            </a:pPr>
            <a:r>
              <a:rPr lang="en-US" sz="1200" dirty="0">
                <a:solidFill>
                  <a:schemeClr val="tx1"/>
                </a:solidFill>
                <a:latin typeface="Univers" panose="020B0503020202020204" pitchFamily="34" charset="0"/>
                <a:cs typeface="Open Sans Semibold" panose="020B0706030804020204" pitchFamily="34" charset="0"/>
              </a:rPr>
              <a:t>Hispanic adults in Ashtabula County experienced consistently higher rates of asthma-related hospitalizations and emergency department visits, compared to Hispanic adults in Ohio. </a:t>
            </a:r>
          </a:p>
          <a:p>
            <a:pPr marL="0" indent="0" algn="l"/>
            <a:endParaRPr lang="en-US" sz="1200" dirty="0">
              <a:solidFill>
                <a:schemeClr val="tx1"/>
              </a:solidFill>
              <a:latin typeface="Univers" panose="020B0503020202020204" pitchFamily="34" charset="0"/>
              <a:cs typeface="Open Sans Semibold" panose="020B0706030804020204" pitchFamily="34" charset="0"/>
            </a:endParaRPr>
          </a:p>
          <a:p>
            <a:pPr algn="l">
              <a:buFont typeface="Arial" panose="020B0604020202020204" pitchFamily="34" charset="0"/>
              <a:buChar char="•"/>
            </a:pPr>
            <a:r>
              <a:rPr lang="en-US" sz="1200" dirty="0">
                <a:solidFill>
                  <a:schemeClr val="tx1"/>
                </a:solidFill>
                <a:latin typeface="Univers" panose="020B0503020202020204" pitchFamily="34" charset="0"/>
                <a:cs typeface="Open Sans Semibold" panose="020B0706030804020204" pitchFamily="34" charset="0"/>
              </a:rPr>
              <a:t>There was a decline in the asthma emergency department visitation and hospitalization rate for Hispanic adults in Ashtabula County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6</a:t>
            </a:fld>
            <a:endParaRPr lang="en-US"/>
          </a:p>
        </p:txBody>
      </p:sp>
    </p:spTree>
    <p:extLst>
      <p:ext uri="{BB962C8B-B14F-4D97-AF65-F5344CB8AC3E}">
        <p14:creationId xmlns:p14="http://schemas.microsoft.com/office/powerpoint/2010/main" val="55398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Throughout the years 2016-2020, Black children in Ashtabula County experienced significantly higher rates of asthma related hospitalizations and emergency department visits compared to Black children in Ohio. In 2021, the rate in Ashtabula County was lower than the Ohio rate, (111.11 to 183.06, respectively).</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In 2016-2021, White children in Ashtabula County experienced consistently higher rates of asthma-related hospitalizations and emergency department visits, compared to White children in Ohio.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7</a:t>
            </a:fld>
            <a:endParaRPr lang="en-US"/>
          </a:p>
        </p:txBody>
      </p:sp>
    </p:spTree>
    <p:extLst>
      <p:ext uri="{BB962C8B-B14F-4D97-AF65-F5344CB8AC3E}">
        <p14:creationId xmlns:p14="http://schemas.microsoft.com/office/powerpoint/2010/main" val="2867692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Throughout the years 2016-2021, Hispanic children in Ashtabula County experienced higher rates of asthma related hospitalizations and emergency department visits compared to their White counterparts. </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In 2019, Hispanic children in Ashtabula county experienced an asthma emergency department visitation &amp; inpatient hospitalization rate over 3.5 times that of White children in Ohio. </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There was found to be a significant drop in the asthma emergency department visitation and hospitalization rate for Hispanic children in Ashtabula County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8</a:t>
            </a:fld>
            <a:endParaRPr lang="en-US"/>
          </a:p>
        </p:txBody>
      </p:sp>
    </p:spTree>
    <p:extLst>
      <p:ext uri="{BB962C8B-B14F-4D97-AF65-F5344CB8AC3E}">
        <p14:creationId xmlns:p14="http://schemas.microsoft.com/office/powerpoint/2010/main" val="16329881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During the 2016-2021 surveillance period, adult females in Ashtabula County consistently experienced higher rates of asthma hospitalizations and emergency department visits compared to both adult males within the county and adult females and males across Ohio.</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In 2018, female adults in Ashtabula County experienced asthma hospitalizations and emergency department visits at a rate nearly 3 times that of male adults in Ashtabula County, (76.12 to 25.77 respectively).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9</a:t>
            </a:fld>
            <a:endParaRPr lang="en-US"/>
          </a:p>
        </p:txBody>
      </p:sp>
    </p:spTree>
    <p:extLst>
      <p:ext uri="{BB962C8B-B14F-4D97-AF65-F5344CB8AC3E}">
        <p14:creationId xmlns:p14="http://schemas.microsoft.com/office/powerpoint/2010/main" val="3496116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In 2018, male children in Ashtabula County experienced asthma hospitalizations and emergency department visits at a rate over 1.5 times that of female children in Ashtabula County. </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Female children in Ashtabula County experienced asthma hospitalizations and emergency department visits at rates higher than Ohio female children throughout the 2016-2021 surveillance period. </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A rather significant decline in asthma related emergency department visitation and hospitalization rates were found in all four groups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10</a:t>
            </a:fld>
            <a:endParaRPr lang="en-US"/>
          </a:p>
        </p:txBody>
      </p:sp>
    </p:spTree>
    <p:extLst>
      <p:ext uri="{BB962C8B-B14F-4D97-AF65-F5344CB8AC3E}">
        <p14:creationId xmlns:p14="http://schemas.microsoft.com/office/powerpoint/2010/main" val="15207757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Throughout 2021, there was found to be some variability between Ashtabula County and Ohio while comparing the rate of monthly admission for asthma related hospitalizations and emergency department visits.</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There appears to be a slight seasonal trend in asthma hospitalizations and emergency department visits, as rates were found to be lowest January-March, with a slight increase the following months, and another decline during the month of August.</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11</a:t>
            </a:fld>
            <a:endParaRPr lang="en-US"/>
          </a:p>
        </p:txBody>
      </p:sp>
    </p:spTree>
    <p:extLst>
      <p:ext uri="{BB962C8B-B14F-4D97-AF65-F5344CB8AC3E}">
        <p14:creationId xmlns:p14="http://schemas.microsoft.com/office/powerpoint/2010/main" val="14738887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Open Sans Semibold" panose="020B0706030804020204" pitchFamily="34" charset="0"/>
              </a:rPr>
              <a:t>In 2021, there were 96 asthma hospitalizations and emergency department visits for children in Ashtabula County covered by Medicaid. The rate for this year was 73.6 per 10,000 children in Ashtabula County enrolled in Medicaid. </a:t>
            </a:r>
          </a:p>
          <a:p>
            <a:pPr algn="l">
              <a:buFont typeface="Arial" panose="020B0604020202020204" pitchFamily="34" charset="0"/>
              <a:buChar char="•"/>
            </a:pPr>
            <a:endParaRPr lang="en-US" sz="1200" dirty="0">
              <a:solidFill>
                <a:schemeClr val="tx1"/>
              </a:solidFill>
              <a:cs typeface="Open Sans Semibold" panose="020B0706030804020204" pitchFamily="34" charset="0"/>
            </a:endParaRPr>
          </a:p>
          <a:p>
            <a:pPr algn="l">
              <a:buFont typeface="Arial" panose="020B0604020202020204" pitchFamily="34" charset="0"/>
              <a:buChar char="•"/>
            </a:pPr>
            <a:r>
              <a:rPr lang="en-US" sz="1200" dirty="0">
                <a:solidFill>
                  <a:schemeClr val="tx1"/>
                </a:solidFill>
                <a:cs typeface="Open Sans Semibold" panose="020B0706030804020204" pitchFamily="34" charset="0"/>
              </a:rPr>
              <a:t>In 2021, the total number of asthma hospitalizations &amp; ED visits for children in Ohio enrolled in Medicaid totaled 11,570. The rate was 86.31 per 10,000 children in Ohio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12</a:t>
            </a:fld>
            <a:endParaRPr lang="en-US"/>
          </a:p>
        </p:txBody>
      </p:sp>
    </p:spTree>
    <p:extLst>
      <p:ext uri="{BB962C8B-B14F-4D97-AF65-F5344CB8AC3E}">
        <p14:creationId xmlns:p14="http://schemas.microsoft.com/office/powerpoint/2010/main" val="3374485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Open Sans Semibold" panose="020B0706030804020204" pitchFamily="34" charset="0"/>
              </a:rPr>
              <a:t>In 2021, there were 96 asthma hospitalizations and emergency department visits for children in Ashtabula County covered by Medicaid. The rate for this year was 73.6 per 10,000 children in Ashtabula County enrolled in Medicaid. </a:t>
            </a:r>
          </a:p>
          <a:p>
            <a:pPr algn="l">
              <a:buFont typeface="Arial" panose="020B0604020202020204" pitchFamily="34" charset="0"/>
              <a:buChar char="•"/>
            </a:pPr>
            <a:endParaRPr lang="en-US" sz="1200" dirty="0">
              <a:solidFill>
                <a:schemeClr val="tx1"/>
              </a:solidFill>
              <a:cs typeface="Open Sans Semibold" panose="020B0706030804020204" pitchFamily="34" charset="0"/>
            </a:endParaRPr>
          </a:p>
          <a:p>
            <a:pPr algn="l">
              <a:buFont typeface="Arial" panose="020B0604020202020204" pitchFamily="34" charset="0"/>
              <a:buChar char="•"/>
            </a:pPr>
            <a:r>
              <a:rPr lang="en-US" sz="1200" dirty="0">
                <a:solidFill>
                  <a:schemeClr val="tx1"/>
                </a:solidFill>
                <a:cs typeface="Open Sans Semibold" panose="020B0706030804020204" pitchFamily="34" charset="0"/>
              </a:rPr>
              <a:t>In 2021, the total number of asthma hospitalizations &amp; ED visits for children in Ohio enrolled in Medicaid totaled 11,570. The rate was 86.31 per 10,000 children in Ohio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13</a:t>
            </a:fld>
            <a:endParaRPr lang="en-US"/>
          </a:p>
        </p:txBody>
      </p:sp>
    </p:spTree>
    <p:extLst>
      <p:ext uri="{BB962C8B-B14F-4D97-AF65-F5344CB8AC3E}">
        <p14:creationId xmlns:p14="http://schemas.microsoft.com/office/powerpoint/2010/main" val="2055058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129025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62BE1-23FD-4604-5369-390969431F1C}"/>
              </a:ext>
            </a:extLst>
          </p:cNvPr>
          <p:cNvSpPr>
            <a:spLocks noGrp="1"/>
          </p:cNvSpPr>
          <p:nvPr>
            <p:ph type="title" hasCustomPrompt="1"/>
          </p:nvPr>
        </p:nvSpPr>
        <p:spPr/>
        <p:txBody>
          <a:bodyPr/>
          <a:lstStyle/>
          <a:p>
            <a:r>
              <a:rPr lang="en-US" dirty="0"/>
              <a:t>Insert your slide title here</a:t>
            </a:r>
          </a:p>
        </p:txBody>
      </p:sp>
      <p:sp>
        <p:nvSpPr>
          <p:cNvPr id="3" name="Date Placeholder 2">
            <a:extLst>
              <a:ext uri="{FF2B5EF4-FFF2-40B4-BE49-F238E27FC236}">
                <a16:creationId xmlns:a16="http://schemas.microsoft.com/office/drawing/2014/main" id="{8898E68F-56A9-0A4B-C871-7FFFEB447F14}"/>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4" name="Footer Placeholder 3">
            <a:extLst>
              <a:ext uri="{FF2B5EF4-FFF2-40B4-BE49-F238E27FC236}">
                <a16:creationId xmlns:a16="http://schemas.microsoft.com/office/drawing/2014/main" id="{74566562-30E0-26F4-19A7-63F75D399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ACA98FD-D206-160E-256F-649DFF2D5B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38640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145788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he Heart of it All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463C1AF-E3DE-26B8-FDB4-B0B0F4248CB3}"/>
              </a:ext>
            </a:extLst>
          </p:cNvPr>
          <p:cNvPicPr>
            <a:picLocks noChangeAspect="1"/>
          </p:cNvPicPr>
          <p:nvPr userDrawn="1"/>
        </p:nvPicPr>
        <p:blipFill>
          <a:blip r:embed="rId2"/>
          <a:srcRect/>
          <a:stretch/>
        </p:blipFill>
        <p:spPr>
          <a:xfrm>
            <a:off x="1529779" y="1152939"/>
            <a:ext cx="8635467" cy="4098510"/>
          </a:xfrm>
          <a:prstGeom prst="rect">
            <a:avLst/>
          </a:prstGeom>
        </p:spPr>
      </p:pic>
    </p:spTree>
    <p:extLst>
      <p:ext uri="{BB962C8B-B14F-4D97-AF65-F5344CB8AC3E}">
        <p14:creationId xmlns:p14="http://schemas.microsoft.com/office/powerpoint/2010/main" val="2917441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Development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5B13C31-E9C8-9E9D-02B6-28E3E55F0BB3}"/>
              </a:ext>
            </a:extLst>
          </p:cNvPr>
          <p:cNvSpPr txBox="1"/>
          <p:nvPr userDrawn="1"/>
        </p:nvSpPr>
        <p:spPr>
          <a:xfrm>
            <a:off x="5040351" y="4591763"/>
            <a:ext cx="6391507" cy="461665"/>
          </a:xfrm>
          <a:prstGeom prst="rect">
            <a:avLst/>
          </a:prstGeom>
          <a:noFill/>
        </p:spPr>
        <p:txBody>
          <a:bodyPr wrap="square" rtlCol="0">
            <a:spAutoFit/>
          </a:bodyPr>
          <a:lstStyle/>
          <a:p>
            <a:r>
              <a:rPr lang="en-US" sz="2400" b="1" dirty="0">
                <a:solidFill>
                  <a:schemeClr val="tx2"/>
                </a:solidFill>
                <a:latin typeface="Arial" panose="020B0604020202020204" pitchFamily="34" charset="0"/>
                <a:cs typeface="Arial" panose="020B0604020202020204" pitchFamily="34" charset="0"/>
              </a:rPr>
              <a:t>odh.ohio.gov</a:t>
            </a:r>
          </a:p>
        </p:txBody>
      </p:sp>
      <p:pic>
        <p:nvPicPr>
          <p:cNvPr id="9" name="Graphic 8">
            <a:extLst>
              <a:ext uri="{FF2B5EF4-FFF2-40B4-BE49-F238E27FC236}">
                <a16:creationId xmlns:a16="http://schemas.microsoft.com/office/drawing/2014/main" id="{6C5AD09B-51CE-5640-0AA7-4F55649086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8591" y="1734607"/>
            <a:ext cx="9836082" cy="2719654"/>
          </a:xfrm>
          <a:prstGeom prst="rect">
            <a:avLst/>
          </a:prstGeom>
        </p:spPr>
      </p:pic>
    </p:spTree>
    <p:extLst>
      <p:ext uri="{BB962C8B-B14F-4D97-AF65-F5344CB8AC3E}">
        <p14:creationId xmlns:p14="http://schemas.microsoft.com/office/powerpoint/2010/main" val="1646763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full-scree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8EA0557E-403C-D9BC-12F0-21547A89D02D}"/>
              </a:ext>
            </a:extLst>
          </p:cNvPr>
          <p:cNvSpPr>
            <a:spLocks noGrp="1"/>
          </p:cNvSpPr>
          <p:nvPr>
            <p:ph type="pic" sz="quarter" idx="13" hasCustomPrompt="1"/>
          </p:nvPr>
        </p:nvSpPr>
        <p:spPr>
          <a:xfrm>
            <a:off x="0" y="0"/>
            <a:ext cx="12192000" cy="6858000"/>
          </a:xfrm>
        </p:spPr>
        <p:txBody>
          <a:bodyPr/>
          <a:lstStyle/>
          <a:p>
            <a:r>
              <a:rPr lang="en-US" dirty="0"/>
              <a:t>Double-click center of slide to add a full-screen photo</a:t>
            </a:r>
          </a:p>
        </p:txBody>
      </p:sp>
    </p:spTree>
    <p:extLst>
      <p:ext uri="{BB962C8B-B14F-4D97-AF65-F5344CB8AC3E}">
        <p14:creationId xmlns:p14="http://schemas.microsoft.com/office/powerpoint/2010/main" val="709394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2759-65BF-7B71-E39F-42015C2881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B8C54E-42F8-DC95-831F-3C108CFF94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C89E44-FBD2-BEA1-10D6-2E07F29E41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779072-6F6D-3314-5E3D-730B2AD4A4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D027CA81-665C-DF79-8C32-8E7E40C974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F98992B-05EC-65B3-87FF-164A9EED2AAF}"/>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615236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BC3F7-78DF-6CB1-EDC5-5C0F3B5ED06D}"/>
              </a:ext>
            </a:extLst>
          </p:cNvPr>
          <p:cNvSpPr>
            <a:spLocks noGrp="1"/>
          </p:cNvSpPr>
          <p:nvPr>
            <p:ph type="title" hasCustomPrompt="1"/>
          </p:nvPr>
        </p:nvSpPr>
        <p:spPr>
          <a:xfrm>
            <a:off x="839788" y="223025"/>
            <a:ext cx="3932237" cy="1600200"/>
          </a:xfrm>
        </p:spPr>
        <p:txBody>
          <a:bodyPr anchor="b"/>
          <a:lstStyle>
            <a:lvl1pPr>
              <a:defRPr sz="3200"/>
            </a:lvl1pPr>
          </a:lstStyle>
          <a:p>
            <a:r>
              <a:rPr lang="en-US" dirty="0"/>
              <a:t>A short title can go here if you want </a:t>
            </a:r>
          </a:p>
        </p:txBody>
      </p:sp>
      <p:sp>
        <p:nvSpPr>
          <p:cNvPr id="3" name="Picture Placeholder 2">
            <a:extLst>
              <a:ext uri="{FF2B5EF4-FFF2-40B4-BE49-F238E27FC236}">
                <a16:creationId xmlns:a16="http://schemas.microsoft.com/office/drawing/2014/main" id="{FC1961FF-3CAB-0B1D-60C6-9D6D9261A2CE}"/>
              </a:ext>
            </a:extLst>
          </p:cNvPr>
          <p:cNvSpPr>
            <a:spLocks noGrp="1"/>
          </p:cNvSpPr>
          <p:nvPr>
            <p:ph type="pic" idx="1" hasCustomPrompt="1"/>
          </p:nvPr>
        </p:nvSpPr>
        <p:spPr>
          <a:xfrm>
            <a:off x="5183187" y="987425"/>
            <a:ext cx="6603651" cy="45324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Double-click in this box to add a photo</a:t>
            </a:r>
          </a:p>
        </p:txBody>
      </p:sp>
      <p:sp>
        <p:nvSpPr>
          <p:cNvPr id="4" name="Text Placeholder 3">
            <a:extLst>
              <a:ext uri="{FF2B5EF4-FFF2-40B4-BE49-F238E27FC236}">
                <a16:creationId xmlns:a16="http://schemas.microsoft.com/office/drawing/2014/main" id="{7D57C780-101F-5AC0-D7F1-A9296B479C0D}"/>
              </a:ext>
            </a:extLst>
          </p:cNvPr>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 small amount of text can go here</a:t>
            </a:r>
          </a:p>
        </p:txBody>
      </p:sp>
      <p:sp>
        <p:nvSpPr>
          <p:cNvPr id="5" name="Date Placeholder 4">
            <a:extLst>
              <a:ext uri="{FF2B5EF4-FFF2-40B4-BE49-F238E27FC236}">
                <a16:creationId xmlns:a16="http://schemas.microsoft.com/office/drawing/2014/main" id="{9E51091E-CE62-9F06-A666-C3A06AED0AC2}"/>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FD59AE35-14D2-2DAB-34DB-60247B5F34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08A9D6-D6B6-CC61-E9A1-23B63B31F6B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818359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0310088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95904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E99CAA-8783-AA4F-8E32-6CB4A648AA17}" type="datetimeFigureOut">
              <a:rPr lang="en-US" smtClean="0"/>
              <a:t>11/13/2023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4260462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p:txBody>
          <a:bodyPr/>
          <a:lstStyle/>
          <a:p>
            <a:pPr lvl="0"/>
            <a:r>
              <a:rPr lang="en-US" dirty="0"/>
              <a:t>Slide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305286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A picture containing screenshot, blue, graphics, colorfulness&#10;&#10;Description automatically generated">
            <a:extLst>
              <a:ext uri="{FF2B5EF4-FFF2-40B4-BE49-F238E27FC236}">
                <a16:creationId xmlns:a16="http://schemas.microsoft.com/office/drawing/2014/main" id="{B998B966-BD30-91D6-572D-9092A529AA21}"/>
              </a:ext>
            </a:extLst>
          </p:cNvPr>
          <p:cNvPicPr>
            <a:picLocks noChangeAspect="1"/>
          </p:cNvPicPr>
          <p:nvPr userDrawn="1"/>
        </p:nvPicPr>
        <p:blipFill rotWithShape="1">
          <a:blip r:embed="rId2"/>
          <a:srcRect l="31457" t="14804" b="686"/>
          <a:stretch/>
        </p:blipFill>
        <p:spPr>
          <a:xfrm>
            <a:off x="0" y="1"/>
            <a:ext cx="5562233" cy="6858000"/>
          </a:xfrm>
          <a:prstGeom prst="rect">
            <a:avLst/>
          </a:prstGeom>
        </p:spPr>
      </p:pic>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8885625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037436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418015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E99CAA-8783-AA4F-8E32-6CB4A648AA17}" type="datetimeFigureOut">
              <a:rPr lang="en-US" smtClean="0"/>
              <a:t>11/13/2023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674692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11/13/2023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49878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4881009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0003158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9463676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5435578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3618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and slid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a:xfrm>
            <a:off x="5295157" y="714564"/>
            <a:ext cx="6264052" cy="756009"/>
          </a:xfrm>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a:xfrm>
            <a:off x="5295156" y="1467397"/>
            <a:ext cx="6264051" cy="4575175"/>
          </a:xfrm>
        </p:spPr>
        <p:txBody>
          <a:bodyPr/>
          <a:lstStyle/>
          <a:p>
            <a:pPr lvl="0"/>
            <a:r>
              <a:rPr lang="en-US" dirty="0"/>
              <a:t>Slide content</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0" name="Rectangle 9">
            <a:extLst>
              <a:ext uri="{FF2B5EF4-FFF2-40B4-BE49-F238E27FC236}">
                <a16:creationId xmlns:a16="http://schemas.microsoft.com/office/drawing/2014/main" id="{E35A4401-5180-C3CC-411C-77852D81BA57}"/>
              </a:ext>
            </a:extLst>
          </p:cNvPr>
          <p:cNvSpPr/>
          <p:nvPr userDrawn="1"/>
        </p:nvSpPr>
        <p:spPr>
          <a:xfrm>
            <a:off x="43070" y="0"/>
            <a:ext cx="4931634"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B760B0E9-4488-F7A1-E840-81CFDB8D3105}"/>
              </a:ext>
            </a:extLst>
          </p:cNvPr>
          <p:cNvSpPr>
            <a:spLocks noGrp="1"/>
          </p:cNvSpPr>
          <p:nvPr>
            <p:ph type="pic" sz="quarter" idx="13" hasCustomPrompt="1"/>
          </p:nvPr>
        </p:nvSpPr>
        <p:spPr>
          <a:xfrm>
            <a:off x="0" y="0"/>
            <a:ext cx="4840288" cy="6858000"/>
          </a:xfrm>
        </p:spPr>
        <p:txBody>
          <a:bodyPr/>
          <a:lstStyle/>
          <a:p>
            <a:r>
              <a:rPr lang="en-US" dirty="0"/>
              <a:t>Double-click to add a photo</a:t>
            </a:r>
          </a:p>
        </p:txBody>
      </p:sp>
      <p:sp>
        <p:nvSpPr>
          <p:cNvPr id="11" name="Rectangle 10">
            <a:extLst>
              <a:ext uri="{FF2B5EF4-FFF2-40B4-BE49-F238E27FC236}">
                <a16:creationId xmlns:a16="http://schemas.microsoft.com/office/drawing/2014/main" id="{3D4CD565-9BCF-6EC3-9850-A20B1235ABF4}"/>
              </a:ext>
            </a:extLst>
          </p:cNvPr>
          <p:cNvSpPr/>
          <p:nvPr userDrawn="1"/>
        </p:nvSpPr>
        <p:spPr>
          <a:xfrm>
            <a:off x="5382014"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86911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23874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13800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389EF8-6B03-DF8E-149D-F3E8C693FBD1}"/>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a:extLst>
              <a:ext uri="{FF2B5EF4-FFF2-40B4-BE49-F238E27FC236}">
                <a16:creationId xmlns:a16="http://schemas.microsoft.com/office/drawing/2014/main" id="{7F5A1566-F60B-D737-EBB6-D74B02DC956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E6B36-0C90-FD3C-C497-F0CC3E0D5D7F}"/>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7439CC93-5744-3B91-AAAC-B3AC7E6773E3}"/>
              </a:ext>
            </a:extLst>
          </p:cNvPr>
          <p:cNvSpPr/>
          <p:nvPr userDrawn="1"/>
        </p:nvSpPr>
        <p:spPr>
          <a:xfrm>
            <a:off x="0" y="2478959"/>
            <a:ext cx="12192000" cy="1957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9">
            <a:extLst>
              <a:ext uri="{FF2B5EF4-FFF2-40B4-BE49-F238E27FC236}">
                <a16:creationId xmlns:a16="http://schemas.microsoft.com/office/drawing/2014/main" id="{ECE74988-C28F-89E5-F079-E1D9005B4F64}"/>
              </a:ext>
            </a:extLst>
          </p:cNvPr>
          <p:cNvSpPr>
            <a:spLocks noGrp="1"/>
          </p:cNvSpPr>
          <p:nvPr>
            <p:ph type="body" sz="quarter" idx="13" hasCustomPrompt="1"/>
          </p:nvPr>
        </p:nvSpPr>
        <p:spPr>
          <a:xfrm>
            <a:off x="838200" y="2941982"/>
            <a:ext cx="10287000" cy="485637"/>
          </a:xfrm>
        </p:spPr>
        <p:txBody>
          <a:bodyPr>
            <a:normAutofit/>
          </a:bodyPr>
          <a:lstStyle>
            <a:lvl1pPr>
              <a:defRPr sz="3200" b="1">
                <a:solidFill>
                  <a:schemeClr val="bg1"/>
                </a:solidFill>
              </a:defRPr>
            </a:lvl1pPr>
          </a:lstStyle>
          <a:p>
            <a:pPr lvl="0"/>
            <a:r>
              <a:rPr lang="en-US" dirty="0"/>
              <a:t>Slide Title (or Presenter’s Name)</a:t>
            </a:r>
          </a:p>
        </p:txBody>
      </p:sp>
      <p:sp>
        <p:nvSpPr>
          <p:cNvPr id="11" name="Text Placeholder 9">
            <a:extLst>
              <a:ext uri="{FF2B5EF4-FFF2-40B4-BE49-F238E27FC236}">
                <a16:creationId xmlns:a16="http://schemas.microsoft.com/office/drawing/2014/main" id="{C6340DF2-2AD2-9100-62C4-A1DCB2C0DAB8}"/>
              </a:ext>
            </a:extLst>
          </p:cNvPr>
          <p:cNvSpPr>
            <a:spLocks noGrp="1"/>
          </p:cNvSpPr>
          <p:nvPr>
            <p:ph type="body" sz="quarter" idx="14" hasCustomPrompt="1"/>
          </p:nvPr>
        </p:nvSpPr>
        <p:spPr>
          <a:xfrm>
            <a:off x="841515" y="3427619"/>
            <a:ext cx="10287000" cy="485637"/>
          </a:xfrm>
        </p:spPr>
        <p:txBody>
          <a:bodyPr>
            <a:normAutofit/>
          </a:bodyPr>
          <a:lstStyle>
            <a:lvl1pPr>
              <a:defRPr sz="3200" b="0">
                <a:solidFill>
                  <a:schemeClr val="bg1"/>
                </a:solidFill>
              </a:defRPr>
            </a:lvl1pPr>
          </a:lstStyle>
          <a:p>
            <a:pPr lvl="0"/>
            <a:r>
              <a:rPr lang="en-US" dirty="0"/>
              <a:t>Slide subtitle (or presenter’s title/organization)</a:t>
            </a:r>
          </a:p>
        </p:txBody>
      </p:sp>
    </p:spTree>
    <p:extLst>
      <p:ext uri="{BB962C8B-B14F-4D97-AF65-F5344CB8AC3E}">
        <p14:creationId xmlns:p14="http://schemas.microsoft.com/office/powerpoint/2010/main" val="1896234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itle and two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119404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4096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3081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4251625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for photo collage layout</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1D76B3F5-49C2-242D-E372-FB066547CDF2}"/>
              </a:ext>
            </a:extLst>
          </p:cNvPr>
          <p:cNvSpPr>
            <a:spLocks noGrp="1"/>
          </p:cNvSpPr>
          <p:nvPr>
            <p:ph type="pic" sz="quarter" idx="13" hasCustomPrompt="1"/>
          </p:nvPr>
        </p:nvSpPr>
        <p:spPr>
          <a:xfrm>
            <a:off x="838201" y="1660525"/>
            <a:ext cx="3067878" cy="2017713"/>
          </a:xfrm>
        </p:spPr>
        <p:txBody>
          <a:bodyPr/>
          <a:lstStyle/>
          <a:p>
            <a:r>
              <a:rPr lang="en-US" dirty="0"/>
              <a:t>Click icon to add photo</a:t>
            </a:r>
          </a:p>
        </p:txBody>
      </p:sp>
      <p:sp>
        <p:nvSpPr>
          <p:cNvPr id="10" name="Picture Placeholder 8">
            <a:extLst>
              <a:ext uri="{FF2B5EF4-FFF2-40B4-BE49-F238E27FC236}">
                <a16:creationId xmlns:a16="http://schemas.microsoft.com/office/drawing/2014/main" id="{B9B1DFD8-F3D2-6797-50D2-E8D3E783AE0B}"/>
              </a:ext>
            </a:extLst>
          </p:cNvPr>
          <p:cNvSpPr>
            <a:spLocks noGrp="1"/>
          </p:cNvSpPr>
          <p:nvPr>
            <p:ph type="pic" sz="quarter" idx="14" hasCustomPrompt="1"/>
          </p:nvPr>
        </p:nvSpPr>
        <p:spPr>
          <a:xfrm>
            <a:off x="4141305" y="1660524"/>
            <a:ext cx="3929269" cy="2017713"/>
          </a:xfrm>
        </p:spPr>
        <p:txBody>
          <a:bodyPr/>
          <a:lstStyle/>
          <a:p>
            <a:r>
              <a:rPr lang="en-US" dirty="0"/>
              <a:t>Click icon to add photo</a:t>
            </a:r>
          </a:p>
          <a:p>
            <a:endParaRPr lang="en-US" dirty="0"/>
          </a:p>
        </p:txBody>
      </p:sp>
      <p:sp>
        <p:nvSpPr>
          <p:cNvPr id="11" name="Picture Placeholder 8">
            <a:extLst>
              <a:ext uri="{FF2B5EF4-FFF2-40B4-BE49-F238E27FC236}">
                <a16:creationId xmlns:a16="http://schemas.microsoft.com/office/drawing/2014/main" id="{54AAC92D-7553-E12F-BE1E-19BEC28624A1}"/>
              </a:ext>
            </a:extLst>
          </p:cNvPr>
          <p:cNvSpPr>
            <a:spLocks noGrp="1"/>
          </p:cNvSpPr>
          <p:nvPr>
            <p:ph type="pic" sz="quarter" idx="15" hasCustomPrompt="1"/>
          </p:nvPr>
        </p:nvSpPr>
        <p:spPr>
          <a:xfrm>
            <a:off x="8285923" y="1660523"/>
            <a:ext cx="3067878" cy="2017713"/>
          </a:xfrm>
        </p:spPr>
        <p:txBody>
          <a:bodyPr/>
          <a:lstStyle/>
          <a:p>
            <a:r>
              <a:rPr lang="en-US" dirty="0"/>
              <a:t>Click icon to add photo</a:t>
            </a:r>
          </a:p>
          <a:p>
            <a:endParaRPr lang="en-US" dirty="0"/>
          </a:p>
        </p:txBody>
      </p:sp>
      <p:sp>
        <p:nvSpPr>
          <p:cNvPr id="12" name="Picture Placeholder 8">
            <a:extLst>
              <a:ext uri="{FF2B5EF4-FFF2-40B4-BE49-F238E27FC236}">
                <a16:creationId xmlns:a16="http://schemas.microsoft.com/office/drawing/2014/main" id="{E38D850E-123F-20FA-98C7-8E6488CA0B2F}"/>
              </a:ext>
            </a:extLst>
          </p:cNvPr>
          <p:cNvSpPr>
            <a:spLocks noGrp="1"/>
          </p:cNvSpPr>
          <p:nvPr>
            <p:ph type="pic" sz="quarter" idx="16" hasCustomPrompt="1"/>
          </p:nvPr>
        </p:nvSpPr>
        <p:spPr>
          <a:xfrm>
            <a:off x="5002696" y="3882198"/>
            <a:ext cx="3067878" cy="2017713"/>
          </a:xfrm>
        </p:spPr>
        <p:txBody>
          <a:bodyPr/>
          <a:lstStyle/>
          <a:p>
            <a:r>
              <a:rPr lang="en-US" dirty="0"/>
              <a:t>Click icon to add photo</a:t>
            </a:r>
          </a:p>
          <a:p>
            <a:endParaRPr lang="en-US" dirty="0"/>
          </a:p>
        </p:txBody>
      </p:sp>
      <p:sp>
        <p:nvSpPr>
          <p:cNvPr id="13" name="Picture Placeholder 8">
            <a:extLst>
              <a:ext uri="{FF2B5EF4-FFF2-40B4-BE49-F238E27FC236}">
                <a16:creationId xmlns:a16="http://schemas.microsoft.com/office/drawing/2014/main" id="{1C140621-9E03-9BA8-A4C7-4A247E1D2FF9}"/>
              </a:ext>
            </a:extLst>
          </p:cNvPr>
          <p:cNvSpPr>
            <a:spLocks noGrp="1"/>
          </p:cNvSpPr>
          <p:nvPr>
            <p:ph type="pic" sz="quarter" idx="17" hasCustomPrompt="1"/>
          </p:nvPr>
        </p:nvSpPr>
        <p:spPr>
          <a:xfrm>
            <a:off x="838200" y="3882197"/>
            <a:ext cx="3929269" cy="2017713"/>
          </a:xfrm>
        </p:spPr>
        <p:txBody>
          <a:bodyPr/>
          <a:lstStyle/>
          <a:p>
            <a:r>
              <a:rPr lang="en-US" dirty="0"/>
              <a:t>Click icon to add photo</a:t>
            </a:r>
          </a:p>
          <a:p>
            <a:endParaRPr lang="en-US" dirty="0"/>
          </a:p>
        </p:txBody>
      </p:sp>
      <p:sp>
        <p:nvSpPr>
          <p:cNvPr id="14" name="Picture Placeholder 8">
            <a:extLst>
              <a:ext uri="{FF2B5EF4-FFF2-40B4-BE49-F238E27FC236}">
                <a16:creationId xmlns:a16="http://schemas.microsoft.com/office/drawing/2014/main" id="{3800D11E-2C6D-CAA9-300E-B149C75C4FCA}"/>
              </a:ext>
            </a:extLst>
          </p:cNvPr>
          <p:cNvSpPr>
            <a:spLocks noGrp="1"/>
          </p:cNvSpPr>
          <p:nvPr>
            <p:ph type="pic" sz="quarter" idx="18" hasCustomPrompt="1"/>
          </p:nvPr>
        </p:nvSpPr>
        <p:spPr>
          <a:xfrm>
            <a:off x="8285922" y="3882196"/>
            <a:ext cx="3067878" cy="2017713"/>
          </a:xfrm>
        </p:spPr>
        <p:txBody>
          <a:bodyPr/>
          <a:lstStyle/>
          <a:p>
            <a:r>
              <a:rPr lang="en-US" dirty="0"/>
              <a:t>Click icon to add photo</a:t>
            </a:r>
          </a:p>
          <a:p>
            <a:endParaRPr lang="en-US" dirty="0"/>
          </a:p>
        </p:txBody>
      </p:sp>
    </p:spTree>
    <p:extLst>
      <p:ext uri="{BB962C8B-B14F-4D97-AF65-F5344CB8AC3E}">
        <p14:creationId xmlns:p14="http://schemas.microsoft.com/office/powerpoint/2010/main" val="1514303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5.sv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4.pn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550BB3-D2FC-71F4-6C6B-67470301A555}"/>
              </a:ext>
            </a:extLst>
          </p:cNvPr>
          <p:cNvSpPr>
            <a:spLocks noGrp="1"/>
          </p:cNvSpPr>
          <p:nvPr>
            <p:ph type="title"/>
          </p:nvPr>
        </p:nvSpPr>
        <p:spPr>
          <a:xfrm>
            <a:off x="838200" y="714564"/>
            <a:ext cx="10515600" cy="756009"/>
          </a:xfrm>
          <a:prstGeom prst="rect">
            <a:avLst/>
          </a:prstGeom>
        </p:spPr>
        <p:txBody>
          <a:bodyPr vert="horz" lIns="91440" tIns="45720" rIns="91440" bIns="45720" rtlCol="0" anchor="ctr">
            <a:normAutofit/>
          </a:bodyPr>
          <a:lstStyle/>
          <a:p>
            <a:r>
              <a:rPr lang="en-US" dirty="0"/>
              <a:t>Title</a:t>
            </a:r>
          </a:p>
        </p:txBody>
      </p:sp>
      <p:sp>
        <p:nvSpPr>
          <p:cNvPr id="3" name="Text Placeholder 2">
            <a:extLst>
              <a:ext uri="{FF2B5EF4-FFF2-40B4-BE49-F238E27FC236}">
                <a16:creationId xmlns:a16="http://schemas.microsoft.com/office/drawing/2014/main" id="{E10EEA6A-BDC4-D712-DB2D-5FDDD2365C2E}"/>
              </a:ext>
            </a:extLst>
          </p:cNvPr>
          <p:cNvSpPr>
            <a:spLocks noGrp="1"/>
          </p:cNvSpPr>
          <p:nvPr>
            <p:ph type="body" idx="1"/>
          </p:nvPr>
        </p:nvSpPr>
        <p:spPr>
          <a:xfrm>
            <a:off x="838200" y="1467397"/>
            <a:ext cx="10515600" cy="4575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EB17FBC-5D88-7EF9-C68D-ECDE419B25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11/13/2023</a:t>
            </a:fld>
            <a:endParaRPr lang="en-US"/>
          </a:p>
        </p:txBody>
      </p:sp>
      <p:sp>
        <p:nvSpPr>
          <p:cNvPr id="6" name="Slide Number Placeholder 5">
            <a:extLst>
              <a:ext uri="{FF2B5EF4-FFF2-40B4-BE49-F238E27FC236}">
                <a16:creationId xmlns:a16="http://schemas.microsoft.com/office/drawing/2014/main" id="{1BFFF9A7-0432-634A-EC85-4A66BD1DF4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13" name="Footer Placeholder 12">
            <a:extLst>
              <a:ext uri="{FF2B5EF4-FFF2-40B4-BE49-F238E27FC236}">
                <a16:creationId xmlns:a16="http://schemas.microsoft.com/office/drawing/2014/main" id="{9178DACA-4989-D8EE-EAA7-3D55BCCA1C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Rectangle 4">
            <a:extLst>
              <a:ext uri="{FF2B5EF4-FFF2-40B4-BE49-F238E27FC236}">
                <a16:creationId xmlns:a16="http://schemas.microsoft.com/office/drawing/2014/main" id="{A3A6DB9D-68CC-3994-C78D-CECAC368C21A}"/>
              </a:ext>
            </a:extLst>
          </p:cNvPr>
          <p:cNvSpPr/>
          <p:nvPr userDrawn="1"/>
        </p:nvSpPr>
        <p:spPr>
          <a:xfrm>
            <a:off x="915203"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A580837F-ECB5-F7FF-414F-893177D33013}"/>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9571745" y="6080538"/>
            <a:ext cx="2066925" cy="571500"/>
          </a:xfrm>
          <a:prstGeom prst="rect">
            <a:avLst/>
          </a:prstGeom>
        </p:spPr>
      </p:pic>
    </p:spTree>
    <p:extLst>
      <p:ext uri="{BB962C8B-B14F-4D97-AF65-F5344CB8AC3E}">
        <p14:creationId xmlns:p14="http://schemas.microsoft.com/office/powerpoint/2010/main" val="651056276"/>
      </p:ext>
    </p:extLst>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b="1"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8" name="Rectangle 7">
            <a:extLst>
              <a:ext uri="{FF2B5EF4-FFF2-40B4-BE49-F238E27FC236}">
                <a16:creationId xmlns:a16="http://schemas.microsoft.com/office/drawing/2014/main" id="{372C535E-9B1C-EB2C-44C8-3E3513010313}"/>
              </a:ext>
            </a:extLst>
          </p:cNvPr>
          <p:cNvSpPr/>
          <p:nvPr userDrawn="1"/>
        </p:nvSpPr>
        <p:spPr>
          <a:xfrm>
            <a:off x="915203" y="0"/>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58B88971-08F0-8D75-285C-6EA18DEC3401}"/>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9583519" y="6096746"/>
            <a:ext cx="2066925" cy="571500"/>
          </a:xfrm>
          <a:prstGeom prst="rect">
            <a:avLst/>
          </a:prstGeom>
        </p:spPr>
      </p:pic>
    </p:spTree>
    <p:extLst>
      <p:ext uri="{BB962C8B-B14F-4D97-AF65-F5344CB8AC3E}">
        <p14:creationId xmlns:p14="http://schemas.microsoft.com/office/powerpoint/2010/main" val="4194143696"/>
      </p:ext>
    </p:extLst>
  </p:cSld>
  <p:clrMap bg1="lt1" tx1="dk1" bg2="lt2" tx2="dk2" accent1="accent1" accent2="accent2" accent3="accent3" accent4="accent4" accent5="accent5" accent6="accent6" hlink="hlink" folHlink="folHlink"/>
  <p:sldLayoutIdLst>
    <p:sldLayoutId id="2147483720" r:id="rId1"/>
    <p:sldLayoutId id="2147483722" r:id="rId2"/>
    <p:sldLayoutId id="2147483725" r:id="rId3"/>
    <p:sldLayoutId id="2147483731" r:id="rId4"/>
    <p:sldLayoutId id="2147483721" r:id="rId5"/>
    <p:sldLayoutId id="2147483723" r:id="rId6"/>
    <p:sldLayoutId id="2147483724" r:id="rId7"/>
    <p:sldLayoutId id="2147483726" r:id="rId8"/>
    <p:sldLayoutId id="2147483727" r:id="rId9"/>
    <p:sldLayoutId id="2147483728" r:id="rId10"/>
    <p:sldLayoutId id="2147483729" r:id="rId11"/>
    <p:sldLayoutId id="2147483730" r:id="rId12"/>
    <p:sldLayoutId id="2147483666" r:id="rId13"/>
    <p:sldLayoutId id="2147483667" r:id="rId14"/>
    <p:sldLayoutId id="214748366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0.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hyperlink" Target="https://www.cdc.gov/asthma/default.htm" TargetMode="External"/><Relationship Id="rId2" Type="http://schemas.openxmlformats.org/officeDocument/2006/relationships/hyperlink" Target="https://odh.ohio.gov/know-our-programs/asthma-program" TargetMode="Externa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hyperlink" Target="https://lp.constantcontactpages.com/sl/RaIrHUI" TargetMode="External"/><Relationship Id="rId2" Type="http://schemas.openxmlformats.org/officeDocument/2006/relationships/hyperlink" Target="https://lp.constantcontactpages.com/sl/M6Lsw3p" TargetMode="Externa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https://odh.ohio.gov/know-our-programs/asthma-program" TargetMode="External"/><Relationship Id="rId2" Type="http://schemas.openxmlformats.org/officeDocument/2006/relationships/hyperlink" Target="mailto:Asthma@odh.ohio.gov" TargetMode="Externa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4.xml"/><Relationship Id="rId5" Type="http://schemas.openxmlformats.org/officeDocument/2006/relationships/image" Target="../media/image8.sv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4.xml"/><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Subtitle 14">
            <a:extLst>
              <a:ext uri="{FF2B5EF4-FFF2-40B4-BE49-F238E27FC236}">
                <a16:creationId xmlns:a16="http://schemas.microsoft.com/office/drawing/2014/main" id="{FD926582-7DE4-E74B-B904-88D63229BA44}"/>
              </a:ext>
            </a:extLst>
          </p:cNvPr>
          <p:cNvSpPr>
            <a:spLocks noGrp="1"/>
          </p:cNvSpPr>
          <p:nvPr>
            <p:ph type="subTitle" idx="1"/>
          </p:nvPr>
        </p:nvSpPr>
        <p:spPr>
          <a:xfrm>
            <a:off x="1524000" y="3187605"/>
            <a:ext cx="9144000" cy="447215"/>
          </a:xfrm>
        </p:spPr>
        <p:txBody>
          <a:bodyPr/>
          <a:lstStyle/>
          <a:p>
            <a:r>
              <a:rPr lang="en-US" sz="2400" dirty="0">
                <a:latin typeface="Source Sans Pro" panose="020B0503030403020204" pitchFamily="34" charset="0"/>
                <a:ea typeface="Source Sans Pro" panose="020B0503030403020204" pitchFamily="34" charset="0"/>
              </a:rPr>
              <a:t>2023 Update</a:t>
            </a:r>
          </a:p>
          <a:p>
            <a:endParaRPr lang="en-US" dirty="0">
              <a:latin typeface="Source Sans Pro" panose="020B0503030403020204" pitchFamily="34" charset="0"/>
            </a:endParaRPr>
          </a:p>
        </p:txBody>
      </p:sp>
      <p:pic>
        <p:nvPicPr>
          <p:cNvPr id="24" name="Graphic 23">
            <a:extLst>
              <a:ext uri="{FF2B5EF4-FFF2-40B4-BE49-F238E27FC236}">
                <a16:creationId xmlns:a16="http://schemas.microsoft.com/office/drawing/2014/main" id="{A00634D9-842D-4063-3074-2C7C53A7EBB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689601" y="-27734"/>
            <a:ext cx="10454839" cy="4775201"/>
          </a:xfrm>
          <a:prstGeom prst="rect">
            <a:avLst/>
          </a:prstGeom>
        </p:spPr>
      </p:pic>
      <p:pic>
        <p:nvPicPr>
          <p:cNvPr id="18" name="Graphic 17">
            <a:extLst>
              <a:ext uri="{FF2B5EF4-FFF2-40B4-BE49-F238E27FC236}">
                <a16:creationId xmlns:a16="http://schemas.microsoft.com/office/drawing/2014/main" id="{68615432-9B7F-5B38-3E24-8A0C8152B9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64650" y="5969909"/>
            <a:ext cx="2595003" cy="717512"/>
          </a:xfrm>
          <a:prstGeom prst="rect">
            <a:avLst/>
          </a:prstGeom>
        </p:spPr>
      </p:pic>
      <p:sp>
        <p:nvSpPr>
          <p:cNvPr id="14" name="Title 13">
            <a:extLst>
              <a:ext uri="{FF2B5EF4-FFF2-40B4-BE49-F238E27FC236}">
                <a16:creationId xmlns:a16="http://schemas.microsoft.com/office/drawing/2014/main" id="{B1537A7E-1419-CC3B-70E5-122A24C40B25}"/>
              </a:ext>
            </a:extLst>
          </p:cNvPr>
          <p:cNvSpPr>
            <a:spLocks noGrp="1"/>
          </p:cNvSpPr>
          <p:nvPr>
            <p:ph type="ctrTitle"/>
          </p:nvPr>
        </p:nvSpPr>
        <p:spPr>
          <a:xfrm>
            <a:off x="1524000" y="2359867"/>
            <a:ext cx="9144000" cy="698486"/>
          </a:xfrm>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Ashtabula County: The Current Status of Asthma Burden</a:t>
            </a:r>
            <a:endParaRPr lang="en-US" sz="3600" dirty="0">
              <a:solidFill>
                <a:srgbClr val="0E3F75"/>
              </a:solidFill>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552145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141F71-1B55-1BE7-5B7F-C6FF2057D2F0}"/>
              </a:ext>
            </a:extLst>
          </p:cNvPr>
          <p:cNvSpPr>
            <a:spLocks noGrp="1"/>
          </p:cNvSpPr>
          <p:nvPr>
            <p:ph type="title"/>
          </p:nvPr>
        </p:nvSpPr>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Hospitalization &amp; Emergency Department Visits by Sex-Age Group, Ashtabula County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16">
            <a:extLst>
              <a:ext uri="{FF2B5EF4-FFF2-40B4-BE49-F238E27FC236}">
                <a16:creationId xmlns:a16="http://schemas.microsoft.com/office/drawing/2014/main" id="{98A278B3-30ED-030A-D254-C01089E54C0A}"/>
              </a:ext>
            </a:extLst>
          </p:cNvPr>
          <p:cNvGraphicFramePr>
            <a:graphicFrameLocks noGrp="1"/>
          </p:cNvGraphicFramePr>
          <p:nvPr>
            <p:ph idx="1"/>
            <p:extLst>
              <p:ext uri="{D42A27DB-BD31-4B8C-83A1-F6EECF244321}">
                <p14:modId xmlns:p14="http://schemas.microsoft.com/office/powerpoint/2010/main" val="1757050415"/>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C5E5648D-B4B5-FDD6-51E9-0C5A21429283}"/>
              </a:ext>
            </a:extLst>
          </p:cNvPr>
          <p:cNvPicPr>
            <a:picLocks noChangeAspect="1"/>
          </p:cNvPicPr>
          <p:nvPr/>
        </p:nvPicPr>
        <p:blipFill>
          <a:blip r:embed="rId4"/>
          <a:stretch>
            <a:fillRect/>
          </a:stretch>
        </p:blipFill>
        <p:spPr>
          <a:xfrm>
            <a:off x="76201" y="6154140"/>
            <a:ext cx="3756498" cy="255538"/>
          </a:xfrm>
          <a:prstGeom prst="rect">
            <a:avLst/>
          </a:prstGeom>
        </p:spPr>
      </p:pic>
    </p:spTree>
    <p:extLst>
      <p:ext uri="{BB962C8B-B14F-4D97-AF65-F5344CB8AC3E}">
        <p14:creationId xmlns:p14="http://schemas.microsoft.com/office/powerpoint/2010/main" val="18004159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AC7A6-6FFF-798C-C665-7B94452ED329}"/>
              </a:ext>
            </a:extLst>
          </p:cNvPr>
          <p:cNvSpPr>
            <a:spLocks noGrp="1"/>
          </p:cNvSpPr>
          <p:nvPr>
            <p:ph type="title"/>
          </p:nvPr>
        </p:nvSpPr>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Hospitalization &amp; Emergency Department Visits by Month of Admission, Ashtabula County and Ohio, 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6">
            <a:extLst>
              <a:ext uri="{FF2B5EF4-FFF2-40B4-BE49-F238E27FC236}">
                <a16:creationId xmlns:a16="http://schemas.microsoft.com/office/drawing/2014/main" id="{2680CE7C-5E31-0B09-A19D-61AB4FD56B86}"/>
              </a:ext>
            </a:extLst>
          </p:cNvPr>
          <p:cNvGraphicFramePr>
            <a:graphicFrameLocks noGrp="1"/>
          </p:cNvGraphicFramePr>
          <p:nvPr>
            <p:ph idx="1"/>
            <p:extLst>
              <p:ext uri="{D42A27DB-BD31-4B8C-83A1-F6EECF244321}">
                <p14:modId xmlns:p14="http://schemas.microsoft.com/office/powerpoint/2010/main" val="3560554063"/>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D41E3021-5937-B131-C0FF-6DA347D4808F}"/>
              </a:ext>
            </a:extLst>
          </p:cNvPr>
          <p:cNvPicPr>
            <a:picLocks noChangeAspect="1"/>
          </p:cNvPicPr>
          <p:nvPr/>
        </p:nvPicPr>
        <p:blipFill>
          <a:blip r:embed="rId4"/>
          <a:stretch>
            <a:fillRect/>
          </a:stretch>
        </p:blipFill>
        <p:spPr>
          <a:xfrm>
            <a:off x="186430" y="6109771"/>
            <a:ext cx="4358937" cy="306303"/>
          </a:xfrm>
          <a:prstGeom prst="rect">
            <a:avLst/>
          </a:prstGeom>
        </p:spPr>
      </p:pic>
    </p:spTree>
    <p:extLst>
      <p:ext uri="{BB962C8B-B14F-4D97-AF65-F5344CB8AC3E}">
        <p14:creationId xmlns:p14="http://schemas.microsoft.com/office/powerpoint/2010/main" val="2956547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241E5-62FB-A55A-C4A1-C166C6779E0A}"/>
              </a:ext>
            </a:extLst>
          </p:cNvPr>
          <p:cNvSpPr>
            <a:spLocks noGrp="1"/>
          </p:cNvSpPr>
          <p:nvPr>
            <p:ph type="title"/>
          </p:nvPr>
        </p:nvSpPr>
        <p:spPr/>
        <p:txBody>
          <a:bodyPr>
            <a:noAutofit/>
          </a:bodyPr>
          <a:lstStyle/>
          <a:p>
            <a:r>
              <a:rPr lang="en-US" sz="3600" dirty="0">
                <a:effectLst/>
                <a:latin typeface="Source Sans Pro Semibold" panose="020B0603030403020204" pitchFamily="34" charset="0"/>
                <a:ea typeface="Source Sans Pro Semibold" panose="020B0603030403020204" pitchFamily="34" charset="0"/>
                <a:cs typeface="Open Sans Semibold" panose="020B0706030804020204" pitchFamily="34" charset="0"/>
              </a:rPr>
              <a:t>Rate of Asthma Hospitalizations, Children (0-18) on Medicaid, Ashtabula County &amp; Ohio,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7">
            <a:extLst>
              <a:ext uri="{FF2B5EF4-FFF2-40B4-BE49-F238E27FC236}">
                <a16:creationId xmlns:a16="http://schemas.microsoft.com/office/drawing/2014/main" id="{96CD3278-9EC3-BDDF-D71C-72A9BB3530C5}"/>
              </a:ext>
            </a:extLst>
          </p:cNvPr>
          <p:cNvGraphicFramePr>
            <a:graphicFrameLocks noGrp="1"/>
          </p:cNvGraphicFramePr>
          <p:nvPr>
            <p:ph idx="1"/>
            <p:extLst>
              <p:ext uri="{D42A27DB-BD31-4B8C-83A1-F6EECF244321}">
                <p14:modId xmlns:p14="http://schemas.microsoft.com/office/powerpoint/2010/main" val="45441621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A7120C3A-5758-E326-9218-6B96756A7949}"/>
              </a:ext>
            </a:extLst>
          </p:cNvPr>
          <p:cNvSpPr txBox="1"/>
          <p:nvPr/>
        </p:nvSpPr>
        <p:spPr>
          <a:xfrm rot="10800000" flipV="1">
            <a:off x="239698" y="5885895"/>
            <a:ext cx="1882066" cy="661720"/>
          </a:xfrm>
          <a:prstGeom prst="rect">
            <a:avLst/>
          </a:prstGeom>
          <a:noFill/>
        </p:spPr>
        <p:txBody>
          <a:bodyPr wrap="square">
            <a:spAutoFit/>
          </a:bodyPr>
          <a:lstStyle/>
          <a:p>
            <a:pPr marL="0" marR="0" lvl="0" indent="0" algn="ctr" defTabSz="548640" rtl="0" eaLnBrk="1" fontAlgn="auto" latinLnBrk="0" hangingPunct="1">
              <a:spcBef>
                <a:spcPts val="0"/>
              </a:spcBef>
              <a:spcAft>
                <a:spcPts val="600"/>
              </a:spcAft>
              <a:buClrTx/>
              <a:buSzTx/>
              <a:buFontTx/>
              <a:buNone/>
              <a:tabLst/>
              <a:defRPr/>
            </a:pPr>
            <a:r>
              <a:rPr lang="en-US" sz="8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marL="0" marR="0" lvl="0" indent="0" algn="ctr" defTabSz="548640" rtl="0" eaLnBrk="1" fontAlgn="auto" latinLnBrk="0" hangingPunct="1">
              <a:spcBef>
                <a:spcPts val="0"/>
              </a:spcBef>
              <a:spcAft>
                <a:spcPts val="600"/>
              </a:spcAft>
              <a:buClrTx/>
              <a:buSzTx/>
              <a:buFontTx/>
              <a:buNone/>
              <a:tabLst/>
              <a:defRPr/>
            </a:pPr>
            <a:r>
              <a:rPr lang="en-US" sz="800" dirty="0">
                <a:latin typeface="Source Sans Pro" panose="020B0503030403020204" pitchFamily="34" charset="0"/>
                <a:ea typeface="Source Sans Pro" panose="020B0503030403020204" pitchFamily="34" charset="0"/>
                <a:cs typeface="Open Sans Semibold" panose="020B0706030804020204" pitchFamily="34" charset="0"/>
              </a:rPr>
              <a:t>Ohio Hospital Association Clinical-Financial Data Set, Years 2016-2021</a:t>
            </a:r>
          </a:p>
        </p:txBody>
      </p:sp>
    </p:spTree>
    <p:extLst>
      <p:ext uri="{BB962C8B-B14F-4D97-AF65-F5344CB8AC3E}">
        <p14:creationId xmlns:p14="http://schemas.microsoft.com/office/powerpoint/2010/main" val="39885018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7E155-F643-6ED9-52CB-6E1D6BE6F178}"/>
              </a:ext>
            </a:extLst>
          </p:cNvPr>
          <p:cNvSpPr>
            <a:spLocks noGrp="1"/>
          </p:cNvSpPr>
          <p:nvPr>
            <p:ph type="title"/>
          </p:nvPr>
        </p:nvSpPr>
        <p:spPr/>
        <p:txBody>
          <a:bodyPr>
            <a:noAutofit/>
          </a:bodyPr>
          <a:lstStyle/>
          <a:p>
            <a:r>
              <a:rPr lang="en-US" sz="3600" dirty="0">
                <a:effectLst/>
                <a:latin typeface="Source Sans Pro Semibold" panose="020B0603030403020204" pitchFamily="34" charset="0"/>
                <a:ea typeface="Source Sans Pro Semibold" panose="020B0603030403020204" pitchFamily="34" charset="0"/>
                <a:cs typeface="Open Sans Semibold" panose="020B0706030804020204" pitchFamily="34" charset="0"/>
              </a:rPr>
              <a:t>Rate of Asthma Hospitalizations, Adults (19+) on Medicaid, Ashtabula County &amp; Ohio,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4">
            <a:extLst>
              <a:ext uri="{FF2B5EF4-FFF2-40B4-BE49-F238E27FC236}">
                <a16:creationId xmlns:a16="http://schemas.microsoft.com/office/drawing/2014/main" id="{D15D09C5-88BF-E3B6-8A94-6D331E499965}"/>
              </a:ext>
            </a:extLst>
          </p:cNvPr>
          <p:cNvGraphicFramePr>
            <a:graphicFrameLocks noGrp="1"/>
          </p:cNvGraphicFramePr>
          <p:nvPr>
            <p:ph idx="1"/>
            <p:extLst>
              <p:ext uri="{D42A27DB-BD31-4B8C-83A1-F6EECF244321}">
                <p14:modId xmlns:p14="http://schemas.microsoft.com/office/powerpoint/2010/main" val="69954589"/>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8B6A4158-95FE-60A8-8262-5DF4D95B8530}"/>
              </a:ext>
            </a:extLst>
          </p:cNvPr>
          <p:cNvSpPr txBox="1"/>
          <p:nvPr/>
        </p:nvSpPr>
        <p:spPr>
          <a:xfrm flipH="1">
            <a:off x="106532" y="6176963"/>
            <a:ext cx="2050742" cy="661720"/>
          </a:xfrm>
          <a:prstGeom prst="rect">
            <a:avLst/>
          </a:prstGeom>
          <a:noFill/>
        </p:spPr>
        <p:txBody>
          <a:bodyPr wrap="square">
            <a:spAutoFit/>
          </a:bodyPr>
          <a:lstStyle/>
          <a:p>
            <a:pPr marL="0" marR="0" lvl="0" indent="0" algn="ctr" defTabSz="548640" rtl="0" eaLnBrk="1" fontAlgn="auto" latinLnBrk="0" hangingPunct="1">
              <a:spcBef>
                <a:spcPts val="0"/>
              </a:spcBef>
              <a:spcAft>
                <a:spcPts val="600"/>
              </a:spcAft>
              <a:buClrTx/>
              <a:buSzTx/>
              <a:buFontTx/>
              <a:buNone/>
              <a:tabLst/>
              <a:defRPr/>
            </a:pPr>
            <a:r>
              <a:rPr lang="en-US" sz="8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marL="0" marR="0" lvl="0" indent="0" algn="ctr" defTabSz="548640" rtl="0" eaLnBrk="1" fontAlgn="auto" latinLnBrk="0" hangingPunct="1">
              <a:spcBef>
                <a:spcPts val="0"/>
              </a:spcBef>
              <a:spcAft>
                <a:spcPts val="600"/>
              </a:spcAft>
              <a:buClrTx/>
              <a:buSzTx/>
              <a:buFontTx/>
              <a:buNone/>
              <a:tabLst/>
              <a:defRPr/>
            </a:pPr>
            <a:r>
              <a:rPr lang="en-US" sz="800" dirty="0">
                <a:latin typeface="Source Sans Pro" panose="020B0503030403020204" pitchFamily="34" charset="0"/>
                <a:ea typeface="Source Sans Pro" panose="020B0503030403020204" pitchFamily="34" charset="0"/>
                <a:cs typeface="Open Sans Semibold" panose="020B0706030804020204" pitchFamily="34" charset="0"/>
              </a:rPr>
              <a:t>Ohio Hospital Association Clinical-Financial Data Set, Years 2016-2021</a:t>
            </a:r>
          </a:p>
        </p:txBody>
      </p:sp>
    </p:spTree>
    <p:extLst>
      <p:ext uri="{BB962C8B-B14F-4D97-AF65-F5344CB8AC3E}">
        <p14:creationId xmlns:p14="http://schemas.microsoft.com/office/powerpoint/2010/main" val="37431534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ABCED-8327-671C-3053-A47DBA814CA2}"/>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Death by Race-Age Group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4">
            <a:extLst>
              <a:ext uri="{FF2B5EF4-FFF2-40B4-BE49-F238E27FC236}">
                <a16:creationId xmlns:a16="http://schemas.microsoft.com/office/drawing/2014/main" id="{E27BF593-A69E-8798-F968-9250BCB84631}"/>
              </a:ext>
            </a:extLst>
          </p:cNvPr>
          <p:cNvGraphicFramePr>
            <a:graphicFrameLocks noGrp="1"/>
          </p:cNvGraphicFramePr>
          <p:nvPr>
            <p:ph idx="1"/>
            <p:extLst>
              <p:ext uri="{D42A27DB-BD31-4B8C-83A1-F6EECF244321}">
                <p14:modId xmlns:p14="http://schemas.microsoft.com/office/powerpoint/2010/main" val="93145564"/>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1923C031-0523-D0DC-F7D4-2B3D23EA6316}"/>
              </a:ext>
            </a:extLst>
          </p:cNvPr>
          <p:cNvSpPr txBox="1"/>
          <p:nvPr/>
        </p:nvSpPr>
        <p:spPr>
          <a:xfrm flipH="1">
            <a:off x="621437" y="6016583"/>
            <a:ext cx="2219416" cy="47629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Calibri"/>
              </a:rPr>
              <a:t>Source: Ohio Department of Health, Bureau of Vital and Health Statistics, Years 2012-2020</a:t>
            </a:r>
            <a:endParaRPr lang="en-US" sz="8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Calibri"/>
            </a:endParaRPr>
          </a:p>
          <a:p>
            <a:pPr algn="ctr" eaLnBrk="1" fontAlgn="auto" hangingPunct="1">
              <a:spcBef>
                <a:spcPts val="0"/>
              </a:spcBef>
              <a:spcAft>
                <a:spcPts val="0"/>
              </a:spcAft>
              <a:defRPr/>
            </a:pPr>
            <a:r>
              <a:rPr lang="en-US" sz="800" dirty="0">
                <a:latin typeface="Source Sans Pro" panose="020B0503030403020204" pitchFamily="34" charset="0"/>
                <a:ea typeface="Source Sans Pro" panose="020B0503030403020204" pitchFamily="34" charset="0"/>
                <a:cs typeface="Calibri"/>
              </a:rPr>
              <a:t> </a:t>
            </a:r>
            <a:r>
              <a:rPr kumimoji="0" lang="en-US" sz="8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Calibri"/>
              </a:rPr>
              <a:t>CDC WONDER On-line Database 1990-2021</a:t>
            </a:r>
            <a:endParaRPr lang="en-US" sz="8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Calibri"/>
            </a:endParaRPr>
          </a:p>
        </p:txBody>
      </p:sp>
    </p:spTree>
    <p:extLst>
      <p:ext uri="{BB962C8B-B14F-4D97-AF65-F5344CB8AC3E}">
        <p14:creationId xmlns:p14="http://schemas.microsoft.com/office/powerpoint/2010/main" val="20766485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A11427-7699-061A-E6E6-D7844C1AB2AE}"/>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Summary/Key Findings</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BBB816FE-3AD6-95B3-0022-DBE5D4D71F9F}"/>
              </a:ext>
            </a:extLst>
          </p:cNvPr>
          <p:cNvSpPr>
            <a:spLocks noGrp="1"/>
          </p:cNvSpPr>
          <p:nvPr>
            <p:ph idx="1"/>
          </p:nvPr>
        </p:nvSpPr>
        <p:spPr/>
        <p:txBody>
          <a:bodyPr>
            <a:normAutofit lnSpcReduction="10000"/>
          </a:bodyPr>
          <a:lstStyle/>
          <a:p>
            <a:pPr marL="457200" indent="-457200" algn="l">
              <a:buFont typeface="Arial" panose="020B0604020202020204" pitchFamily="34" charset="0"/>
              <a:buChar char="•"/>
            </a:pP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Black adults and children in Ashtabula County experienced asthma deaths at rates higher than Black Ohio adults and children during the 2016-2021 surveillance period.</a:t>
            </a:r>
          </a:p>
          <a:p>
            <a:pPr marL="457200" indent="-457200" algn="l">
              <a:buFont typeface="Arial" panose="020B0604020202020204" pitchFamily="34" charset="0"/>
              <a:buChar char="•"/>
            </a:pP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During the 2016-2020 surveillance period, Black children in Ashtabula County experienced generally higher rates of asthma hospitalizations and emergency department visits compared to Black children in Ohio.</a:t>
            </a:r>
          </a:p>
          <a:p>
            <a:pPr marL="457200" indent="-457200" algn="l">
              <a:buFont typeface="Arial" panose="020B0604020202020204" pitchFamily="34" charset="0"/>
              <a:buChar char="•"/>
            </a:pP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During the 2016-2021 surveillance period, female adults and male children in Ashtabula County typically experienced higher rates of asthma hospitalizations and emergency department visits compared to their respective gender counterparts.</a:t>
            </a:r>
          </a:p>
          <a:p>
            <a:endParaRPr lang="en-US" dirty="0"/>
          </a:p>
        </p:txBody>
      </p:sp>
    </p:spTree>
    <p:extLst>
      <p:ext uri="{BB962C8B-B14F-4D97-AF65-F5344CB8AC3E}">
        <p14:creationId xmlns:p14="http://schemas.microsoft.com/office/powerpoint/2010/main" val="34213358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4736F-9529-E902-C668-BDFB186F14D0}"/>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Summary/Key Findings Continued </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C1845DB7-A9DA-8F19-BCBE-5F80F57C8417}"/>
              </a:ext>
            </a:extLst>
          </p:cNvPr>
          <p:cNvSpPr>
            <a:spLocks noGrp="1"/>
          </p:cNvSpPr>
          <p:nvPr>
            <p:ph idx="1"/>
          </p:nvPr>
        </p:nvSpPr>
        <p:spPr/>
        <p:txBody>
          <a:bodyPr>
            <a:normAutofit lnSpcReduction="10000"/>
          </a:bodyPr>
          <a:lstStyle/>
          <a:p>
            <a:pPr marL="457200" indent="-457200" algn="l">
              <a:buFont typeface="Arial" panose="020B0604020202020204" pitchFamily="34" charset="0"/>
              <a:buChar char="•"/>
            </a:pP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During the 2016-2021 surveillance period, both Hispanic adults and children experienced asthma related emergency department visits and hospitalizations at higher rates compared to their White counterparts.</a:t>
            </a:r>
          </a:p>
          <a:p>
            <a:pPr marL="457200" indent="-457200" algn="l">
              <a:buFont typeface="Arial" panose="020B0604020202020204" pitchFamily="34" charset="0"/>
              <a:buChar char="•"/>
            </a:pP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Continued efforts need to be made in order to tackle the asthma burden in Ashtabula County to help address the disparities between different racial/ethnic groups. </a:t>
            </a:r>
          </a:p>
          <a:p>
            <a:pPr marL="457200" indent="-457200" algn="l">
              <a:buFont typeface="Arial" panose="020B0604020202020204" pitchFamily="34" charset="0"/>
              <a:buChar char="•"/>
            </a:pPr>
            <a:r>
              <a:rPr lang="en-US" sz="2800" dirty="0">
                <a:latin typeface="Source Sans Pro" panose="020B0503030403020204" pitchFamily="34" charset="0"/>
                <a:ea typeface="Source Sans Pro" panose="020B0503030403020204" pitchFamily="34" charset="0"/>
                <a:cs typeface="Open Sans Semibold" panose="020B0706030804020204" pitchFamily="34" charset="0"/>
                <a:hlinkClick r:id="rId2">
                  <a:extLst>
                    <a:ext uri="{A12FA001-AC4F-418D-AE19-62706E023703}">
                      <ahyp:hlinkClr xmlns:ahyp="http://schemas.microsoft.com/office/drawing/2018/hyperlinkcolor" val="tx"/>
                    </a:ext>
                  </a:extLst>
                </a:hlinkClick>
              </a:rPr>
              <a:t>ODH Asthma Program </a:t>
            </a: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will share this information with its partners in Ashtabula County and across the state.</a:t>
            </a:r>
          </a:p>
          <a:p>
            <a:pPr marL="457200" indent="-457200" algn="l">
              <a:buFont typeface="Arial" panose="020B0604020202020204" pitchFamily="34" charset="0"/>
              <a:buChar char="•"/>
            </a:pP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Resources can also be found on the </a:t>
            </a:r>
            <a:r>
              <a:rPr lang="en-US" sz="2800" dirty="0">
                <a:latin typeface="Source Sans Pro" panose="020B0503030403020204" pitchFamily="34" charset="0"/>
                <a:ea typeface="Source Sans Pro" panose="020B0503030403020204" pitchFamily="34" charset="0"/>
                <a:cs typeface="Open Sans Semibold" panose="020B0706030804020204" pitchFamily="34" charset="0"/>
                <a:hlinkClick r:id="rId3">
                  <a:extLst>
                    <a:ext uri="{A12FA001-AC4F-418D-AE19-62706E023703}">
                      <ahyp:hlinkClr xmlns:ahyp="http://schemas.microsoft.com/office/drawing/2018/hyperlinkcolor" val="tx"/>
                    </a:ext>
                  </a:extLst>
                </a:hlinkClick>
              </a:rPr>
              <a:t>Center for Disease Control and Prevention website</a:t>
            </a: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a:t>
            </a:r>
          </a:p>
          <a:p>
            <a:endParaRPr lang="en-US" dirty="0"/>
          </a:p>
        </p:txBody>
      </p:sp>
    </p:spTree>
    <p:extLst>
      <p:ext uri="{BB962C8B-B14F-4D97-AF65-F5344CB8AC3E}">
        <p14:creationId xmlns:p14="http://schemas.microsoft.com/office/powerpoint/2010/main" val="10679570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CFF9A-C855-3A89-0901-4BBEC531B6E2}"/>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Methods</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C0041EF9-940B-241D-8925-77DAE296D56F}"/>
              </a:ext>
            </a:extLst>
          </p:cNvPr>
          <p:cNvSpPr>
            <a:spLocks noGrp="1"/>
          </p:cNvSpPr>
          <p:nvPr>
            <p:ph idx="1"/>
          </p:nvPr>
        </p:nvSpPr>
        <p:spPr/>
        <p:txBody>
          <a:bodyPr>
            <a:normAutofit fontScale="92500" lnSpcReduction="10000"/>
          </a:bodyPr>
          <a:lstStyle/>
          <a:p>
            <a:pPr marL="0" indent="0">
              <a:buNone/>
            </a:pP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Asthma-related hospitalizations and emergency department visits was defined as an inpatient stay or emergency department visit with a </a:t>
            </a:r>
            <a:r>
              <a:rPr lang="en-US" sz="2800" dirty="0">
                <a:effectLst/>
                <a:latin typeface="Source Sans Pro" panose="020B0503030403020204" pitchFamily="34" charset="0"/>
                <a:ea typeface="Source Sans Pro" panose="020B0503030403020204" pitchFamily="34" charset="0"/>
                <a:cs typeface="Open Sans Semibold" panose="020B0706030804020204" pitchFamily="34" charset="0"/>
              </a:rPr>
              <a:t>primary diagnosis code beginning with J45* (J45, J45.20, J45.21, J45.22, J45.3, J45.30, J45.31, J45.32, J45.4, J45.40, J45.41, J45.42, J45.45, J45.5, J45.50, J45.51, J45.52, J45.9, J45.90, J45.901, J45.902, J45.909, J45.99, J45.990, 991, J45.998) per 10,000 Ohio residents. The data represents the total number of asthma-related hospitalizations and/or emergency department visits</a:t>
            </a: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 not the total amount of people that were hospitalized or visited the emergency department due to asthma. </a:t>
            </a:r>
            <a:r>
              <a:rPr lang="en-US" sz="2800" kern="100" dirty="0">
                <a:effectLst/>
                <a:latin typeface="Source Sans Pro" panose="020B0503030403020204" pitchFamily="34" charset="0"/>
                <a:ea typeface="Source Sans Pro" panose="020B0503030403020204" pitchFamily="34" charset="0"/>
                <a:cs typeface="Times New Roman"/>
              </a:rPr>
              <a:t>Due to age-group limitations when using single-race estimates on CDC Wonder for county-level data, adult </a:t>
            </a: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data includes residents ages 20+ years and child data includes residents ages 0-19 years.</a:t>
            </a:r>
            <a:endParaRPr lang="en-US" sz="2800" dirty="0">
              <a:effectLst/>
              <a:latin typeface="Source Sans Pro" panose="020B0503030403020204" pitchFamily="34" charset="0"/>
              <a:ea typeface="Source Sans Pro" panose="020B0503030403020204" pitchFamily="34" charset="0"/>
              <a:cs typeface="Open Sans Semibold" panose="020B0706030804020204" pitchFamily="34" charset="0"/>
            </a:endParaRPr>
          </a:p>
          <a:p>
            <a:endParaRPr lang="en-US" dirty="0"/>
          </a:p>
        </p:txBody>
      </p:sp>
    </p:spTree>
    <p:extLst>
      <p:ext uri="{BB962C8B-B14F-4D97-AF65-F5344CB8AC3E}">
        <p14:creationId xmlns:p14="http://schemas.microsoft.com/office/powerpoint/2010/main" val="2071414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967F6-DAAB-0A1F-656A-AF230FA980C6}"/>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Methods</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85031ED2-C5A6-2D74-834D-FF93183245AA}"/>
              </a:ext>
            </a:extLst>
          </p:cNvPr>
          <p:cNvSpPr>
            <a:spLocks noGrp="1"/>
          </p:cNvSpPr>
          <p:nvPr>
            <p:ph idx="1"/>
          </p:nvPr>
        </p:nvSpPr>
        <p:spPr/>
        <p:txBody>
          <a:bodyPr>
            <a:normAutofit fontScale="85000" lnSpcReduction="20000"/>
          </a:bodyPr>
          <a:lstStyle/>
          <a:p>
            <a:pPr marL="342900" marR="0" lvl="0" indent="-342900" algn="l" defTabSz="457200" rtl="0" eaLnBrk="1" fontAlgn="base" latinLnBrk="0" hangingPunct="1">
              <a:lnSpc>
                <a:spcPct val="100000"/>
              </a:lnSpc>
              <a:spcBef>
                <a:spcPct val="20000"/>
              </a:spcBef>
              <a:spcAft>
                <a:spcPct val="0"/>
              </a:spcAft>
              <a:buClrTx/>
              <a:buSzTx/>
              <a:buFont typeface="Arial" charset="0"/>
              <a:buNone/>
              <a:tabLst/>
              <a:defRPr/>
            </a:pPr>
            <a:r>
              <a:rPr kumimoji="0" lang="en-US" sz="3600" b="1" i="0" u="sng"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Open Sans Semibold" panose="020B0706030804020204" pitchFamily="34" charset="0"/>
              </a:rPr>
              <a:t>Asthma Hospitalizations &amp; Emergency Department Visits for Adults &amp; Children Enrolled In Medicaid</a:t>
            </a:r>
            <a:endParaRPr lang="en-US" sz="3600" b="1" i="0" u="sng"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Open Sans Semibold" panose="020B0706030804020204" pitchFamily="34" charset="0"/>
            </a:endParaRPr>
          </a:p>
          <a:p>
            <a:pPr marL="342900" marR="0" lvl="0" indent="-342900" algn="l" defTabSz="457200" rtl="0" eaLnBrk="1" fontAlgn="base" latinLnBrk="0" hangingPunct="1">
              <a:lnSpc>
                <a:spcPct val="100000"/>
              </a:lnSpc>
              <a:spcBef>
                <a:spcPct val="20000"/>
              </a:spcBef>
              <a:spcAft>
                <a:spcPct val="0"/>
              </a:spcAft>
              <a:buClrTx/>
              <a:buSzTx/>
              <a:buFont typeface="Arial" charset="0"/>
              <a:buNone/>
              <a:tabLst/>
              <a:defRPr/>
            </a:pPr>
            <a:r>
              <a:rPr lang="en-US" sz="2800" dirty="0">
                <a:solidFill>
                  <a:srgbClr val="141313"/>
                </a:solidFill>
                <a:latin typeface="Source Sans Pro" panose="020B0503030403020204" pitchFamily="34" charset="0"/>
                <a:ea typeface="Source Sans Pro" panose="020B0503030403020204" pitchFamily="34" charset="0"/>
                <a:cs typeface="Open Sans Semibold" panose="020B0706030804020204" pitchFamily="34" charset="0"/>
              </a:rPr>
              <a:t>	</a:t>
            </a:r>
            <a:r>
              <a:rPr kumimoji="0" lang="en-US" sz="2800" b="0" i="0" u="none"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Open Sans Semibold" panose="020B0706030804020204" pitchFamily="34" charset="0"/>
              </a:rPr>
              <a:t>Data was calculated by retrieving the total amount of asthma hospitalizations &amp; emergency department visits specifically for adults and children enrolled in Medicaid/Medicaid HMO. </a:t>
            </a:r>
            <a:r>
              <a:rPr kumimoji="0" lang="en-US" sz="2800" b="0" i="0" u="none" strike="noStrike" kern="120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Open Sans Semibold" panose="020B0706030804020204" pitchFamily="34" charset="0"/>
              </a:rPr>
              <a:t>The Medicaid population was obtained from the Ohio Department of Medicaid. The number included in the denominator to calculate rates do not include Medicaid </a:t>
            </a:r>
            <a:r>
              <a:rPr kumimoji="0" lang="en-US" sz="2800" b="0" i="0" u="none" strike="noStrike" kern="1200" cap="none" spc="0" normalizeH="0" baseline="0" noProof="0" dirty="0" err="1">
                <a:ln>
                  <a:noFill/>
                </a:ln>
                <a:solidFill>
                  <a:sysClr val="windowText" lastClr="000000"/>
                </a:solidFill>
                <a:effectLst/>
                <a:uLnTx/>
                <a:uFillTx/>
                <a:latin typeface="Source Sans Pro" panose="020B0503030403020204" pitchFamily="34" charset="0"/>
                <a:ea typeface="Source Sans Pro" panose="020B0503030403020204" pitchFamily="34" charset="0"/>
                <a:cs typeface="Open Sans Semibold" panose="020B0706030804020204" pitchFamily="34" charset="0"/>
              </a:rPr>
              <a:t>MyCare</a:t>
            </a:r>
            <a:r>
              <a:rPr kumimoji="0" lang="en-US" sz="2800" b="0" i="0" u="none" strike="noStrike" kern="120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Open Sans Semibold" panose="020B0706030804020204" pitchFamily="34" charset="0"/>
              </a:rPr>
              <a:t> recipients. Child data includes Ohio residents ages 0-18 and adult data includes Ohio residents ages 19+.</a:t>
            </a:r>
            <a:endParaRPr lang="en-US" sz="2800" b="0" i="0" u="none" strike="noStrike" kern="120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Open Sans Semibold" panose="020B0706030804020204" pitchFamily="34" charset="0"/>
            </a:endParaRPr>
          </a:p>
          <a:p>
            <a:pPr marL="342900" marR="0" lvl="0" indent="-342900" algn="l" defTabSz="457200" rtl="0" eaLnBrk="1" fontAlgn="base" latinLnBrk="0" hangingPunct="1">
              <a:lnSpc>
                <a:spcPct val="100000"/>
              </a:lnSpc>
              <a:spcBef>
                <a:spcPct val="20000"/>
              </a:spcBef>
              <a:spcAft>
                <a:spcPct val="0"/>
              </a:spcAft>
              <a:buClrTx/>
              <a:buSzTx/>
              <a:buFont typeface="Arial" charset="0"/>
              <a:buNone/>
              <a:tabLst/>
              <a:defRPr/>
            </a:pPr>
            <a:r>
              <a:rPr kumimoji="0" lang="en-US" sz="3600" b="1" i="0" u="sng"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Open Sans Semibold" panose="020B0706030804020204" pitchFamily="34" charset="0"/>
              </a:rPr>
              <a:t>Asthma Death</a:t>
            </a:r>
            <a:endParaRPr lang="en-US" sz="3600" b="1" i="0" u="sng"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Open Sans Semibold" panose="020B0706030804020204" pitchFamily="34" charset="0"/>
            </a:endParaRPr>
          </a:p>
          <a:p>
            <a:pPr marL="342900" marR="0" lvl="0" indent="-342900" algn="l" defTabSz="457200" rtl="0" eaLnBrk="1" fontAlgn="base" latinLnBrk="0" hangingPunct="1">
              <a:lnSpc>
                <a:spcPct val="100000"/>
              </a:lnSpc>
              <a:spcBef>
                <a:spcPct val="20000"/>
              </a:spcBef>
              <a:spcAft>
                <a:spcPct val="0"/>
              </a:spcAft>
              <a:buClrTx/>
              <a:buSzTx/>
              <a:buFont typeface="Arial" charset="0"/>
              <a:buNone/>
              <a:tabLst/>
              <a:defRPr/>
            </a:pPr>
            <a:r>
              <a:rPr kumimoji="0" lang="en-US" sz="2800" b="0" i="0" u="none"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Times New Roman"/>
              </a:rPr>
              <a:t>	Deaths of Ohio residents with ICD Code J45-J46 (ICD-10 113 Cause of Death Grouping = 85) per 1,000,000 Ohio residents. Rates used for this report include averages for the years 2016-2021.</a:t>
            </a:r>
            <a:endParaRPr lang="en-US" sz="2800" b="0" i="0" u="none"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Times New Roman"/>
            </a:endParaRPr>
          </a:p>
          <a:p>
            <a:endParaRPr lang="en-US" dirty="0"/>
          </a:p>
        </p:txBody>
      </p:sp>
    </p:spTree>
    <p:extLst>
      <p:ext uri="{BB962C8B-B14F-4D97-AF65-F5344CB8AC3E}">
        <p14:creationId xmlns:p14="http://schemas.microsoft.com/office/powerpoint/2010/main" val="35760667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F7C73-D936-206F-A812-2D62021231DF}"/>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Data Sources </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4FFD1183-6D39-CBA7-FD83-59AD9C7AAF23}"/>
              </a:ext>
            </a:extLst>
          </p:cNvPr>
          <p:cNvSpPr>
            <a:spLocks noGrp="1"/>
          </p:cNvSpPr>
          <p:nvPr>
            <p:ph idx="1"/>
          </p:nvPr>
        </p:nvSpPr>
        <p:spPr/>
        <p:txBody>
          <a:bodyPr>
            <a:normAutofit lnSpcReduction="10000"/>
          </a:bodyPr>
          <a:lstStyle/>
          <a:p>
            <a:pPr marL="0" indent="0" algn="l">
              <a:buNone/>
            </a:pP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1) United States Census Bureau, 2021 </a:t>
            </a:r>
          </a:p>
          <a:p>
            <a:pPr marL="0" indent="0" algn="l">
              <a:buNone/>
            </a:pP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2) Ohio Hospital Association (OHA). Clinical-Financial Database, 2016-2021.   </a:t>
            </a:r>
          </a:p>
          <a:p>
            <a:pPr marL="0" indent="0" algn="l">
              <a:buNone/>
            </a:pP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3) Ohio Department of Health, Bureau of Vital Statistics, 2016-2021</a:t>
            </a:r>
          </a:p>
          <a:p>
            <a:pPr marL="0" indent="0" algn="l">
              <a:buNone/>
            </a:pP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4) United States Department of Health and Human Services (US DHHS), Centers for Disease Control and Prevention (CDC), National Center for Health Statistics (NCHS), Single Race Population Estimates, on CDC WONDER On-line Database, 2016-2021.</a:t>
            </a:r>
          </a:p>
          <a:p>
            <a:pPr marL="0" indent="0" algn="l">
              <a:buNone/>
            </a:pPr>
            <a:r>
              <a:rPr lang="en-US" sz="2800" dirty="0">
                <a:latin typeface="Source Sans Pro" panose="020B0503030403020204" pitchFamily="34" charset="0"/>
                <a:ea typeface="Source Sans Pro" panose="020B0503030403020204" pitchFamily="34" charset="0"/>
                <a:cs typeface="Open Sans Semibold" panose="020B0706030804020204" pitchFamily="34" charset="0"/>
              </a:rPr>
              <a:t>5) </a:t>
            </a:r>
            <a:r>
              <a:rPr lang="en-US" sz="2800" dirty="0">
                <a:latin typeface="Source Sans Pro" panose="020B0503030403020204" pitchFamily="34" charset="0"/>
                <a:ea typeface="Source Sans Pro" panose="020B0503030403020204" pitchFamily="34" charset="0"/>
                <a:cs typeface="Times New Roman" panose="02020603050405020304" pitchFamily="18" charset="0"/>
              </a:rPr>
              <a:t>Ohio Department of Medicaid (ODM). Enrollment Data, 2016-2021</a:t>
            </a:r>
          </a:p>
          <a:p>
            <a:pPr marL="0" indent="0" algn="l">
              <a:buNone/>
            </a:pPr>
            <a:r>
              <a:rPr lang="en-US" sz="2800" dirty="0">
                <a:latin typeface="Source Sans Pro" panose="020B0503030403020204" pitchFamily="34" charset="0"/>
                <a:ea typeface="Source Sans Pro" panose="020B0503030403020204" pitchFamily="34" charset="0"/>
                <a:cs typeface="Times New Roman" panose="02020603050405020304" pitchFamily="18" charset="0"/>
              </a:rPr>
              <a:t>6) Ohio Medicaid Assessment Survey (OMAS)</a:t>
            </a:r>
            <a:endParaRPr lang="en-US" sz="2800" dirty="0">
              <a:latin typeface="Source Sans Pro" panose="020B0503030403020204" pitchFamily="34" charset="0"/>
              <a:ea typeface="Source Sans Pro" panose="020B0503030403020204" pitchFamily="34" charset="0"/>
              <a:cs typeface="Open Sans Semibold" panose="020B0706030804020204" pitchFamily="34" charset="0"/>
            </a:endParaRPr>
          </a:p>
          <a:p>
            <a:endParaRPr lang="en-US" dirty="0"/>
          </a:p>
        </p:txBody>
      </p:sp>
    </p:spTree>
    <p:extLst>
      <p:ext uri="{BB962C8B-B14F-4D97-AF65-F5344CB8AC3E}">
        <p14:creationId xmlns:p14="http://schemas.microsoft.com/office/powerpoint/2010/main" val="3115424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E0755-CB4B-473C-3E24-86F98768A04B}"/>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Table of Contents </a:t>
            </a:r>
            <a:endParaRPr lang="en-US" sz="3600" dirty="0"/>
          </a:p>
        </p:txBody>
      </p:sp>
      <p:sp>
        <p:nvSpPr>
          <p:cNvPr id="3" name="Content Placeholder 2">
            <a:extLst>
              <a:ext uri="{FF2B5EF4-FFF2-40B4-BE49-F238E27FC236}">
                <a16:creationId xmlns:a16="http://schemas.microsoft.com/office/drawing/2014/main" id="{1D39A080-F152-68E4-A7B9-325556CCD1A9}"/>
              </a:ext>
            </a:extLst>
          </p:cNvPr>
          <p:cNvSpPr>
            <a:spLocks noGrp="1"/>
          </p:cNvSpPr>
          <p:nvPr>
            <p:ph idx="1"/>
          </p:nvPr>
        </p:nvSpPr>
        <p:spPr/>
        <p:txBody>
          <a:bodyPr>
            <a:normAutofit fontScale="62500" lnSpcReduction="20000"/>
          </a:bodyPr>
          <a:lstStyle/>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Asthma Background………………………………………………………………………………….................………...3</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Population Demographics………………………………………………………………………….....…..…....4</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Asthma Hospitalizations &amp; Emergency Department Visits…………………………..….................…….5</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Asthma Admission Rates…………………………………………………………………............................11</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Medicaid Rates………………………………………………………………………………………..…….…..12</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Asthma Mortality…………………………………………………………………………………..…………...14</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Key Findings……………………………………………………………………………………………………….....15</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Methods……………………………………………………………………………………………….…….……16</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Data Sources………………………………………………………………………………………................…18</a:t>
            </a:r>
          </a:p>
          <a:p>
            <a:endParaRPr lang="en-US" dirty="0"/>
          </a:p>
        </p:txBody>
      </p:sp>
    </p:spTree>
    <p:extLst>
      <p:ext uri="{BB962C8B-B14F-4D97-AF65-F5344CB8AC3E}">
        <p14:creationId xmlns:p14="http://schemas.microsoft.com/office/powerpoint/2010/main" val="7651653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20285-27D9-9DC6-ACE8-2477F5D57FAD}"/>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Get Involved </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8E0510DB-DF92-0962-ED4D-AA9B7F362733}"/>
              </a:ext>
            </a:extLst>
          </p:cNvPr>
          <p:cNvSpPr>
            <a:spLocks noGrp="1"/>
          </p:cNvSpPr>
          <p:nvPr>
            <p:ph idx="1"/>
          </p:nvPr>
        </p:nvSpPr>
        <p:spPr/>
        <p:txBody>
          <a:bodyPr/>
          <a:lstStyle/>
          <a:p>
            <a:pPr algn="l" defTabSz="914400" fontAlgn="auto">
              <a:lnSpc>
                <a:spcPct val="107000"/>
              </a:lnSpc>
              <a:spcBef>
                <a:spcPts val="0"/>
              </a:spcBef>
              <a:spcAft>
                <a:spcPts val="0"/>
              </a:spcAft>
              <a:buFont typeface="+mj-lt"/>
              <a:buAutoNum type="arabicPeriod"/>
              <a:defRPr/>
            </a:pPr>
            <a:r>
              <a:rPr lang="en-US" sz="2800" dirty="0">
                <a:solidFill>
                  <a:schemeClr val="tx1"/>
                </a:solidFill>
                <a:latin typeface="Source Sans Pro" panose="020B0503030403020204" pitchFamily="34" charset="0"/>
                <a:ea typeface="Source Sans Pro" panose="020B0503030403020204" pitchFamily="34" charset="0"/>
                <a:cs typeface="Times New Roman" panose="02020603050405020304" pitchFamily="18" charset="0"/>
              </a:rPr>
              <a:t>Sign Up for the Asthma List Serv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2"/>
              </a:rPr>
              <a:t>List Serv</a:t>
            </a:r>
            <a:r>
              <a:rPr lang="en-US" sz="2800" dirty="0">
                <a:solidFill>
                  <a:schemeClr val="tx1"/>
                </a:solidFill>
                <a:latin typeface="Source Sans Pro" panose="020B0503030403020204" pitchFamily="34" charset="0"/>
                <a:ea typeface="Source Sans Pro" panose="020B0503030403020204" pitchFamily="34" charset="0"/>
                <a:cs typeface="Times New Roman" panose="02020603050405020304" pitchFamily="18" charset="0"/>
              </a:rPr>
              <a:t>.</a:t>
            </a:r>
          </a:p>
          <a:p>
            <a:pPr algn="l" defTabSz="914400" fontAlgn="auto">
              <a:lnSpc>
                <a:spcPct val="107000"/>
              </a:lnSpc>
              <a:spcBef>
                <a:spcPts val="0"/>
              </a:spcBef>
              <a:spcAft>
                <a:spcPts val="0"/>
              </a:spcAft>
              <a:buFont typeface="+mj-lt"/>
              <a:buAutoNum type="arabicPeriod"/>
              <a:defRPr/>
            </a:pPr>
            <a:r>
              <a:rPr lang="en-US" sz="2800" dirty="0">
                <a:solidFill>
                  <a:schemeClr val="tx1"/>
                </a:solidFill>
                <a:latin typeface="Source Sans Pro" panose="020B0503030403020204" pitchFamily="34" charset="0"/>
                <a:ea typeface="Source Sans Pro" panose="020B0503030403020204" pitchFamily="34" charset="0"/>
                <a:cs typeface="Times New Roman" panose="02020603050405020304" pitchFamily="18" charset="0"/>
              </a:rPr>
              <a:t>Sign up for the Asthma Care Improvement Collaborative (ACIC)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ACIC</a:t>
            </a:r>
            <a:r>
              <a:rPr lang="en-US" sz="2800" dirty="0">
                <a:solidFill>
                  <a:srgbClr val="0070C0"/>
                </a:solidFill>
                <a:latin typeface="Source Sans Pro" panose="020B0503030403020204" pitchFamily="34" charset="0"/>
                <a:ea typeface="Source Sans Pro" panose="020B0503030403020204" pitchFamily="34" charset="0"/>
                <a:cs typeface="Times New Roman" panose="02020603050405020304" pitchFamily="18" charset="0"/>
              </a:rPr>
              <a:t> .</a:t>
            </a:r>
          </a:p>
          <a:p>
            <a:endParaRPr lang="en-US" dirty="0"/>
          </a:p>
        </p:txBody>
      </p:sp>
    </p:spTree>
    <p:extLst>
      <p:ext uri="{BB962C8B-B14F-4D97-AF65-F5344CB8AC3E}">
        <p14:creationId xmlns:p14="http://schemas.microsoft.com/office/powerpoint/2010/main" val="30495916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A3F39-0892-F23F-F258-2326982816C2}"/>
              </a:ext>
            </a:extLst>
          </p:cNvPr>
          <p:cNvSpPr>
            <a:spLocks noGrp="1"/>
          </p:cNvSpPr>
          <p:nvPr>
            <p:ph type="title"/>
          </p:nvPr>
        </p:nvSpPr>
        <p:spPr/>
        <p:txBody>
          <a:bodyPr>
            <a:normAutofit/>
          </a:bodyPr>
          <a:lstStyle/>
          <a:p>
            <a:r>
              <a:rPr lang="en-US" alt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Contact Information </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8ABE5B30-E9EB-D859-4C3F-563E4F6DB115}"/>
              </a:ext>
            </a:extLst>
          </p:cNvPr>
          <p:cNvSpPr>
            <a:spLocks noGrp="1"/>
          </p:cNvSpPr>
          <p:nvPr>
            <p:ph idx="1"/>
          </p:nvPr>
        </p:nvSpPr>
        <p:spPr/>
        <p:txBody>
          <a:bodyPr/>
          <a:lstStyle/>
          <a:p>
            <a:r>
              <a:rPr lang="en-US" sz="2800" dirty="0">
                <a:latin typeface="Source Sans Pro" panose="020B0503030403020204" pitchFamily="34" charset="0"/>
                <a:ea typeface="Source Sans Pro" panose="020B0503030403020204" pitchFamily="34" charset="0"/>
                <a:cs typeface="Calibri"/>
              </a:rPr>
              <a:t>Email: </a:t>
            </a:r>
            <a:r>
              <a:rPr lang="en-US" sz="2800" dirty="0">
                <a:latin typeface="Source Sans Pro" panose="020B0503030403020204" pitchFamily="34" charset="0"/>
                <a:ea typeface="Source Sans Pro" panose="020B0503030403020204" pitchFamily="34" charset="0"/>
                <a:cs typeface="Calibri"/>
                <a:hlinkClick r:id="rId2">
                  <a:extLst>
                    <a:ext uri="{A12FA001-AC4F-418D-AE19-62706E023703}">
                      <ahyp:hlinkClr xmlns:ahyp="http://schemas.microsoft.com/office/drawing/2018/hyperlinkcolor" val="tx"/>
                    </a:ext>
                  </a:extLst>
                </a:hlinkClick>
              </a:rPr>
              <a:t>Asthma@odh.ohio.gov</a:t>
            </a:r>
            <a:endParaRPr lang="en-US" sz="2800" dirty="0">
              <a:latin typeface="Source Sans Pro" panose="020B0503030403020204" pitchFamily="34" charset="0"/>
              <a:ea typeface="Source Sans Pro" panose="020B0503030403020204" pitchFamily="34" charset="0"/>
              <a:cs typeface="Calibri"/>
            </a:endParaRPr>
          </a:p>
          <a:p>
            <a:endParaRPr lang="en-US" sz="2800" dirty="0">
              <a:latin typeface="Source Sans Pro" panose="020B0503030403020204" pitchFamily="34" charset="0"/>
              <a:ea typeface="Source Sans Pro" panose="020B0503030403020204" pitchFamily="34" charset="0"/>
              <a:cs typeface="Calibri" panose="020F0502020204030204" pitchFamily="34" charset="0"/>
            </a:endParaRPr>
          </a:p>
          <a:p>
            <a:r>
              <a:rPr lang="en-US" sz="2800" dirty="0">
                <a:latin typeface="Source Sans Pro" panose="020B0503030403020204" pitchFamily="34" charset="0"/>
                <a:ea typeface="Source Sans Pro" panose="020B0503030403020204" pitchFamily="34" charset="0"/>
                <a:cs typeface="Calibri"/>
              </a:rPr>
              <a:t>Website: </a:t>
            </a:r>
            <a:r>
              <a:rPr lang="en-US" sz="2800" dirty="0">
                <a:latin typeface="Source Sans Pro" panose="020B0503030403020204" pitchFamily="34" charset="0"/>
                <a:ea typeface="Source Sans Pro" panose="020B0503030403020204" pitchFamily="34" charset="0"/>
                <a:cs typeface="Calibri"/>
                <a:hlinkClick r:id="rId3">
                  <a:extLst>
                    <a:ext uri="{A12FA001-AC4F-418D-AE19-62706E023703}">
                      <ahyp:hlinkClr xmlns:ahyp="http://schemas.microsoft.com/office/drawing/2018/hyperlinkcolor" val="tx"/>
                    </a:ext>
                  </a:extLst>
                </a:hlinkClick>
              </a:rPr>
              <a:t>https://odh.ohio.gov/know-our-programs/asthma-program</a:t>
            </a:r>
            <a:endParaRPr lang="en-US" sz="2800" dirty="0">
              <a:latin typeface="Source Sans Pro" panose="020B0503030403020204" pitchFamily="34" charset="0"/>
              <a:ea typeface="Source Sans Pro" panose="020B0503030403020204" pitchFamily="34" charset="0"/>
              <a:cs typeface="Calibri"/>
            </a:endParaRPr>
          </a:p>
          <a:p>
            <a:endParaRPr lang="en-US" dirty="0"/>
          </a:p>
        </p:txBody>
      </p:sp>
    </p:spTree>
    <p:extLst>
      <p:ext uri="{BB962C8B-B14F-4D97-AF65-F5344CB8AC3E}">
        <p14:creationId xmlns:p14="http://schemas.microsoft.com/office/powerpoint/2010/main" val="40930985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38BC09-F437-410E-E38F-C3EA1A1BB728}"/>
              </a:ext>
            </a:extLst>
          </p:cNvPr>
          <p:cNvSpPr txBox="1"/>
          <p:nvPr/>
        </p:nvSpPr>
        <p:spPr>
          <a:xfrm>
            <a:off x="3400023" y="1292850"/>
            <a:ext cx="6207616" cy="1107996"/>
          </a:xfrm>
          <a:prstGeom prst="rect">
            <a:avLst/>
          </a:prstGeom>
          <a:noFill/>
        </p:spPr>
        <p:txBody>
          <a:bodyPr wrap="square" rtlCol="0">
            <a:spAutoFit/>
          </a:bodyPr>
          <a:lstStyle/>
          <a:p>
            <a:pPr algn="ctr"/>
            <a:r>
              <a:rPr lang="en-US" sz="66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QUESTIONS</a:t>
            </a:r>
            <a:r>
              <a:rPr lang="en-US" sz="54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cxnSp>
        <p:nvCxnSpPr>
          <p:cNvPr id="4" name="Straight Connector 3">
            <a:extLst>
              <a:ext uri="{FF2B5EF4-FFF2-40B4-BE49-F238E27FC236}">
                <a16:creationId xmlns:a16="http://schemas.microsoft.com/office/drawing/2014/main" id="{EC5431EA-3898-F979-B4F0-1D40F5BC68BD}"/>
              </a:ext>
            </a:extLst>
          </p:cNvPr>
          <p:cNvCxnSpPr>
            <a:cxnSpLocks/>
          </p:cNvCxnSpPr>
          <p:nvPr/>
        </p:nvCxnSpPr>
        <p:spPr>
          <a:xfrm>
            <a:off x="4931025" y="2409776"/>
            <a:ext cx="315046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46574B5-9A28-A8B2-5AF9-C78DB13C0E3A}"/>
              </a:ext>
            </a:extLst>
          </p:cNvPr>
          <p:cNvSpPr txBox="1"/>
          <p:nvPr/>
        </p:nvSpPr>
        <p:spPr>
          <a:xfrm>
            <a:off x="4494727" y="2727996"/>
            <a:ext cx="3792828" cy="369332"/>
          </a:xfrm>
          <a:prstGeom prst="rect">
            <a:avLst/>
          </a:prstGeom>
          <a:noFill/>
        </p:spPr>
        <p:txBody>
          <a:bodyPr wrap="square" rtlCol="0">
            <a:spAutoFit/>
          </a:bodyPr>
          <a:lstStyle/>
          <a:p>
            <a:pPr algn="ctr"/>
            <a:r>
              <a:rPr lang="en-US" dirty="0">
                <a:solidFill>
                  <a:srgbClr val="223076"/>
                </a:solidFill>
              </a:rPr>
              <a:t>ODH.OHIO.GOV</a:t>
            </a:r>
          </a:p>
        </p:txBody>
      </p:sp>
      <p:pic>
        <p:nvPicPr>
          <p:cNvPr id="6" name="Graphic 5">
            <a:extLst>
              <a:ext uri="{FF2B5EF4-FFF2-40B4-BE49-F238E27FC236}">
                <a16:creationId xmlns:a16="http://schemas.microsoft.com/office/drawing/2014/main" id="{5B1FD245-7174-9C23-0535-5A6071CBFE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1246" y="4953908"/>
            <a:ext cx="2896607" cy="800905"/>
          </a:xfrm>
          <a:prstGeom prst="rect">
            <a:avLst/>
          </a:prstGeom>
        </p:spPr>
      </p:pic>
      <p:pic>
        <p:nvPicPr>
          <p:cNvPr id="7" name="Graphic 6">
            <a:extLst>
              <a:ext uri="{FF2B5EF4-FFF2-40B4-BE49-F238E27FC236}">
                <a16:creationId xmlns:a16="http://schemas.microsoft.com/office/drawing/2014/main" id="{2107B28D-1D9B-7BA4-519F-B3BD9F18299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a:off x="-5733593" y="0"/>
            <a:ext cx="10454839" cy="4775201"/>
          </a:xfrm>
          <a:prstGeom prst="rect">
            <a:avLst/>
          </a:prstGeom>
        </p:spPr>
      </p:pic>
      <p:pic>
        <p:nvPicPr>
          <p:cNvPr id="8" name="Graphic 7">
            <a:extLst>
              <a:ext uri="{FF2B5EF4-FFF2-40B4-BE49-F238E27FC236}">
                <a16:creationId xmlns:a16="http://schemas.microsoft.com/office/drawing/2014/main" id="{A6EEE969-1DE3-216C-6F30-091E92A416B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flipH="1" flipV="1">
            <a:off x="7425230" y="2082799"/>
            <a:ext cx="10454839" cy="4775201"/>
          </a:xfrm>
          <a:prstGeom prst="rect">
            <a:avLst/>
          </a:prstGeom>
        </p:spPr>
      </p:pic>
      <p:sp>
        <p:nvSpPr>
          <p:cNvPr id="9" name="Rectangle 8">
            <a:extLst>
              <a:ext uri="{FF2B5EF4-FFF2-40B4-BE49-F238E27FC236}">
                <a16:creationId xmlns:a16="http://schemas.microsoft.com/office/drawing/2014/main" id="{66F69ADF-BA31-E6A2-9E82-386404981075}"/>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1058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C0431071-850C-17AB-EEFF-914F8E3AD966}"/>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733593" y="0"/>
            <a:ext cx="10454839" cy="4775201"/>
          </a:xfrm>
          <a:prstGeom prst="rect">
            <a:avLst/>
          </a:prstGeom>
        </p:spPr>
      </p:pic>
      <p:pic>
        <p:nvPicPr>
          <p:cNvPr id="7" name="Graphic 6">
            <a:extLst>
              <a:ext uri="{FF2B5EF4-FFF2-40B4-BE49-F238E27FC236}">
                <a16:creationId xmlns:a16="http://schemas.microsoft.com/office/drawing/2014/main" id="{2D1676DE-6A30-C250-31AF-848831A0152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flipH="1" flipV="1">
            <a:off x="7425230" y="2082799"/>
            <a:ext cx="10454839" cy="4775201"/>
          </a:xfrm>
          <a:prstGeom prst="rect">
            <a:avLst/>
          </a:prstGeom>
        </p:spPr>
      </p:pic>
      <p:pic>
        <p:nvPicPr>
          <p:cNvPr id="5" name="Graphic 4">
            <a:extLst>
              <a:ext uri="{FF2B5EF4-FFF2-40B4-BE49-F238E27FC236}">
                <a16:creationId xmlns:a16="http://schemas.microsoft.com/office/drawing/2014/main" id="{922CFB76-98D8-B4FA-504A-D7A7D0D89B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30194" y="2444750"/>
            <a:ext cx="8704052" cy="2406650"/>
          </a:xfrm>
          <a:prstGeom prst="rect">
            <a:avLst/>
          </a:prstGeom>
        </p:spPr>
      </p:pic>
      <p:sp>
        <p:nvSpPr>
          <p:cNvPr id="8" name="Rectangle 7">
            <a:extLst>
              <a:ext uri="{FF2B5EF4-FFF2-40B4-BE49-F238E27FC236}">
                <a16:creationId xmlns:a16="http://schemas.microsoft.com/office/drawing/2014/main" id="{E9129A6F-724F-5779-EFF0-E74492E56CAA}"/>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367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1048A-8415-C735-7BBA-D6A799F0726B}"/>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Background</a:t>
            </a:r>
            <a:endParaRPr lang="en-US" sz="3600" dirty="0"/>
          </a:p>
        </p:txBody>
      </p:sp>
      <p:sp>
        <p:nvSpPr>
          <p:cNvPr id="3" name="Content Placeholder 2">
            <a:extLst>
              <a:ext uri="{FF2B5EF4-FFF2-40B4-BE49-F238E27FC236}">
                <a16:creationId xmlns:a16="http://schemas.microsoft.com/office/drawing/2014/main" id="{14049E10-3A8E-B084-0B54-B28C61E588A3}"/>
              </a:ext>
            </a:extLst>
          </p:cNvPr>
          <p:cNvSpPr>
            <a:spLocks noGrp="1"/>
          </p:cNvSpPr>
          <p:nvPr>
            <p:ph idx="1"/>
          </p:nvPr>
        </p:nvSpPr>
        <p:spPr/>
        <p:txBody>
          <a:bodyPr/>
          <a:lstStyle/>
          <a:p>
            <a:pPr marL="0" indent="0">
              <a:buNone/>
            </a:pPr>
            <a:r>
              <a:rPr lang="en-US" sz="2800" dirty="0">
                <a:solidFill>
                  <a:schemeClr val="tx1"/>
                </a:solidFill>
                <a:latin typeface="Source Sans Pro" panose="020B0503030403020204" pitchFamily="34" charset="0"/>
                <a:ea typeface="Source Sans Pro" panose="020B0503030403020204" pitchFamily="34" charset="0"/>
                <a:cs typeface="Calibri"/>
              </a:rPr>
              <a:t>Asthma is a chronic lung disease that affects people of all ages. Symptoms associated with asthma include coughing, wheezing, shortness of breath, and chest tightness. These symptoms are caused by the inflammation and narrowing of the airways in the lungs. However, with proper treatment and management, asthma can be efficiently controlled.</a:t>
            </a:r>
          </a:p>
          <a:p>
            <a:endParaRPr lang="en-US" dirty="0"/>
          </a:p>
        </p:txBody>
      </p:sp>
    </p:spTree>
    <p:extLst>
      <p:ext uri="{BB962C8B-B14F-4D97-AF65-F5344CB8AC3E}">
        <p14:creationId xmlns:p14="http://schemas.microsoft.com/office/powerpoint/2010/main" val="24228958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80346-75BF-4644-D3C2-D74DDDDD6689}"/>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Population Demographics of Ashtabula County</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3">
            <a:extLst>
              <a:ext uri="{FF2B5EF4-FFF2-40B4-BE49-F238E27FC236}">
                <a16:creationId xmlns:a16="http://schemas.microsoft.com/office/drawing/2014/main" id="{6388C8C7-97BC-83A7-2EA3-43487734CAE6}"/>
              </a:ext>
            </a:extLst>
          </p:cNvPr>
          <p:cNvGraphicFramePr>
            <a:graphicFrameLocks noGrp="1"/>
          </p:cNvGraphicFramePr>
          <p:nvPr>
            <p:ph idx="1"/>
            <p:extLst>
              <p:ext uri="{D42A27DB-BD31-4B8C-83A1-F6EECF244321}">
                <p14:modId xmlns:p14="http://schemas.microsoft.com/office/powerpoint/2010/main" val="3075825276"/>
              </p:ext>
            </p:extLst>
          </p:nvPr>
        </p:nvGraphicFramePr>
        <p:xfrm>
          <a:off x="754604" y="1340529"/>
          <a:ext cx="8637972" cy="4815840"/>
        </p:xfrm>
        <a:graphic>
          <a:graphicData uri="http://schemas.openxmlformats.org/drawingml/2006/table">
            <a:tbl>
              <a:tblPr firstRow="1" bandRow="1">
                <a:tableStyleId>{5C22544A-7EE6-4342-B048-85BDC9FD1C3A}</a:tableStyleId>
              </a:tblPr>
              <a:tblGrid>
                <a:gridCol w="2879324">
                  <a:extLst>
                    <a:ext uri="{9D8B030D-6E8A-4147-A177-3AD203B41FA5}">
                      <a16:colId xmlns:a16="http://schemas.microsoft.com/office/drawing/2014/main" val="720938471"/>
                    </a:ext>
                  </a:extLst>
                </a:gridCol>
                <a:gridCol w="2879324">
                  <a:extLst>
                    <a:ext uri="{9D8B030D-6E8A-4147-A177-3AD203B41FA5}">
                      <a16:colId xmlns:a16="http://schemas.microsoft.com/office/drawing/2014/main" val="514149639"/>
                    </a:ext>
                  </a:extLst>
                </a:gridCol>
                <a:gridCol w="2879324">
                  <a:extLst>
                    <a:ext uri="{9D8B030D-6E8A-4147-A177-3AD203B41FA5}">
                      <a16:colId xmlns:a16="http://schemas.microsoft.com/office/drawing/2014/main" val="2417469311"/>
                    </a:ext>
                  </a:extLst>
                </a:gridCol>
              </a:tblGrid>
              <a:tr h="569913">
                <a:tc>
                  <a:txBody>
                    <a:bodyPr/>
                    <a:lstStyle/>
                    <a:p>
                      <a:pPr algn="ctr"/>
                      <a:r>
                        <a:rPr lang="en-US" dirty="0"/>
                        <a:t>Measure</a:t>
                      </a:r>
                    </a:p>
                  </a:txBody>
                  <a:tcPr/>
                </a:tc>
                <a:tc>
                  <a:txBody>
                    <a:bodyPr/>
                    <a:lstStyle/>
                    <a:p>
                      <a:pPr algn="ctr"/>
                      <a:r>
                        <a:rPr lang="en-US" dirty="0"/>
                        <a:t>Ashtabula County Population Estimate</a:t>
                      </a:r>
                    </a:p>
                  </a:txBody>
                  <a:tcPr/>
                </a:tc>
                <a:tc>
                  <a:txBody>
                    <a:bodyPr/>
                    <a:lstStyle/>
                    <a:p>
                      <a:pPr algn="ctr"/>
                      <a:r>
                        <a:rPr lang="en-US" dirty="0"/>
                        <a:t>Ohio</a:t>
                      </a:r>
                    </a:p>
                  </a:txBody>
                  <a:tcPr/>
                </a:tc>
                <a:extLst>
                  <a:ext uri="{0D108BD9-81ED-4DB2-BD59-A6C34878D82A}">
                    <a16:rowId xmlns:a16="http://schemas.microsoft.com/office/drawing/2014/main" val="3830289573"/>
                  </a:ext>
                </a:extLst>
              </a:tr>
              <a:tr h="37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Total Population</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97,869</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11,769,923</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extLst>
                  <a:ext uri="{0D108BD9-81ED-4DB2-BD59-A6C34878D82A}">
                    <a16:rowId xmlns:a16="http://schemas.microsoft.com/office/drawing/2014/main" val="935943394"/>
                  </a:ext>
                </a:extLst>
              </a:tr>
              <a:tr h="37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 Under 18 Years</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22.20%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22.30%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extLst>
                  <a:ext uri="{0D108BD9-81ED-4DB2-BD59-A6C34878D82A}">
                    <a16:rowId xmlns:a16="http://schemas.microsoft.com/office/drawing/2014/main" val="4211597142"/>
                  </a:ext>
                </a:extLst>
              </a:tr>
              <a:tr h="37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 Black</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3.70%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12.20%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extLst>
                  <a:ext uri="{0D108BD9-81ED-4DB2-BD59-A6C34878D82A}">
                    <a16:rowId xmlns:a16="http://schemas.microsoft.com/office/drawing/2014/main" val="2668539684"/>
                  </a:ext>
                </a:extLst>
              </a:tr>
              <a:tr h="37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 Hispanic</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4.50%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4.10%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extLst>
                  <a:ext uri="{0D108BD9-81ED-4DB2-BD59-A6C34878D82A}">
                    <a16:rowId xmlns:a16="http://schemas.microsoft.com/office/drawing/2014/main" val="1256430993"/>
                  </a:ext>
                </a:extLst>
              </a:tr>
              <a:tr h="529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 of those 25 years and older with less than high school diploma</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13.70%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8.90%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extLst>
                  <a:ext uri="{0D108BD9-81ED-4DB2-BD59-A6C34878D82A}">
                    <a16:rowId xmlns:a16="http://schemas.microsoft.com/office/drawing/2014/main" val="2309121320"/>
                  </a:ext>
                </a:extLst>
              </a:tr>
              <a:tr h="529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Civilian noninstitutional population without health insurance</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9.60%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6.30%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extLst>
                  <a:ext uri="{0D108BD9-81ED-4DB2-BD59-A6C34878D82A}">
                    <a16:rowId xmlns:a16="http://schemas.microsoft.com/office/drawing/2014/main" val="1489370058"/>
                  </a:ext>
                </a:extLst>
              </a:tr>
              <a:tr h="37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Median household income</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$46,771 </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$62,262 </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extLst>
                  <a:ext uri="{0D108BD9-81ED-4DB2-BD59-A6C34878D82A}">
                    <a16:rowId xmlns:a16="http://schemas.microsoft.com/office/drawing/2014/main" val="3403442741"/>
                  </a:ext>
                </a:extLst>
              </a:tr>
              <a:tr h="37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 in poverty</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18.90%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13.40%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extLst>
                  <a:ext uri="{0D108BD9-81ED-4DB2-BD59-A6C34878D82A}">
                    <a16:rowId xmlns:a16="http://schemas.microsoft.com/office/drawing/2014/main" val="665327793"/>
                  </a:ext>
                </a:extLst>
              </a:tr>
              <a:tr h="37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 of housing units that were vacant</a:t>
                      </a:r>
                      <a:endParaRPr lang="en-US" sz="1100" dirty="0">
                        <a:latin typeface="+mn-lt"/>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17%</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9.10%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extLst>
                  <a:ext uri="{0D108BD9-81ED-4DB2-BD59-A6C34878D82A}">
                    <a16:rowId xmlns:a16="http://schemas.microsoft.com/office/drawing/2014/main" val="1072642937"/>
                  </a:ext>
                </a:extLst>
              </a:tr>
            </a:tbl>
          </a:graphicData>
        </a:graphic>
      </p:graphicFrame>
      <p:sp>
        <p:nvSpPr>
          <p:cNvPr id="5" name="TextBox 4">
            <a:extLst>
              <a:ext uri="{FF2B5EF4-FFF2-40B4-BE49-F238E27FC236}">
                <a16:creationId xmlns:a16="http://schemas.microsoft.com/office/drawing/2014/main" id="{9E7B05A1-FB7A-E045-7F4D-EB343E783EAC}"/>
              </a:ext>
            </a:extLst>
          </p:cNvPr>
          <p:cNvSpPr txBox="1"/>
          <p:nvPr/>
        </p:nvSpPr>
        <p:spPr>
          <a:xfrm>
            <a:off x="417249" y="6507332"/>
            <a:ext cx="1414005" cy="338554"/>
          </a:xfrm>
          <a:prstGeom prst="rect">
            <a:avLst/>
          </a:prstGeom>
          <a:noFill/>
        </p:spPr>
        <p:txBody>
          <a:bodyPr wrap="square" rtlCol="0">
            <a:spAutoFit/>
          </a:bodyPr>
          <a:lstStyle/>
          <a:p>
            <a:pPr algn="ctr"/>
            <a:r>
              <a:rPr lang="en-US" sz="800" dirty="0">
                <a:latin typeface="Source Sans Pro" panose="020B0503030403020204" pitchFamily="34" charset="0"/>
                <a:ea typeface="Source Sans Pro" panose="020B0503030403020204" pitchFamily="34" charset="0"/>
                <a:cs typeface="Calibri"/>
              </a:rPr>
              <a:t>Source: United States Census Bureau, Year 2021</a:t>
            </a:r>
          </a:p>
        </p:txBody>
      </p:sp>
    </p:spTree>
    <p:extLst>
      <p:ext uri="{BB962C8B-B14F-4D97-AF65-F5344CB8AC3E}">
        <p14:creationId xmlns:p14="http://schemas.microsoft.com/office/powerpoint/2010/main" val="1409652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B3E447-26FF-A66F-8736-F3014C943410}"/>
              </a:ext>
            </a:extLst>
          </p:cNvPr>
          <p:cNvSpPr>
            <a:spLocks noGrp="1"/>
          </p:cNvSpPr>
          <p:nvPr>
            <p:ph type="title"/>
          </p:nvPr>
        </p:nvSpPr>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Hospitalization &amp; Emergency Department Visits by Race-Age Group, Ashtabula County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4">
            <a:extLst>
              <a:ext uri="{FF2B5EF4-FFF2-40B4-BE49-F238E27FC236}">
                <a16:creationId xmlns:a16="http://schemas.microsoft.com/office/drawing/2014/main" id="{CD6590DA-4C9B-F979-8C84-3FEE08440696}"/>
              </a:ext>
            </a:extLst>
          </p:cNvPr>
          <p:cNvGraphicFramePr>
            <a:graphicFrameLocks noGrp="1"/>
          </p:cNvGraphicFramePr>
          <p:nvPr>
            <p:ph idx="1"/>
            <p:extLst>
              <p:ext uri="{D42A27DB-BD31-4B8C-83A1-F6EECF244321}">
                <p14:modId xmlns:p14="http://schemas.microsoft.com/office/powerpoint/2010/main" val="724774537"/>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A66595C0-8BA9-A574-48CC-33BFDC66127B}"/>
              </a:ext>
            </a:extLst>
          </p:cNvPr>
          <p:cNvPicPr>
            <a:picLocks noChangeAspect="1"/>
          </p:cNvPicPr>
          <p:nvPr/>
        </p:nvPicPr>
        <p:blipFill>
          <a:blip r:embed="rId4"/>
          <a:stretch>
            <a:fillRect/>
          </a:stretch>
        </p:blipFill>
        <p:spPr>
          <a:xfrm>
            <a:off x="257452" y="6146639"/>
            <a:ext cx="4337168" cy="449470"/>
          </a:xfrm>
          <a:prstGeom prst="rect">
            <a:avLst/>
          </a:prstGeom>
        </p:spPr>
      </p:pic>
    </p:spTree>
    <p:extLst>
      <p:ext uri="{BB962C8B-B14F-4D97-AF65-F5344CB8AC3E}">
        <p14:creationId xmlns:p14="http://schemas.microsoft.com/office/powerpoint/2010/main" val="11639627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92E938-D43D-A9BA-A31D-E0E7309F6052}"/>
              </a:ext>
            </a:extLst>
          </p:cNvPr>
          <p:cNvSpPr>
            <a:spLocks noGrp="1"/>
          </p:cNvSpPr>
          <p:nvPr>
            <p:ph type="title"/>
          </p:nvPr>
        </p:nvSpPr>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Hospitalization &amp; Emergency Department Visits by Race/Ethnic-Age Group, Ashtabula County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6">
            <a:extLst>
              <a:ext uri="{FF2B5EF4-FFF2-40B4-BE49-F238E27FC236}">
                <a16:creationId xmlns:a16="http://schemas.microsoft.com/office/drawing/2014/main" id="{7A408B72-8799-623D-D0E1-533B512268A3}"/>
              </a:ext>
            </a:extLst>
          </p:cNvPr>
          <p:cNvGraphicFramePr>
            <a:graphicFrameLocks noGrp="1"/>
          </p:cNvGraphicFramePr>
          <p:nvPr>
            <p:ph idx="1"/>
            <p:extLst>
              <p:ext uri="{D42A27DB-BD31-4B8C-83A1-F6EECF244321}">
                <p14:modId xmlns:p14="http://schemas.microsoft.com/office/powerpoint/2010/main" val="2907436233"/>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3E23ACF3-4D8F-1AC3-7B7B-7A82DACE3B19}"/>
              </a:ext>
            </a:extLst>
          </p:cNvPr>
          <p:cNvPicPr>
            <a:picLocks noChangeAspect="1"/>
          </p:cNvPicPr>
          <p:nvPr/>
        </p:nvPicPr>
        <p:blipFill>
          <a:blip r:embed="rId4"/>
          <a:stretch>
            <a:fillRect/>
          </a:stretch>
        </p:blipFill>
        <p:spPr>
          <a:xfrm>
            <a:off x="76200" y="6148898"/>
            <a:ext cx="3829975" cy="273274"/>
          </a:xfrm>
          <a:prstGeom prst="rect">
            <a:avLst/>
          </a:prstGeom>
        </p:spPr>
      </p:pic>
    </p:spTree>
    <p:extLst>
      <p:ext uri="{BB962C8B-B14F-4D97-AF65-F5344CB8AC3E}">
        <p14:creationId xmlns:p14="http://schemas.microsoft.com/office/powerpoint/2010/main" val="689077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E58A2B-6695-FD79-BD82-40CD443021B5}"/>
              </a:ext>
            </a:extLst>
          </p:cNvPr>
          <p:cNvSpPr>
            <a:spLocks noGrp="1"/>
          </p:cNvSpPr>
          <p:nvPr>
            <p:ph type="title"/>
          </p:nvPr>
        </p:nvSpPr>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Hospitalization &amp; Emergency Department Visits by Race-Age Group, Ashtabula County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10">
            <a:extLst>
              <a:ext uri="{FF2B5EF4-FFF2-40B4-BE49-F238E27FC236}">
                <a16:creationId xmlns:a16="http://schemas.microsoft.com/office/drawing/2014/main" id="{509259BA-1432-325E-E60E-5FC5416F6504}"/>
              </a:ext>
            </a:extLst>
          </p:cNvPr>
          <p:cNvGraphicFramePr>
            <a:graphicFrameLocks noGrp="1"/>
          </p:cNvGraphicFramePr>
          <p:nvPr>
            <p:ph idx="1"/>
            <p:extLst>
              <p:ext uri="{D42A27DB-BD31-4B8C-83A1-F6EECF244321}">
                <p14:modId xmlns:p14="http://schemas.microsoft.com/office/powerpoint/2010/main" val="3145003993"/>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7E3F8859-7A6E-12AD-A30A-585739C5E813}"/>
              </a:ext>
            </a:extLst>
          </p:cNvPr>
          <p:cNvPicPr>
            <a:picLocks noChangeAspect="1"/>
          </p:cNvPicPr>
          <p:nvPr/>
        </p:nvPicPr>
        <p:blipFill>
          <a:blip r:embed="rId4"/>
          <a:stretch>
            <a:fillRect/>
          </a:stretch>
        </p:blipFill>
        <p:spPr>
          <a:xfrm>
            <a:off x="76200" y="6019801"/>
            <a:ext cx="5639289" cy="402371"/>
          </a:xfrm>
          <a:prstGeom prst="rect">
            <a:avLst/>
          </a:prstGeom>
        </p:spPr>
      </p:pic>
    </p:spTree>
    <p:extLst>
      <p:ext uri="{BB962C8B-B14F-4D97-AF65-F5344CB8AC3E}">
        <p14:creationId xmlns:p14="http://schemas.microsoft.com/office/powerpoint/2010/main" val="1011627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CB5E1-BAE9-686C-1984-191E807A6C37}"/>
              </a:ext>
            </a:extLst>
          </p:cNvPr>
          <p:cNvSpPr>
            <a:spLocks noGrp="1"/>
          </p:cNvSpPr>
          <p:nvPr>
            <p:ph type="title"/>
          </p:nvPr>
        </p:nvSpPr>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Hospitalization &amp; Emergency Department Visits by Race/Ethnic-Age Group, Ashtabula County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9">
            <a:extLst>
              <a:ext uri="{FF2B5EF4-FFF2-40B4-BE49-F238E27FC236}">
                <a16:creationId xmlns:a16="http://schemas.microsoft.com/office/drawing/2014/main" id="{BA57F200-192C-E948-4CF9-4D8E2B54AD85}"/>
              </a:ext>
            </a:extLst>
          </p:cNvPr>
          <p:cNvGraphicFramePr>
            <a:graphicFrameLocks noGrp="1"/>
          </p:cNvGraphicFramePr>
          <p:nvPr>
            <p:ph idx="1"/>
            <p:extLst>
              <p:ext uri="{D42A27DB-BD31-4B8C-83A1-F6EECF244321}">
                <p14:modId xmlns:p14="http://schemas.microsoft.com/office/powerpoint/2010/main" val="434476560"/>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BD690C41-F156-E3F4-10B8-EE921C6AC964}"/>
              </a:ext>
            </a:extLst>
          </p:cNvPr>
          <p:cNvPicPr>
            <a:picLocks noChangeAspect="1"/>
          </p:cNvPicPr>
          <p:nvPr/>
        </p:nvPicPr>
        <p:blipFill>
          <a:blip r:embed="rId4"/>
          <a:stretch>
            <a:fillRect/>
          </a:stretch>
        </p:blipFill>
        <p:spPr>
          <a:xfrm>
            <a:off x="76201" y="6105191"/>
            <a:ext cx="4442534" cy="316981"/>
          </a:xfrm>
          <a:prstGeom prst="rect">
            <a:avLst/>
          </a:prstGeom>
        </p:spPr>
      </p:pic>
    </p:spTree>
    <p:extLst>
      <p:ext uri="{BB962C8B-B14F-4D97-AF65-F5344CB8AC3E}">
        <p14:creationId xmlns:p14="http://schemas.microsoft.com/office/powerpoint/2010/main" val="3284792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70B57-FC8F-7401-722C-3E3561FD950D}"/>
              </a:ext>
            </a:extLst>
          </p:cNvPr>
          <p:cNvSpPr>
            <a:spLocks noGrp="1"/>
          </p:cNvSpPr>
          <p:nvPr>
            <p:ph type="title"/>
          </p:nvPr>
        </p:nvSpPr>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Hospitalization &amp; Emergency Department Visits by Sex-Age Group, Ashtabula County 2016-202</a:t>
            </a:r>
            <a:r>
              <a:rPr lang="en-US" sz="3600" dirty="0">
                <a:latin typeface="Source Sans Pro Semibold" panose="020B0603030403020204" pitchFamily="34" charset="0"/>
                <a:ea typeface="Source Sans Pro Semibold" panose="020B0603030403020204" pitchFamily="34" charset="0"/>
              </a:rPr>
              <a:t>1</a:t>
            </a:r>
          </a:p>
        </p:txBody>
      </p:sp>
      <p:graphicFrame>
        <p:nvGraphicFramePr>
          <p:cNvPr id="4" name="Content Placeholder 9">
            <a:extLst>
              <a:ext uri="{FF2B5EF4-FFF2-40B4-BE49-F238E27FC236}">
                <a16:creationId xmlns:a16="http://schemas.microsoft.com/office/drawing/2014/main" id="{7A7D6BD9-DE68-B408-FFA9-31F9AF5EF337}"/>
              </a:ext>
            </a:extLst>
          </p:cNvPr>
          <p:cNvGraphicFramePr>
            <a:graphicFrameLocks noGrp="1"/>
          </p:cNvGraphicFramePr>
          <p:nvPr>
            <p:ph idx="1"/>
            <p:extLst>
              <p:ext uri="{D42A27DB-BD31-4B8C-83A1-F6EECF244321}">
                <p14:modId xmlns:p14="http://schemas.microsoft.com/office/powerpoint/2010/main" val="3910363841"/>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D82D86C4-8AC8-8E99-5A06-6BB6B1AF91BA}"/>
              </a:ext>
            </a:extLst>
          </p:cNvPr>
          <p:cNvPicPr>
            <a:picLocks noChangeAspect="1"/>
          </p:cNvPicPr>
          <p:nvPr/>
        </p:nvPicPr>
        <p:blipFill>
          <a:blip r:embed="rId4"/>
          <a:stretch>
            <a:fillRect/>
          </a:stretch>
        </p:blipFill>
        <p:spPr>
          <a:xfrm>
            <a:off x="76200" y="6107837"/>
            <a:ext cx="4405451" cy="314335"/>
          </a:xfrm>
          <a:prstGeom prst="rect">
            <a:avLst/>
          </a:prstGeom>
        </p:spPr>
      </p:pic>
    </p:spTree>
    <p:extLst>
      <p:ext uri="{BB962C8B-B14F-4D97-AF65-F5344CB8AC3E}">
        <p14:creationId xmlns:p14="http://schemas.microsoft.com/office/powerpoint/2010/main" val="82885295"/>
      </p:ext>
    </p:extLst>
  </p:cSld>
  <p:clrMapOvr>
    <a:masterClrMapping/>
  </p:clrMapOvr>
</p:sld>
</file>

<file path=ppt/theme/theme1.xml><?xml version="1.0" encoding="utf-8"?>
<a:theme xmlns:a="http://schemas.openxmlformats.org/drawingml/2006/main" name="1_Office Theme">
  <a:themeElements>
    <a:clrScheme name="Development">
      <a:dk1>
        <a:srgbClr val="0E3F75"/>
      </a:dk1>
      <a:lt1>
        <a:srgbClr val="FFFFFF"/>
      </a:lt1>
      <a:dk2>
        <a:srgbClr val="C12637"/>
      </a:dk2>
      <a:lt2>
        <a:srgbClr val="E7E6E6"/>
      </a:lt2>
      <a:accent1>
        <a:srgbClr val="0E3F75"/>
      </a:accent1>
      <a:accent2>
        <a:srgbClr val="C12637"/>
      </a:accent2>
      <a:accent3>
        <a:srgbClr val="0098D3"/>
      </a:accent3>
      <a:accent4>
        <a:srgbClr val="B0B3AF"/>
      </a:accent4>
      <a:accent5>
        <a:srgbClr val="69C2C6"/>
      </a:accent5>
      <a:accent6>
        <a:srgbClr val="BBD36F"/>
      </a:accent6>
      <a:hlink>
        <a:srgbClr val="0098D3"/>
      </a:hlink>
      <a:folHlink>
        <a:srgbClr val="0098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New ODH colors">
      <a:dk1>
        <a:sysClr val="windowText" lastClr="000000"/>
      </a:dk1>
      <a:lt1>
        <a:sysClr val="window" lastClr="FFFFFF"/>
      </a:lt1>
      <a:dk2>
        <a:srgbClr val="44546A"/>
      </a:dk2>
      <a:lt2>
        <a:srgbClr val="E7E6E6"/>
      </a:lt2>
      <a:accent1>
        <a:srgbClr val="C12637"/>
      </a:accent1>
      <a:accent2>
        <a:srgbClr val="0E3F75"/>
      </a:accent2>
      <a:accent3>
        <a:srgbClr val="0098D3"/>
      </a:accent3>
      <a:accent4>
        <a:srgbClr val="729354"/>
      </a:accent4>
      <a:accent5>
        <a:srgbClr val="EBA70E"/>
      </a:accent5>
      <a:accent6>
        <a:srgbClr val="69C2C6"/>
      </a:accent6>
      <a:hlink>
        <a:srgbClr val="BBD36F"/>
      </a:hlink>
      <a:folHlink>
        <a:srgbClr val="F3DF89"/>
      </a:folHlink>
    </a:clrScheme>
    <a:fontScheme name="Custom 1">
      <a:majorFont>
        <a:latin typeface="Source Sans Pro Semibold"/>
        <a:ea typeface=""/>
        <a:cs typeface=""/>
      </a:majorFont>
      <a:minorFont>
        <a:latin typeface="Source Sans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Custom 3">
    <a:dk1>
      <a:sysClr val="windowText" lastClr="000000"/>
    </a:dk1>
    <a:lt1>
      <a:sysClr val="window" lastClr="FFFFFF"/>
    </a:lt1>
    <a:dk2>
      <a:srgbClr val="323232"/>
    </a:dk2>
    <a:lt2>
      <a:srgbClr val="E3DED1"/>
    </a:lt2>
    <a:accent1>
      <a:srgbClr val="8DC182"/>
    </a:accent1>
    <a:accent2>
      <a:srgbClr val="F9B268"/>
    </a:accent2>
    <a:accent3>
      <a:srgbClr val="D86B77"/>
    </a:accent3>
    <a:accent4>
      <a:srgbClr val="9F87B7"/>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Custom 6">
    <a:dk1>
      <a:sysClr val="windowText" lastClr="000000"/>
    </a:dk1>
    <a:lt1>
      <a:sysClr val="window" lastClr="FFFFFF"/>
    </a:lt1>
    <a:dk2>
      <a:srgbClr val="323232"/>
    </a:dk2>
    <a:lt2>
      <a:srgbClr val="E3DED1"/>
    </a:lt2>
    <a:accent1>
      <a:srgbClr val="8DC182"/>
    </a:accent1>
    <a:accent2>
      <a:srgbClr val="BF3242"/>
    </a:accent2>
    <a:accent3>
      <a:srgbClr val="FCAE3B"/>
    </a:accent3>
    <a:accent4>
      <a:srgbClr val="9F87B7"/>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Custom 6">
    <a:dk1>
      <a:sysClr val="windowText" lastClr="000000"/>
    </a:dk1>
    <a:lt1>
      <a:sysClr val="window" lastClr="FFFFFF"/>
    </a:lt1>
    <a:dk2>
      <a:srgbClr val="323232"/>
    </a:dk2>
    <a:lt2>
      <a:srgbClr val="E3DED1"/>
    </a:lt2>
    <a:accent1>
      <a:srgbClr val="8DC182"/>
    </a:accent1>
    <a:accent2>
      <a:srgbClr val="BF3242"/>
    </a:accent2>
    <a:accent3>
      <a:srgbClr val="FCAE3B"/>
    </a:accent3>
    <a:accent4>
      <a:srgbClr val="9F87B7"/>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Custom 6">
    <a:dk1>
      <a:sysClr val="windowText" lastClr="000000"/>
    </a:dk1>
    <a:lt1>
      <a:sysClr val="window" lastClr="FFFFFF"/>
    </a:lt1>
    <a:dk2>
      <a:srgbClr val="323232"/>
    </a:dk2>
    <a:lt2>
      <a:srgbClr val="E3DED1"/>
    </a:lt2>
    <a:accent1>
      <a:srgbClr val="8DC182"/>
    </a:accent1>
    <a:accent2>
      <a:srgbClr val="BF3242"/>
    </a:accent2>
    <a:accent3>
      <a:srgbClr val="FCAE3B"/>
    </a:accent3>
    <a:accent4>
      <a:srgbClr val="9F87B7"/>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DBD0BFC49A6564DBAA8EFC6E048B4E5" ma:contentTypeVersion="11" ma:contentTypeDescription="Create a new document." ma:contentTypeScope="" ma:versionID="4bc267ad057b82023c980701f1cebf00">
  <xsd:schema xmlns:xsd="http://www.w3.org/2001/XMLSchema" xmlns:xs="http://www.w3.org/2001/XMLSchema" xmlns:p="http://schemas.microsoft.com/office/2006/metadata/properties" xmlns:ns2="317ed673-6fd9-496a-a9c5-6ab9adef4f1d" xmlns:ns3="a473e88c-ecef-451a-8be7-c78cd8a8a139" targetNamespace="http://schemas.microsoft.com/office/2006/metadata/properties" ma:root="true" ma:fieldsID="62fc2ef7f322d9edefec0827e1dc70dd" ns2:_="" ns3:_="">
    <xsd:import namespace="317ed673-6fd9-496a-a9c5-6ab9adef4f1d"/>
    <xsd:import namespace="a473e88c-ecef-451a-8be7-c78cd8a8a13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7ed673-6fd9-496a-a9c5-6ab9adef4f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234c9c0-dc82-4bd3-8448-fd5c6ce0fb7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3e88c-ecef-451a-8be7-c78cd8a8a139"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6A4F18-DDD6-42BF-8965-FEC830DB345C}">
  <ds:schemaRefs>
    <ds:schemaRef ds:uri="http://schemas.microsoft.com/sharepoint/v3/contenttype/forms"/>
  </ds:schemaRefs>
</ds:datastoreItem>
</file>

<file path=customXml/itemProps2.xml><?xml version="1.0" encoding="utf-8"?>
<ds:datastoreItem xmlns:ds="http://schemas.openxmlformats.org/officeDocument/2006/customXml" ds:itemID="{A1081F2F-B5B5-43E6-A86E-7708413BE1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17ed673-6fd9-496a-a9c5-6ab9adef4f1d"/>
    <ds:schemaRef ds:uri="a473e88c-ecef-451a-8be7-c78cd8a8a1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5055</TotalTime>
  <Words>2142</Words>
  <Application>Microsoft Office PowerPoint</Application>
  <PresentationFormat>Widescreen</PresentationFormat>
  <Paragraphs>263</Paragraphs>
  <Slides>23</Slides>
  <Notes>10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Arial</vt:lpstr>
      <vt:lpstr>Calibri</vt:lpstr>
      <vt:lpstr>Open Sans SemiBold</vt:lpstr>
      <vt:lpstr>Source Sans Pro</vt:lpstr>
      <vt:lpstr>Source Sans Pro SemiBold</vt:lpstr>
      <vt:lpstr>Univers</vt:lpstr>
      <vt:lpstr>1_Office Theme</vt:lpstr>
      <vt:lpstr>Office Theme</vt:lpstr>
      <vt:lpstr>Ashtabula County: The Current Status of Asthma Burden</vt:lpstr>
      <vt:lpstr>Table of Contents </vt:lpstr>
      <vt:lpstr>Background</vt:lpstr>
      <vt:lpstr>Population Demographics of Ashtabula County</vt:lpstr>
      <vt:lpstr>Rates of Asthma Hospitalization &amp; Emergency Department Visits by Race-Age Group, Ashtabula County 2016-2021</vt:lpstr>
      <vt:lpstr>Rates of Asthma Hospitalization &amp; Emergency Department Visits by Race/Ethnic-Age Group, Ashtabula County 2016-2021</vt:lpstr>
      <vt:lpstr>Rates of Asthma Hospitalization &amp; Emergency Department Visits by Race-Age Group, Ashtabula County 2016-2021</vt:lpstr>
      <vt:lpstr>Rates of Asthma Hospitalization &amp; Emergency Department Visits by Race/Ethnic-Age Group, Ashtabula County 2016-2021</vt:lpstr>
      <vt:lpstr>Rates of Asthma Hospitalization &amp; Emergency Department Visits by Sex-Age Group, Ashtabula County 2016-2021</vt:lpstr>
      <vt:lpstr>Rates of Asthma Hospitalization &amp; Emergency Department Visits by Sex-Age Group, Ashtabula County 2016-2021</vt:lpstr>
      <vt:lpstr>Rates of Asthma Hospitalization &amp; Emergency Department Visits by Month of Admission, Ashtabula County and Ohio, 2021</vt:lpstr>
      <vt:lpstr>Rate of Asthma Hospitalizations, Children (0-18) on Medicaid, Ashtabula County &amp; Ohio, 2016-2021</vt:lpstr>
      <vt:lpstr>Rate of Asthma Hospitalizations, Adults (19+) on Medicaid, Ashtabula County &amp; Ohio, 2016-2021</vt:lpstr>
      <vt:lpstr>Rates of Asthma Death by Race-Age Group 2016-2021</vt:lpstr>
      <vt:lpstr>Summary/Key Findings</vt:lpstr>
      <vt:lpstr>Summary/Key Findings Continued </vt:lpstr>
      <vt:lpstr>Methods</vt:lpstr>
      <vt:lpstr>Methods</vt:lpstr>
      <vt:lpstr>Data Sources </vt:lpstr>
      <vt:lpstr>Get Involved </vt:lpstr>
      <vt:lpstr>Contact Information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Curran, Sarah</dc:creator>
  <cp:lastModifiedBy>Kira Bryant</cp:lastModifiedBy>
  <cp:revision>65</cp:revision>
  <cp:lastPrinted>2023-10-10T13:22:31Z</cp:lastPrinted>
  <dcterms:created xsi:type="dcterms:W3CDTF">2023-05-19T13:43:30Z</dcterms:created>
  <dcterms:modified xsi:type="dcterms:W3CDTF">2023-11-13T18:24:47Z</dcterms:modified>
</cp:coreProperties>
</file>