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28"/>
  </p:notesMasterIdLst>
  <p:sldIdLst>
    <p:sldId id="266" r:id="rId5"/>
    <p:sldId id="278" r:id="rId6"/>
    <p:sldId id="279" r:id="rId7"/>
    <p:sldId id="280" r:id="rId8"/>
    <p:sldId id="281" r:id="rId9"/>
    <p:sldId id="282" r:id="rId10"/>
    <p:sldId id="283" r:id="rId11"/>
    <p:sldId id="285" r:id="rId12"/>
    <p:sldId id="286" r:id="rId13"/>
    <p:sldId id="287" r:id="rId14"/>
    <p:sldId id="284" r:id="rId15"/>
    <p:sldId id="288" r:id="rId16"/>
    <p:sldId id="289" r:id="rId17"/>
    <p:sldId id="290" r:id="rId18"/>
    <p:sldId id="291" r:id="rId19"/>
    <p:sldId id="292" r:id="rId20"/>
    <p:sldId id="293" r:id="rId21"/>
    <p:sldId id="294" r:id="rId22"/>
    <p:sldId id="295" r:id="rId23"/>
    <p:sldId id="296" r:id="rId24"/>
    <p:sldId id="297" r:id="rId25"/>
    <p:sldId id="268" r:id="rId26"/>
    <p:sldId id="277"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78"/>
            <p14:sldId id="279"/>
            <p14:sldId id="280"/>
            <p14:sldId id="281"/>
            <p14:sldId id="282"/>
            <p14:sldId id="283"/>
            <p14:sldId id="285"/>
            <p14:sldId id="286"/>
            <p14:sldId id="287"/>
            <p14:sldId id="284"/>
            <p14:sldId id="288"/>
            <p14:sldId id="289"/>
            <p14:sldId id="290"/>
            <p14:sldId id="291"/>
            <p14:sldId id="292"/>
            <p14:sldId id="293"/>
            <p14:sldId id="294"/>
            <p14:sldId id="295"/>
            <p14:sldId id="296"/>
            <p14:sldId id="297"/>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36F"/>
    <a:srgbClr val="69C2C6"/>
    <a:srgbClr val="0098D3"/>
    <a:srgbClr val="F3DF89"/>
    <a:srgbClr val="0E3F75"/>
    <a:srgbClr val="EBA70E"/>
    <a:srgbClr val="C12637"/>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293678-734D-4C31-9346-A9D086CE9A96}" v="29" dt="2023-11-14T18:58:40.64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6" autoAdjust="0"/>
    <p:restoredTop sz="94725" autoAdjust="0"/>
  </p:normalViewPr>
  <p:slideViewPr>
    <p:cSldViewPr snapToGrid="0">
      <p:cViewPr varScale="1">
        <p:scale>
          <a:sx n="81" d="100"/>
          <a:sy n="81" d="100"/>
        </p:scale>
        <p:origin x="931"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a Bryant" userId="fde6f969-28da-402d-b662-e1ab71964167" providerId="ADAL" clId="{6F293678-734D-4C31-9346-A9D086CE9A96}"/>
    <pc:docChg chg="custSel addSld delSld modSld sldOrd modSection">
      <pc:chgData name="Kira Bryant" userId="fde6f969-28da-402d-b662-e1ab71964167" providerId="ADAL" clId="{6F293678-734D-4C31-9346-A9D086CE9A96}" dt="2023-11-15T18:21:10.256" v="180" actId="20577"/>
      <pc:docMkLst>
        <pc:docMk/>
      </pc:docMkLst>
      <pc:sldChg chg="del">
        <pc:chgData name="Kira Bryant" userId="fde6f969-28da-402d-b662-e1ab71964167" providerId="ADAL" clId="{6F293678-734D-4C31-9346-A9D086CE9A96}" dt="2023-11-14T18:39:33.020" v="7" actId="2696"/>
        <pc:sldMkLst>
          <pc:docMk/>
          <pc:sldMk cId="720552170" sldId="261"/>
        </pc:sldMkLst>
      </pc:sldChg>
      <pc:sldChg chg="del">
        <pc:chgData name="Kira Bryant" userId="fde6f969-28da-402d-b662-e1ab71964167" providerId="ADAL" clId="{6F293678-734D-4C31-9346-A9D086CE9A96}" dt="2023-11-14T18:39:59.288" v="14" actId="2696"/>
        <pc:sldMkLst>
          <pc:docMk/>
          <pc:sldMk cId="3584031214" sldId="262"/>
        </pc:sldMkLst>
      </pc:sldChg>
      <pc:sldChg chg="delSp modSp mod">
        <pc:chgData name="Kira Bryant" userId="fde6f969-28da-402d-b662-e1ab71964167" providerId="ADAL" clId="{6F293678-734D-4C31-9346-A9D086CE9A96}" dt="2023-11-14T18:39:21.701" v="4"/>
        <pc:sldMkLst>
          <pc:docMk/>
          <pc:sldMk cId="3552145038" sldId="266"/>
        </pc:sldMkLst>
        <pc:spChg chg="mod">
          <ac:chgData name="Kira Bryant" userId="fde6f969-28da-402d-b662-e1ab71964167" providerId="ADAL" clId="{6F293678-734D-4C31-9346-A9D086CE9A96}" dt="2023-11-14T18:39:09.165" v="3" actId="255"/>
          <ac:spMkLst>
            <pc:docMk/>
            <pc:sldMk cId="3552145038" sldId="266"/>
            <ac:spMk id="14" creationId="{B1537A7E-1419-CC3B-70E5-122A24C40B25}"/>
          </ac:spMkLst>
        </pc:spChg>
        <pc:spChg chg="mod">
          <ac:chgData name="Kira Bryant" userId="fde6f969-28da-402d-b662-e1ab71964167" providerId="ADAL" clId="{6F293678-734D-4C31-9346-A9D086CE9A96}" dt="2023-11-14T18:39:21.701" v="4"/>
          <ac:spMkLst>
            <pc:docMk/>
            <pc:sldMk cId="3552145038" sldId="266"/>
            <ac:spMk id="15" creationId="{FD926582-7DE4-E74B-B904-88D63229BA44}"/>
          </ac:spMkLst>
        </pc:spChg>
        <pc:spChg chg="del">
          <ac:chgData name="Kira Bryant" userId="fde6f969-28da-402d-b662-e1ab71964167" providerId="ADAL" clId="{6F293678-734D-4C31-9346-A9D086CE9A96}" dt="2023-11-14T18:38:43.020" v="0" actId="21"/>
          <ac:spMkLst>
            <pc:docMk/>
            <pc:sldMk cId="3552145038" sldId="266"/>
            <ac:spMk id="16" creationId="{A3F52138-CD10-23AD-AB66-3DAB3A7A62E3}"/>
          </ac:spMkLst>
        </pc:spChg>
      </pc:sldChg>
      <pc:sldChg chg="ord">
        <pc:chgData name="Kira Bryant" userId="fde6f969-28da-402d-b662-e1ab71964167" providerId="ADAL" clId="{6F293678-734D-4C31-9346-A9D086CE9A96}" dt="2023-11-14T18:52:28.057" v="104"/>
        <pc:sldMkLst>
          <pc:docMk/>
          <pc:sldMk cId="1001058378" sldId="268"/>
        </pc:sldMkLst>
      </pc:sldChg>
      <pc:sldChg chg="del">
        <pc:chgData name="Kira Bryant" userId="fde6f969-28da-402d-b662-e1ab71964167" providerId="ADAL" clId="{6F293678-734D-4C31-9346-A9D086CE9A96}" dt="2023-11-14T18:39:35.490" v="8" actId="2696"/>
        <pc:sldMkLst>
          <pc:docMk/>
          <pc:sldMk cId="3520034243" sldId="269"/>
        </pc:sldMkLst>
      </pc:sldChg>
      <pc:sldChg chg="del">
        <pc:chgData name="Kira Bryant" userId="fde6f969-28da-402d-b662-e1ab71964167" providerId="ADAL" clId="{6F293678-734D-4C31-9346-A9D086CE9A96}" dt="2023-11-14T18:39:38.107" v="9" actId="2696"/>
        <pc:sldMkLst>
          <pc:docMk/>
          <pc:sldMk cId="3577630578" sldId="270"/>
        </pc:sldMkLst>
      </pc:sldChg>
      <pc:sldChg chg="del">
        <pc:chgData name="Kira Bryant" userId="fde6f969-28da-402d-b662-e1ab71964167" providerId="ADAL" clId="{6F293678-734D-4C31-9346-A9D086CE9A96}" dt="2023-11-14T18:39:45.260" v="12" actId="2696"/>
        <pc:sldMkLst>
          <pc:docMk/>
          <pc:sldMk cId="2700839000" sldId="271"/>
        </pc:sldMkLst>
      </pc:sldChg>
      <pc:sldChg chg="del">
        <pc:chgData name="Kira Bryant" userId="fde6f969-28da-402d-b662-e1ab71964167" providerId="ADAL" clId="{6F293678-734D-4C31-9346-A9D086CE9A96}" dt="2023-11-14T18:39:40.566" v="10" actId="2696"/>
        <pc:sldMkLst>
          <pc:docMk/>
          <pc:sldMk cId="3290014256" sldId="272"/>
        </pc:sldMkLst>
      </pc:sldChg>
      <pc:sldChg chg="del">
        <pc:chgData name="Kira Bryant" userId="fde6f969-28da-402d-b662-e1ab71964167" providerId="ADAL" clId="{6F293678-734D-4C31-9346-A9D086CE9A96}" dt="2023-11-14T18:39:43.044" v="11" actId="2696"/>
        <pc:sldMkLst>
          <pc:docMk/>
          <pc:sldMk cId="3503205911" sldId="273"/>
        </pc:sldMkLst>
      </pc:sldChg>
      <pc:sldChg chg="del">
        <pc:chgData name="Kira Bryant" userId="fde6f969-28da-402d-b662-e1ab71964167" providerId="ADAL" clId="{6F293678-734D-4C31-9346-A9D086CE9A96}" dt="2023-11-14T18:39:30.500" v="6" actId="2696"/>
        <pc:sldMkLst>
          <pc:docMk/>
          <pc:sldMk cId="3105352478" sldId="275"/>
        </pc:sldMkLst>
      </pc:sldChg>
      <pc:sldChg chg="del">
        <pc:chgData name="Kira Bryant" userId="fde6f969-28da-402d-b662-e1ab71964167" providerId="ADAL" clId="{6F293678-734D-4C31-9346-A9D086CE9A96}" dt="2023-11-14T18:39:27.813" v="5" actId="2696"/>
        <pc:sldMkLst>
          <pc:docMk/>
          <pc:sldMk cId="778551092" sldId="276"/>
        </pc:sldMkLst>
      </pc:sldChg>
      <pc:sldChg chg="del">
        <pc:chgData name="Kira Bryant" userId="fde6f969-28da-402d-b662-e1ab71964167" providerId="ADAL" clId="{6F293678-734D-4C31-9346-A9D086CE9A96}" dt="2023-11-14T18:39:54.209" v="13" actId="2696"/>
        <pc:sldMkLst>
          <pc:docMk/>
          <pc:sldMk cId="508833710" sldId="278"/>
        </pc:sldMkLst>
      </pc:sldChg>
      <pc:sldChg chg="modSp new mod">
        <pc:chgData name="Kira Bryant" userId="fde6f969-28da-402d-b662-e1ab71964167" providerId="ADAL" clId="{6F293678-734D-4C31-9346-A9D086CE9A96}" dt="2023-11-14T18:40:32.918" v="19" actId="255"/>
        <pc:sldMkLst>
          <pc:docMk/>
          <pc:sldMk cId="4245974671" sldId="278"/>
        </pc:sldMkLst>
        <pc:spChg chg="mod">
          <ac:chgData name="Kira Bryant" userId="fde6f969-28da-402d-b662-e1ab71964167" providerId="ADAL" clId="{6F293678-734D-4C31-9346-A9D086CE9A96}" dt="2023-11-14T18:40:32.918" v="19" actId="255"/>
          <ac:spMkLst>
            <pc:docMk/>
            <pc:sldMk cId="4245974671" sldId="278"/>
            <ac:spMk id="2" creationId="{143EEE09-FD8B-19D2-883B-84D267F038DD}"/>
          </ac:spMkLst>
        </pc:spChg>
        <pc:spChg chg="mod">
          <ac:chgData name="Kira Bryant" userId="fde6f969-28da-402d-b662-e1ab71964167" providerId="ADAL" clId="{6F293678-734D-4C31-9346-A9D086CE9A96}" dt="2023-11-14T18:40:26.627" v="18" actId="27636"/>
          <ac:spMkLst>
            <pc:docMk/>
            <pc:sldMk cId="4245974671" sldId="278"/>
            <ac:spMk id="3" creationId="{E1584492-EFFD-BBB4-BD02-8EF0DA8BD60D}"/>
          </ac:spMkLst>
        </pc:spChg>
      </pc:sldChg>
      <pc:sldChg chg="modSp new mod">
        <pc:chgData name="Kira Bryant" userId="fde6f969-28da-402d-b662-e1ab71964167" providerId="ADAL" clId="{6F293678-734D-4C31-9346-A9D086CE9A96}" dt="2023-11-14T18:41:15.541" v="24" actId="255"/>
        <pc:sldMkLst>
          <pc:docMk/>
          <pc:sldMk cId="1891930405" sldId="279"/>
        </pc:sldMkLst>
        <pc:spChg chg="mod">
          <ac:chgData name="Kira Bryant" userId="fde6f969-28da-402d-b662-e1ab71964167" providerId="ADAL" clId="{6F293678-734D-4C31-9346-A9D086CE9A96}" dt="2023-11-14T18:41:15.541" v="24" actId="255"/>
          <ac:spMkLst>
            <pc:docMk/>
            <pc:sldMk cId="1891930405" sldId="279"/>
            <ac:spMk id="2" creationId="{08D722F8-424B-1C28-C228-3FCF966BBA06}"/>
          </ac:spMkLst>
        </pc:spChg>
        <pc:spChg chg="mod">
          <ac:chgData name="Kira Bryant" userId="fde6f969-28da-402d-b662-e1ab71964167" providerId="ADAL" clId="{6F293678-734D-4C31-9346-A9D086CE9A96}" dt="2023-11-14T18:41:06.912" v="23" actId="5793"/>
          <ac:spMkLst>
            <pc:docMk/>
            <pc:sldMk cId="1891930405" sldId="279"/>
            <ac:spMk id="3" creationId="{E7437EFF-BB46-77B7-9BC5-F64FAAB32D54}"/>
          </ac:spMkLst>
        </pc:spChg>
      </pc:sldChg>
      <pc:sldChg chg="addSp delSp modSp new mod">
        <pc:chgData name="Kira Bryant" userId="fde6f969-28da-402d-b662-e1ab71964167" providerId="ADAL" clId="{6F293678-734D-4C31-9346-A9D086CE9A96}" dt="2023-11-14T18:42:32.709" v="35" actId="207"/>
        <pc:sldMkLst>
          <pc:docMk/>
          <pc:sldMk cId="2990206091" sldId="280"/>
        </pc:sldMkLst>
        <pc:spChg chg="mod">
          <ac:chgData name="Kira Bryant" userId="fde6f969-28da-402d-b662-e1ab71964167" providerId="ADAL" clId="{6F293678-734D-4C31-9346-A9D086CE9A96}" dt="2023-11-14T18:41:41.187" v="27" actId="255"/>
          <ac:spMkLst>
            <pc:docMk/>
            <pc:sldMk cId="2990206091" sldId="280"/>
            <ac:spMk id="2" creationId="{EBC30674-FC8A-7040-DAE7-37FC980E2702}"/>
          </ac:spMkLst>
        </pc:spChg>
        <pc:spChg chg="del">
          <ac:chgData name="Kira Bryant" userId="fde6f969-28da-402d-b662-e1ab71964167" providerId="ADAL" clId="{6F293678-734D-4C31-9346-A9D086CE9A96}" dt="2023-11-14T18:41:49.915" v="28"/>
          <ac:spMkLst>
            <pc:docMk/>
            <pc:sldMk cId="2990206091" sldId="280"/>
            <ac:spMk id="3" creationId="{240859F7-B151-F02E-BD1D-AF039C41D536}"/>
          </ac:spMkLst>
        </pc:spChg>
        <pc:spChg chg="add mod">
          <ac:chgData name="Kira Bryant" userId="fde6f969-28da-402d-b662-e1ab71964167" providerId="ADAL" clId="{6F293678-734D-4C31-9346-A9D086CE9A96}" dt="2023-11-14T18:42:04.527" v="29"/>
          <ac:spMkLst>
            <pc:docMk/>
            <pc:sldMk cId="2990206091" sldId="280"/>
            <ac:spMk id="5" creationId="{876B5DAE-72FA-0A60-25D0-820BCBEFF820}"/>
          </ac:spMkLst>
        </pc:spChg>
        <pc:graphicFrameChg chg="add mod modGraphic">
          <ac:chgData name="Kira Bryant" userId="fde6f969-28da-402d-b662-e1ab71964167" providerId="ADAL" clId="{6F293678-734D-4C31-9346-A9D086CE9A96}" dt="2023-11-14T18:42:32.709" v="35" actId="207"/>
          <ac:graphicFrameMkLst>
            <pc:docMk/>
            <pc:sldMk cId="2990206091" sldId="280"/>
            <ac:graphicFrameMk id="4" creationId="{503FA625-C30B-63E4-457A-0B9DA3582117}"/>
          </ac:graphicFrameMkLst>
        </pc:graphicFrameChg>
      </pc:sldChg>
      <pc:sldChg chg="addSp delSp modSp new mod modNotesTx">
        <pc:chgData name="Kira Bryant" userId="fde6f969-28da-402d-b662-e1ab71964167" providerId="ADAL" clId="{6F293678-734D-4C31-9346-A9D086CE9A96}" dt="2023-11-14T18:45:31.885" v="54"/>
        <pc:sldMkLst>
          <pc:docMk/>
          <pc:sldMk cId="199717389" sldId="281"/>
        </pc:sldMkLst>
        <pc:spChg chg="mod">
          <ac:chgData name="Kira Bryant" userId="fde6f969-28da-402d-b662-e1ab71964167" providerId="ADAL" clId="{6F293678-734D-4C31-9346-A9D086CE9A96}" dt="2023-11-14T18:43:02.908" v="39" actId="255"/>
          <ac:spMkLst>
            <pc:docMk/>
            <pc:sldMk cId="199717389" sldId="281"/>
            <ac:spMk id="2" creationId="{77673CB3-16B1-07E6-2D48-9CEDCAA23A36}"/>
          </ac:spMkLst>
        </pc:spChg>
        <pc:spChg chg="del">
          <ac:chgData name="Kira Bryant" userId="fde6f969-28da-402d-b662-e1ab71964167" providerId="ADAL" clId="{6F293678-734D-4C31-9346-A9D086CE9A96}" dt="2023-11-14T18:43:12.861" v="40"/>
          <ac:spMkLst>
            <pc:docMk/>
            <pc:sldMk cId="199717389" sldId="281"/>
            <ac:spMk id="3" creationId="{9B49C014-44F6-2D08-7A1F-55029A0B9F07}"/>
          </ac:spMkLst>
        </pc:spChg>
        <pc:graphicFrameChg chg="add mod">
          <ac:chgData name="Kira Bryant" userId="fde6f969-28da-402d-b662-e1ab71964167" providerId="ADAL" clId="{6F293678-734D-4C31-9346-A9D086CE9A96}" dt="2023-11-14T18:43:12.861" v="40"/>
          <ac:graphicFrameMkLst>
            <pc:docMk/>
            <pc:sldMk cId="199717389" sldId="281"/>
            <ac:graphicFrameMk id="4" creationId="{0992BBD3-8727-1B35-A9AB-461F21F928D1}"/>
          </ac:graphicFrameMkLst>
        </pc:graphicFrameChg>
        <pc:picChg chg="add mod">
          <ac:chgData name="Kira Bryant" userId="fde6f969-28da-402d-b662-e1ab71964167" providerId="ADAL" clId="{6F293678-734D-4C31-9346-A9D086CE9A96}" dt="2023-11-14T18:43:33.943" v="43" actId="688"/>
          <ac:picMkLst>
            <pc:docMk/>
            <pc:sldMk cId="199717389" sldId="281"/>
            <ac:picMk id="5" creationId="{6E4B66E6-8A82-521B-78C3-FB27753C581C}"/>
          </ac:picMkLst>
        </pc:picChg>
      </pc:sldChg>
      <pc:sldChg chg="addSp delSp modSp new mod modNotesTx">
        <pc:chgData name="Kira Bryant" userId="fde6f969-28da-402d-b662-e1ab71964167" providerId="ADAL" clId="{6F293678-734D-4C31-9346-A9D086CE9A96}" dt="2023-11-14T18:46:09.723" v="55"/>
        <pc:sldMkLst>
          <pc:docMk/>
          <pc:sldMk cId="1686794033" sldId="282"/>
        </pc:sldMkLst>
        <pc:spChg chg="mod">
          <ac:chgData name="Kira Bryant" userId="fde6f969-28da-402d-b662-e1ab71964167" providerId="ADAL" clId="{6F293678-734D-4C31-9346-A9D086CE9A96}" dt="2023-11-14T18:44:03.476" v="47" actId="255"/>
          <ac:spMkLst>
            <pc:docMk/>
            <pc:sldMk cId="1686794033" sldId="282"/>
            <ac:spMk id="2" creationId="{DD177E5C-793B-AF46-32B0-59F7B7C05635}"/>
          </ac:spMkLst>
        </pc:spChg>
        <pc:spChg chg="del">
          <ac:chgData name="Kira Bryant" userId="fde6f969-28da-402d-b662-e1ab71964167" providerId="ADAL" clId="{6F293678-734D-4C31-9346-A9D086CE9A96}" dt="2023-11-14T18:44:11.738" v="48"/>
          <ac:spMkLst>
            <pc:docMk/>
            <pc:sldMk cId="1686794033" sldId="282"/>
            <ac:spMk id="3" creationId="{B5A128E0-76E4-7A58-E4E0-61B38DD398CB}"/>
          </ac:spMkLst>
        </pc:spChg>
        <pc:graphicFrameChg chg="add mod">
          <ac:chgData name="Kira Bryant" userId="fde6f969-28da-402d-b662-e1ab71964167" providerId="ADAL" clId="{6F293678-734D-4C31-9346-A9D086CE9A96}" dt="2023-11-14T18:44:11.738" v="48"/>
          <ac:graphicFrameMkLst>
            <pc:docMk/>
            <pc:sldMk cId="1686794033" sldId="282"/>
            <ac:graphicFrameMk id="4" creationId="{FCD31CF1-F36F-7D22-9EED-B51502ABBB5E}"/>
          </ac:graphicFrameMkLst>
        </pc:graphicFrameChg>
        <pc:picChg chg="add mod">
          <ac:chgData name="Kira Bryant" userId="fde6f969-28da-402d-b662-e1ab71964167" providerId="ADAL" clId="{6F293678-734D-4C31-9346-A9D086CE9A96}" dt="2023-11-14T18:44:34.059" v="52" actId="688"/>
          <ac:picMkLst>
            <pc:docMk/>
            <pc:sldMk cId="1686794033" sldId="282"/>
            <ac:picMk id="5" creationId="{A020BB3E-B734-3204-7E53-D0D3A1F92277}"/>
          </ac:picMkLst>
        </pc:picChg>
      </pc:sldChg>
      <pc:sldChg chg="addSp delSp modSp new mod modNotesTx">
        <pc:chgData name="Kira Bryant" userId="fde6f969-28da-402d-b662-e1ab71964167" providerId="ADAL" clId="{6F293678-734D-4C31-9346-A9D086CE9A96}" dt="2023-11-14T18:47:18.724" v="65"/>
        <pc:sldMkLst>
          <pc:docMk/>
          <pc:sldMk cId="3130755595" sldId="283"/>
        </pc:sldMkLst>
        <pc:spChg chg="mod">
          <ac:chgData name="Kira Bryant" userId="fde6f969-28da-402d-b662-e1ab71964167" providerId="ADAL" clId="{6F293678-734D-4C31-9346-A9D086CE9A96}" dt="2023-11-14T18:46:33.590" v="59" actId="255"/>
          <ac:spMkLst>
            <pc:docMk/>
            <pc:sldMk cId="3130755595" sldId="283"/>
            <ac:spMk id="2" creationId="{EE408570-0B6E-A3EE-34B1-7C2F17FFE9C0}"/>
          </ac:spMkLst>
        </pc:spChg>
        <pc:spChg chg="del">
          <ac:chgData name="Kira Bryant" userId="fde6f969-28da-402d-b662-e1ab71964167" providerId="ADAL" clId="{6F293678-734D-4C31-9346-A9D086CE9A96}" dt="2023-11-14T18:46:41.240" v="60"/>
          <ac:spMkLst>
            <pc:docMk/>
            <pc:sldMk cId="3130755595" sldId="283"/>
            <ac:spMk id="3" creationId="{EEB20730-7576-AB04-E943-652F607F9503}"/>
          </ac:spMkLst>
        </pc:spChg>
        <pc:graphicFrameChg chg="add mod">
          <ac:chgData name="Kira Bryant" userId="fde6f969-28da-402d-b662-e1ab71964167" providerId="ADAL" clId="{6F293678-734D-4C31-9346-A9D086CE9A96}" dt="2023-11-14T18:46:41.240" v="60"/>
          <ac:graphicFrameMkLst>
            <pc:docMk/>
            <pc:sldMk cId="3130755595" sldId="283"/>
            <ac:graphicFrameMk id="4" creationId="{74DD7F64-A2B1-6DB9-953D-BE05EADC8791}"/>
          </ac:graphicFrameMkLst>
        </pc:graphicFrameChg>
        <pc:picChg chg="add mod">
          <ac:chgData name="Kira Bryant" userId="fde6f969-28da-402d-b662-e1ab71964167" providerId="ADAL" clId="{6F293678-734D-4C31-9346-A9D086CE9A96}" dt="2023-11-14T18:47:04.841" v="64" actId="688"/>
          <ac:picMkLst>
            <pc:docMk/>
            <pc:sldMk cId="3130755595" sldId="283"/>
            <ac:picMk id="5" creationId="{F6B94E14-8973-B767-B4D8-BA794853C2B9}"/>
          </ac:picMkLst>
        </pc:picChg>
      </pc:sldChg>
      <pc:sldChg chg="addSp delSp modSp new mod modNotesTx">
        <pc:chgData name="Kira Bryant" userId="fde6f969-28da-402d-b662-e1ab71964167" providerId="ADAL" clId="{6F293678-734D-4C31-9346-A9D086CE9A96}" dt="2023-11-14T18:52:15.567" v="102"/>
        <pc:sldMkLst>
          <pc:docMk/>
          <pc:sldMk cId="2098172288" sldId="284"/>
        </pc:sldMkLst>
        <pc:spChg chg="mod">
          <ac:chgData name="Kira Bryant" userId="fde6f969-28da-402d-b662-e1ab71964167" providerId="ADAL" clId="{6F293678-734D-4C31-9346-A9D086CE9A96}" dt="2023-11-14T18:51:34.292" v="96" actId="255"/>
          <ac:spMkLst>
            <pc:docMk/>
            <pc:sldMk cId="2098172288" sldId="284"/>
            <ac:spMk id="2" creationId="{8F713743-E140-8B87-43DF-6594121E95A3}"/>
          </ac:spMkLst>
        </pc:spChg>
        <pc:spChg chg="del">
          <ac:chgData name="Kira Bryant" userId="fde6f969-28da-402d-b662-e1ab71964167" providerId="ADAL" clId="{6F293678-734D-4C31-9346-A9D086CE9A96}" dt="2023-11-14T18:51:44.262" v="97"/>
          <ac:spMkLst>
            <pc:docMk/>
            <pc:sldMk cId="2098172288" sldId="284"/>
            <ac:spMk id="3" creationId="{DBF03ED2-3B0E-F2ED-F263-059AF4E32851}"/>
          </ac:spMkLst>
        </pc:spChg>
        <pc:graphicFrameChg chg="add mod">
          <ac:chgData name="Kira Bryant" userId="fde6f969-28da-402d-b662-e1ab71964167" providerId="ADAL" clId="{6F293678-734D-4C31-9346-A9D086CE9A96}" dt="2023-11-14T18:51:44.262" v="97"/>
          <ac:graphicFrameMkLst>
            <pc:docMk/>
            <pc:sldMk cId="2098172288" sldId="284"/>
            <ac:graphicFrameMk id="4" creationId="{A659D27A-1399-2314-CAF4-3C26551BCF15}"/>
          </ac:graphicFrameMkLst>
        </pc:graphicFrameChg>
        <pc:picChg chg="add mod">
          <ac:chgData name="Kira Bryant" userId="fde6f969-28da-402d-b662-e1ab71964167" providerId="ADAL" clId="{6F293678-734D-4C31-9346-A9D086CE9A96}" dt="2023-11-14T18:52:06.417" v="101" actId="688"/>
          <ac:picMkLst>
            <pc:docMk/>
            <pc:sldMk cId="2098172288" sldId="284"/>
            <ac:picMk id="5" creationId="{11B95A1E-BD4B-1CE7-5DE5-1DBABE99E8B7}"/>
          </ac:picMkLst>
        </pc:picChg>
      </pc:sldChg>
      <pc:sldChg chg="addSp delSp modSp new mod modNotesTx">
        <pc:chgData name="Kira Bryant" userId="fde6f969-28da-402d-b662-e1ab71964167" providerId="ADAL" clId="{6F293678-734D-4C31-9346-A9D086CE9A96}" dt="2023-11-14T18:48:37.156" v="75"/>
        <pc:sldMkLst>
          <pc:docMk/>
          <pc:sldMk cId="3139645603" sldId="285"/>
        </pc:sldMkLst>
        <pc:spChg chg="mod">
          <ac:chgData name="Kira Bryant" userId="fde6f969-28da-402d-b662-e1ab71964167" providerId="ADAL" clId="{6F293678-734D-4C31-9346-A9D086CE9A96}" dt="2023-11-14T18:48:03.378" v="70" actId="255"/>
          <ac:spMkLst>
            <pc:docMk/>
            <pc:sldMk cId="3139645603" sldId="285"/>
            <ac:spMk id="2" creationId="{58CA7807-7D47-9D7E-C71F-DA5CB3D0A03F}"/>
          </ac:spMkLst>
        </pc:spChg>
        <pc:spChg chg="del">
          <ac:chgData name="Kira Bryant" userId="fde6f969-28da-402d-b662-e1ab71964167" providerId="ADAL" clId="{6F293678-734D-4C31-9346-A9D086CE9A96}" dt="2023-11-14T18:48:10.909" v="71"/>
          <ac:spMkLst>
            <pc:docMk/>
            <pc:sldMk cId="3139645603" sldId="285"/>
            <ac:spMk id="3" creationId="{3ED24764-70B6-E75D-7109-9167FD1B1C15}"/>
          </ac:spMkLst>
        </pc:spChg>
        <pc:graphicFrameChg chg="add mod">
          <ac:chgData name="Kira Bryant" userId="fde6f969-28da-402d-b662-e1ab71964167" providerId="ADAL" clId="{6F293678-734D-4C31-9346-A9D086CE9A96}" dt="2023-11-14T18:48:10.909" v="71"/>
          <ac:graphicFrameMkLst>
            <pc:docMk/>
            <pc:sldMk cId="3139645603" sldId="285"/>
            <ac:graphicFrameMk id="4" creationId="{956BBAF9-7F1D-02C2-2532-C9D7C25825E1}"/>
          </ac:graphicFrameMkLst>
        </pc:graphicFrameChg>
        <pc:picChg chg="add mod">
          <ac:chgData name="Kira Bryant" userId="fde6f969-28da-402d-b662-e1ab71964167" providerId="ADAL" clId="{6F293678-734D-4C31-9346-A9D086CE9A96}" dt="2023-11-14T18:48:27.725" v="74" actId="688"/>
          <ac:picMkLst>
            <pc:docMk/>
            <pc:sldMk cId="3139645603" sldId="285"/>
            <ac:picMk id="5" creationId="{10B2B541-DC5E-9642-6EDE-89CB5EED8E3C}"/>
          </ac:picMkLst>
        </pc:picChg>
      </pc:sldChg>
      <pc:sldChg chg="addSp delSp modSp new mod modNotesTx">
        <pc:chgData name="Kira Bryant" userId="fde6f969-28da-402d-b662-e1ab71964167" providerId="ADAL" clId="{6F293678-734D-4C31-9346-A9D086CE9A96}" dt="2023-11-14T18:49:55.032" v="84"/>
        <pc:sldMkLst>
          <pc:docMk/>
          <pc:sldMk cId="3888243106" sldId="286"/>
        </pc:sldMkLst>
        <pc:spChg chg="mod">
          <ac:chgData name="Kira Bryant" userId="fde6f969-28da-402d-b662-e1ab71964167" providerId="ADAL" clId="{6F293678-734D-4C31-9346-A9D086CE9A96}" dt="2023-11-14T18:49:18.674" v="79" actId="255"/>
          <ac:spMkLst>
            <pc:docMk/>
            <pc:sldMk cId="3888243106" sldId="286"/>
            <ac:spMk id="2" creationId="{8F0920EF-543C-19AC-D821-A30756313429}"/>
          </ac:spMkLst>
        </pc:spChg>
        <pc:spChg chg="del">
          <ac:chgData name="Kira Bryant" userId="fde6f969-28da-402d-b662-e1ab71964167" providerId="ADAL" clId="{6F293678-734D-4C31-9346-A9D086CE9A96}" dt="2023-11-14T18:49:26.905" v="80"/>
          <ac:spMkLst>
            <pc:docMk/>
            <pc:sldMk cId="3888243106" sldId="286"/>
            <ac:spMk id="3" creationId="{44C8F946-070B-53D8-EF7D-9B98D01549A7}"/>
          </ac:spMkLst>
        </pc:spChg>
        <pc:graphicFrameChg chg="add mod">
          <ac:chgData name="Kira Bryant" userId="fde6f969-28da-402d-b662-e1ab71964167" providerId="ADAL" clId="{6F293678-734D-4C31-9346-A9D086CE9A96}" dt="2023-11-14T18:49:26.905" v="80"/>
          <ac:graphicFrameMkLst>
            <pc:docMk/>
            <pc:sldMk cId="3888243106" sldId="286"/>
            <ac:graphicFrameMk id="4" creationId="{4180744A-5230-08C2-6ADB-CA0E22C211C7}"/>
          </ac:graphicFrameMkLst>
        </pc:graphicFrameChg>
        <pc:picChg chg="add mod">
          <ac:chgData name="Kira Bryant" userId="fde6f969-28da-402d-b662-e1ab71964167" providerId="ADAL" clId="{6F293678-734D-4C31-9346-A9D086CE9A96}" dt="2023-11-14T18:49:44.674" v="83" actId="688"/>
          <ac:picMkLst>
            <pc:docMk/>
            <pc:sldMk cId="3888243106" sldId="286"/>
            <ac:picMk id="5" creationId="{3D6E5DB3-03C1-2C1B-1B43-A661727E647A}"/>
          </ac:picMkLst>
        </pc:picChg>
      </pc:sldChg>
      <pc:sldChg chg="addSp delSp modSp new mod modNotesTx">
        <pc:chgData name="Kira Bryant" userId="fde6f969-28da-402d-b662-e1ab71964167" providerId="ADAL" clId="{6F293678-734D-4C31-9346-A9D086CE9A96}" dt="2023-11-14T18:51:04.491" v="93" actId="688"/>
        <pc:sldMkLst>
          <pc:docMk/>
          <pc:sldMk cId="3057841493" sldId="287"/>
        </pc:sldMkLst>
        <pc:spChg chg="mod">
          <ac:chgData name="Kira Bryant" userId="fde6f969-28da-402d-b662-e1ab71964167" providerId="ADAL" clId="{6F293678-734D-4C31-9346-A9D086CE9A96}" dt="2023-11-14T18:50:24.999" v="88" actId="255"/>
          <ac:spMkLst>
            <pc:docMk/>
            <pc:sldMk cId="3057841493" sldId="287"/>
            <ac:spMk id="2" creationId="{40EA9C57-45CC-9B94-4065-2C101B674AE3}"/>
          </ac:spMkLst>
        </pc:spChg>
        <pc:spChg chg="del">
          <ac:chgData name="Kira Bryant" userId="fde6f969-28da-402d-b662-e1ab71964167" providerId="ADAL" clId="{6F293678-734D-4C31-9346-A9D086CE9A96}" dt="2023-11-14T18:50:31.876" v="89"/>
          <ac:spMkLst>
            <pc:docMk/>
            <pc:sldMk cId="3057841493" sldId="287"/>
            <ac:spMk id="3" creationId="{BB5B37F2-8BFD-4062-F9FC-AD9C9E0E1979}"/>
          </ac:spMkLst>
        </pc:spChg>
        <pc:graphicFrameChg chg="add mod">
          <ac:chgData name="Kira Bryant" userId="fde6f969-28da-402d-b662-e1ab71964167" providerId="ADAL" clId="{6F293678-734D-4C31-9346-A9D086CE9A96}" dt="2023-11-14T18:50:31.876" v="89"/>
          <ac:graphicFrameMkLst>
            <pc:docMk/>
            <pc:sldMk cId="3057841493" sldId="287"/>
            <ac:graphicFrameMk id="4" creationId="{AAEB52BA-057B-DFE6-89A9-551E1DAB0269}"/>
          </ac:graphicFrameMkLst>
        </pc:graphicFrameChg>
        <pc:picChg chg="add mod">
          <ac:chgData name="Kira Bryant" userId="fde6f969-28da-402d-b662-e1ab71964167" providerId="ADAL" clId="{6F293678-734D-4C31-9346-A9D086CE9A96}" dt="2023-11-14T18:51:04.491" v="93" actId="688"/>
          <ac:picMkLst>
            <pc:docMk/>
            <pc:sldMk cId="3057841493" sldId="287"/>
            <ac:picMk id="5" creationId="{86D9A07A-9D8C-5EB1-C46A-C07DBAB2C58A}"/>
          </ac:picMkLst>
        </pc:picChg>
      </pc:sldChg>
      <pc:sldChg chg="addSp delSp modSp new mod modNotesTx">
        <pc:chgData name="Kira Bryant" userId="fde6f969-28da-402d-b662-e1ab71964167" providerId="ADAL" clId="{6F293678-734D-4C31-9346-A9D086CE9A96}" dt="2023-11-14T18:54:32.014" v="115" actId="207"/>
        <pc:sldMkLst>
          <pc:docMk/>
          <pc:sldMk cId="1625752322" sldId="288"/>
        </pc:sldMkLst>
        <pc:spChg chg="mod">
          <ac:chgData name="Kira Bryant" userId="fde6f969-28da-402d-b662-e1ab71964167" providerId="ADAL" clId="{6F293678-734D-4C31-9346-A9D086CE9A96}" dt="2023-11-14T18:52:52.565" v="109" actId="27636"/>
          <ac:spMkLst>
            <pc:docMk/>
            <pc:sldMk cId="1625752322" sldId="288"/>
            <ac:spMk id="2" creationId="{EB27BE08-DE13-CB98-0548-B9C2CC8BA3BE}"/>
          </ac:spMkLst>
        </pc:spChg>
        <pc:spChg chg="del">
          <ac:chgData name="Kira Bryant" userId="fde6f969-28da-402d-b662-e1ab71964167" providerId="ADAL" clId="{6F293678-734D-4C31-9346-A9D086CE9A96}" dt="2023-11-14T18:53:01.273" v="110"/>
          <ac:spMkLst>
            <pc:docMk/>
            <pc:sldMk cId="1625752322" sldId="288"/>
            <ac:spMk id="3" creationId="{777E58A2-C7D7-0E04-94DB-BA06C55869F3}"/>
          </ac:spMkLst>
        </pc:spChg>
        <pc:spChg chg="add mod">
          <ac:chgData name="Kira Bryant" userId="fde6f969-28da-402d-b662-e1ab71964167" providerId="ADAL" clId="{6F293678-734D-4C31-9346-A9D086CE9A96}" dt="2023-11-14T18:53:36.432" v="114" actId="688"/>
          <ac:spMkLst>
            <pc:docMk/>
            <pc:sldMk cId="1625752322" sldId="288"/>
            <ac:spMk id="5" creationId="{2D346661-EB40-5161-447C-07A7CB1E414F}"/>
          </ac:spMkLst>
        </pc:spChg>
        <pc:graphicFrameChg chg="add mod">
          <ac:chgData name="Kira Bryant" userId="fde6f969-28da-402d-b662-e1ab71964167" providerId="ADAL" clId="{6F293678-734D-4C31-9346-A9D086CE9A96}" dt="2023-11-14T18:54:32.014" v="115" actId="207"/>
          <ac:graphicFrameMkLst>
            <pc:docMk/>
            <pc:sldMk cId="1625752322" sldId="288"/>
            <ac:graphicFrameMk id="4" creationId="{CDCFAFBF-7C03-64FB-EA45-3E55CBADB43E}"/>
          </ac:graphicFrameMkLst>
        </pc:graphicFrameChg>
      </pc:sldChg>
      <pc:sldChg chg="addSp delSp modSp new mod modNotesTx">
        <pc:chgData name="Kira Bryant" userId="fde6f969-28da-402d-b662-e1ab71964167" providerId="ADAL" clId="{6F293678-734D-4C31-9346-A9D086CE9A96}" dt="2023-11-14T18:55:47.810" v="125"/>
        <pc:sldMkLst>
          <pc:docMk/>
          <pc:sldMk cId="2565411484" sldId="289"/>
        </pc:sldMkLst>
        <pc:spChg chg="mod">
          <ac:chgData name="Kira Bryant" userId="fde6f969-28da-402d-b662-e1ab71964167" providerId="ADAL" clId="{6F293678-734D-4C31-9346-A9D086CE9A96}" dt="2023-11-14T18:55:02.963" v="120" actId="27636"/>
          <ac:spMkLst>
            <pc:docMk/>
            <pc:sldMk cId="2565411484" sldId="289"/>
            <ac:spMk id="2" creationId="{4E80005D-B09C-2C3E-C3AC-A924080D600D}"/>
          </ac:spMkLst>
        </pc:spChg>
        <pc:spChg chg="del">
          <ac:chgData name="Kira Bryant" userId="fde6f969-28da-402d-b662-e1ab71964167" providerId="ADAL" clId="{6F293678-734D-4C31-9346-A9D086CE9A96}" dt="2023-11-14T18:55:10.649" v="121"/>
          <ac:spMkLst>
            <pc:docMk/>
            <pc:sldMk cId="2565411484" sldId="289"/>
            <ac:spMk id="3" creationId="{49C32EB1-080A-9AD0-D71E-D5847D484A34}"/>
          </ac:spMkLst>
        </pc:spChg>
        <pc:spChg chg="add mod">
          <ac:chgData name="Kira Bryant" userId="fde6f969-28da-402d-b662-e1ab71964167" providerId="ADAL" clId="{6F293678-734D-4C31-9346-A9D086CE9A96}" dt="2023-11-14T18:55:37.415" v="124" actId="688"/>
          <ac:spMkLst>
            <pc:docMk/>
            <pc:sldMk cId="2565411484" sldId="289"/>
            <ac:spMk id="5" creationId="{25F160E9-7BEF-600F-F36A-35DD4136A6E2}"/>
          </ac:spMkLst>
        </pc:spChg>
        <pc:graphicFrameChg chg="add mod">
          <ac:chgData name="Kira Bryant" userId="fde6f969-28da-402d-b662-e1ab71964167" providerId="ADAL" clId="{6F293678-734D-4C31-9346-A9D086CE9A96}" dt="2023-11-14T18:55:10.649" v="121"/>
          <ac:graphicFrameMkLst>
            <pc:docMk/>
            <pc:sldMk cId="2565411484" sldId="289"/>
            <ac:graphicFrameMk id="4" creationId="{B0404576-4F31-95B7-7654-B4280A272A06}"/>
          </ac:graphicFrameMkLst>
        </pc:graphicFrameChg>
      </pc:sldChg>
      <pc:sldChg chg="addSp delSp modSp new mod modNotesTx">
        <pc:chgData name="Kira Bryant" userId="fde6f969-28da-402d-b662-e1ab71964167" providerId="ADAL" clId="{6F293678-734D-4C31-9346-A9D086CE9A96}" dt="2023-11-14T18:57:52.310" v="133"/>
        <pc:sldMkLst>
          <pc:docMk/>
          <pc:sldMk cId="2289398678" sldId="290"/>
        </pc:sldMkLst>
        <pc:spChg chg="mod">
          <ac:chgData name="Kira Bryant" userId="fde6f969-28da-402d-b662-e1ab71964167" providerId="ADAL" clId="{6F293678-734D-4C31-9346-A9D086CE9A96}" dt="2023-11-14T18:57:09.236" v="128" actId="255"/>
          <ac:spMkLst>
            <pc:docMk/>
            <pc:sldMk cId="2289398678" sldId="290"/>
            <ac:spMk id="2" creationId="{2C025A48-B051-777A-AE11-13E203D31C4C}"/>
          </ac:spMkLst>
        </pc:spChg>
        <pc:spChg chg="del">
          <ac:chgData name="Kira Bryant" userId="fde6f969-28da-402d-b662-e1ab71964167" providerId="ADAL" clId="{6F293678-734D-4C31-9346-A9D086CE9A96}" dt="2023-11-14T18:57:18.542" v="129"/>
          <ac:spMkLst>
            <pc:docMk/>
            <pc:sldMk cId="2289398678" sldId="290"/>
            <ac:spMk id="3" creationId="{0CBAA29B-6C43-687E-2C62-4922BE4075C1}"/>
          </ac:spMkLst>
        </pc:spChg>
        <pc:spChg chg="add mod">
          <ac:chgData name="Kira Bryant" userId="fde6f969-28da-402d-b662-e1ab71964167" providerId="ADAL" clId="{6F293678-734D-4C31-9346-A9D086CE9A96}" dt="2023-11-14T18:57:40.583" v="132" actId="688"/>
          <ac:spMkLst>
            <pc:docMk/>
            <pc:sldMk cId="2289398678" sldId="290"/>
            <ac:spMk id="5" creationId="{4D1D9723-3DD7-00E1-B192-4BF60BB5BD76}"/>
          </ac:spMkLst>
        </pc:spChg>
        <pc:graphicFrameChg chg="add mod">
          <ac:chgData name="Kira Bryant" userId="fde6f969-28da-402d-b662-e1ab71964167" providerId="ADAL" clId="{6F293678-734D-4C31-9346-A9D086CE9A96}" dt="2023-11-14T18:57:18.542" v="129"/>
          <ac:graphicFrameMkLst>
            <pc:docMk/>
            <pc:sldMk cId="2289398678" sldId="290"/>
            <ac:graphicFrameMk id="4" creationId="{FEFCE409-1BFD-3AEC-6125-25ACEFD14F9F}"/>
          </ac:graphicFrameMkLst>
        </pc:graphicFrameChg>
      </pc:sldChg>
      <pc:sldChg chg="modSp new mod">
        <pc:chgData name="Kira Bryant" userId="fde6f969-28da-402d-b662-e1ab71964167" providerId="ADAL" clId="{6F293678-734D-4C31-9346-A9D086CE9A96}" dt="2023-11-14T18:59:28.498" v="138" actId="27636"/>
        <pc:sldMkLst>
          <pc:docMk/>
          <pc:sldMk cId="1130688575" sldId="291"/>
        </pc:sldMkLst>
        <pc:spChg chg="mod">
          <ac:chgData name="Kira Bryant" userId="fde6f969-28da-402d-b662-e1ab71964167" providerId="ADAL" clId="{6F293678-734D-4C31-9346-A9D086CE9A96}" dt="2023-11-14T18:59:18.499" v="136" actId="255"/>
          <ac:spMkLst>
            <pc:docMk/>
            <pc:sldMk cId="1130688575" sldId="291"/>
            <ac:spMk id="2" creationId="{C5DA9B28-4E2B-B54B-C320-E3071336B906}"/>
          </ac:spMkLst>
        </pc:spChg>
        <pc:spChg chg="mod">
          <ac:chgData name="Kira Bryant" userId="fde6f969-28da-402d-b662-e1ab71964167" providerId="ADAL" clId="{6F293678-734D-4C31-9346-A9D086CE9A96}" dt="2023-11-14T18:59:28.498" v="138" actId="27636"/>
          <ac:spMkLst>
            <pc:docMk/>
            <pc:sldMk cId="1130688575" sldId="291"/>
            <ac:spMk id="3" creationId="{F3763481-A93B-8A4E-CE57-5CC83E8D538E}"/>
          </ac:spMkLst>
        </pc:spChg>
      </pc:sldChg>
      <pc:sldChg chg="modSp new mod">
        <pc:chgData name="Kira Bryant" userId="fde6f969-28da-402d-b662-e1ab71964167" providerId="ADAL" clId="{6F293678-734D-4C31-9346-A9D086CE9A96}" dt="2023-11-15T18:21:10.256" v="180" actId="20577"/>
        <pc:sldMkLst>
          <pc:docMk/>
          <pc:sldMk cId="3582314074" sldId="292"/>
        </pc:sldMkLst>
        <pc:spChg chg="mod">
          <ac:chgData name="Kira Bryant" userId="fde6f969-28da-402d-b662-e1ab71964167" providerId="ADAL" clId="{6F293678-734D-4C31-9346-A9D086CE9A96}" dt="2023-11-14T19:00:01.231" v="143" actId="255"/>
          <ac:spMkLst>
            <pc:docMk/>
            <pc:sldMk cId="3582314074" sldId="292"/>
            <ac:spMk id="2" creationId="{1099E67D-F7DD-074E-1D93-152C371AB172}"/>
          </ac:spMkLst>
        </pc:spChg>
        <pc:spChg chg="mod">
          <ac:chgData name="Kira Bryant" userId="fde6f969-28da-402d-b662-e1ab71964167" providerId="ADAL" clId="{6F293678-734D-4C31-9346-A9D086CE9A96}" dt="2023-11-15T18:21:10.256" v="180" actId="20577"/>
          <ac:spMkLst>
            <pc:docMk/>
            <pc:sldMk cId="3582314074" sldId="292"/>
            <ac:spMk id="3" creationId="{98EEBD90-D823-18FE-4AEC-67245DFD3E54}"/>
          </ac:spMkLst>
        </pc:spChg>
      </pc:sldChg>
      <pc:sldChg chg="modSp new mod">
        <pc:chgData name="Kira Bryant" userId="fde6f969-28da-402d-b662-e1ab71964167" providerId="ADAL" clId="{6F293678-734D-4C31-9346-A9D086CE9A96}" dt="2023-11-14T19:00:32.822" v="148" actId="255"/>
        <pc:sldMkLst>
          <pc:docMk/>
          <pc:sldMk cId="2892245656" sldId="293"/>
        </pc:sldMkLst>
        <pc:spChg chg="mod">
          <ac:chgData name="Kira Bryant" userId="fde6f969-28da-402d-b662-e1ab71964167" providerId="ADAL" clId="{6F293678-734D-4C31-9346-A9D086CE9A96}" dt="2023-11-14T19:00:32.822" v="148" actId="255"/>
          <ac:spMkLst>
            <pc:docMk/>
            <pc:sldMk cId="2892245656" sldId="293"/>
            <ac:spMk id="2" creationId="{8E177873-4327-678E-7A45-583DBC26AE68}"/>
          </ac:spMkLst>
        </pc:spChg>
        <pc:spChg chg="mod">
          <ac:chgData name="Kira Bryant" userId="fde6f969-28da-402d-b662-e1ab71964167" providerId="ADAL" clId="{6F293678-734D-4C31-9346-A9D086CE9A96}" dt="2023-11-14T19:00:27.746" v="147" actId="27636"/>
          <ac:spMkLst>
            <pc:docMk/>
            <pc:sldMk cId="2892245656" sldId="293"/>
            <ac:spMk id="3" creationId="{C45CD5CE-2559-8D99-7341-CD466AE898C5}"/>
          </ac:spMkLst>
        </pc:spChg>
      </pc:sldChg>
      <pc:sldChg chg="modSp new mod">
        <pc:chgData name="Kira Bryant" userId="fde6f969-28da-402d-b662-e1ab71964167" providerId="ADAL" clId="{6F293678-734D-4C31-9346-A9D086CE9A96}" dt="2023-11-14T19:01:08.614" v="153" actId="255"/>
        <pc:sldMkLst>
          <pc:docMk/>
          <pc:sldMk cId="3901379804" sldId="294"/>
        </pc:sldMkLst>
        <pc:spChg chg="mod">
          <ac:chgData name="Kira Bryant" userId="fde6f969-28da-402d-b662-e1ab71964167" providerId="ADAL" clId="{6F293678-734D-4C31-9346-A9D086CE9A96}" dt="2023-11-14T19:01:08.614" v="153" actId="255"/>
          <ac:spMkLst>
            <pc:docMk/>
            <pc:sldMk cId="3901379804" sldId="294"/>
            <ac:spMk id="2" creationId="{B797E9C5-FA30-5FA2-BD12-1722DE6626A5}"/>
          </ac:spMkLst>
        </pc:spChg>
        <pc:spChg chg="mod">
          <ac:chgData name="Kira Bryant" userId="fde6f969-28da-402d-b662-e1ab71964167" providerId="ADAL" clId="{6F293678-734D-4C31-9346-A9D086CE9A96}" dt="2023-11-14T19:01:03.745" v="152" actId="27636"/>
          <ac:spMkLst>
            <pc:docMk/>
            <pc:sldMk cId="3901379804" sldId="294"/>
            <ac:spMk id="3" creationId="{F03135FA-CEAB-B121-7AA1-F5593C658B9C}"/>
          </ac:spMkLst>
        </pc:spChg>
      </pc:sldChg>
      <pc:sldChg chg="modSp new mod">
        <pc:chgData name="Kira Bryant" userId="fde6f969-28da-402d-b662-e1ab71964167" providerId="ADAL" clId="{6F293678-734D-4C31-9346-A9D086CE9A96}" dt="2023-11-14T19:01:38.602" v="158" actId="27636"/>
        <pc:sldMkLst>
          <pc:docMk/>
          <pc:sldMk cId="1432241356" sldId="295"/>
        </pc:sldMkLst>
        <pc:spChg chg="mod">
          <ac:chgData name="Kira Bryant" userId="fde6f969-28da-402d-b662-e1ab71964167" providerId="ADAL" clId="{6F293678-734D-4C31-9346-A9D086CE9A96}" dt="2023-11-14T19:01:30.024" v="156" actId="255"/>
          <ac:spMkLst>
            <pc:docMk/>
            <pc:sldMk cId="1432241356" sldId="295"/>
            <ac:spMk id="2" creationId="{899383E8-1C60-453F-64ED-2344BC801399}"/>
          </ac:spMkLst>
        </pc:spChg>
        <pc:spChg chg="mod">
          <ac:chgData name="Kira Bryant" userId="fde6f969-28da-402d-b662-e1ab71964167" providerId="ADAL" clId="{6F293678-734D-4C31-9346-A9D086CE9A96}" dt="2023-11-14T19:01:38.602" v="158" actId="27636"/>
          <ac:spMkLst>
            <pc:docMk/>
            <pc:sldMk cId="1432241356" sldId="295"/>
            <ac:spMk id="3" creationId="{536FEDED-70E3-0BEF-1106-4EF40F21AB40}"/>
          </ac:spMkLst>
        </pc:spChg>
      </pc:sldChg>
      <pc:sldChg chg="modSp new mod">
        <pc:chgData name="Kira Bryant" userId="fde6f969-28da-402d-b662-e1ab71964167" providerId="ADAL" clId="{6F293678-734D-4C31-9346-A9D086CE9A96}" dt="2023-11-14T19:02:15.356" v="162" actId="255"/>
        <pc:sldMkLst>
          <pc:docMk/>
          <pc:sldMk cId="3131678876" sldId="296"/>
        </pc:sldMkLst>
        <pc:spChg chg="mod">
          <ac:chgData name="Kira Bryant" userId="fde6f969-28da-402d-b662-e1ab71964167" providerId="ADAL" clId="{6F293678-734D-4C31-9346-A9D086CE9A96}" dt="2023-11-14T19:02:15.356" v="162" actId="255"/>
          <ac:spMkLst>
            <pc:docMk/>
            <pc:sldMk cId="3131678876" sldId="296"/>
            <ac:spMk id="2" creationId="{5A999582-F6B9-BB15-04D2-6A1BC5A2D8B3}"/>
          </ac:spMkLst>
        </pc:spChg>
        <pc:spChg chg="mod">
          <ac:chgData name="Kira Bryant" userId="fde6f969-28da-402d-b662-e1ab71964167" providerId="ADAL" clId="{6F293678-734D-4C31-9346-A9D086CE9A96}" dt="2023-11-14T19:02:10.093" v="161"/>
          <ac:spMkLst>
            <pc:docMk/>
            <pc:sldMk cId="3131678876" sldId="296"/>
            <ac:spMk id="3" creationId="{91633E20-2937-6CAA-546C-0108E985AB18}"/>
          </ac:spMkLst>
        </pc:spChg>
      </pc:sldChg>
      <pc:sldChg chg="modSp new mod">
        <pc:chgData name="Kira Bryant" userId="fde6f969-28da-402d-b662-e1ab71964167" providerId="ADAL" clId="{6F293678-734D-4C31-9346-A9D086CE9A96}" dt="2023-11-14T19:02:43.739" v="166"/>
        <pc:sldMkLst>
          <pc:docMk/>
          <pc:sldMk cId="1601425146" sldId="297"/>
        </pc:sldMkLst>
        <pc:spChg chg="mod">
          <ac:chgData name="Kira Bryant" userId="fde6f969-28da-402d-b662-e1ab71964167" providerId="ADAL" clId="{6F293678-734D-4C31-9346-A9D086CE9A96}" dt="2023-11-14T19:02:34.184" v="165" actId="255"/>
          <ac:spMkLst>
            <pc:docMk/>
            <pc:sldMk cId="1601425146" sldId="297"/>
            <ac:spMk id="2" creationId="{44EE5DCC-E15C-F539-7252-B2EA4E241606}"/>
          </ac:spMkLst>
        </pc:spChg>
        <pc:spChg chg="mod">
          <ac:chgData name="Kira Bryant" userId="fde6f969-28da-402d-b662-e1ab71964167" providerId="ADAL" clId="{6F293678-734D-4C31-9346-A9D086CE9A96}" dt="2023-11-14T19:02:43.739" v="166"/>
          <ac:spMkLst>
            <pc:docMk/>
            <pc:sldMk cId="1601425146" sldId="297"/>
            <ac:spMk id="3" creationId="{15FC752B-6701-765D-5B36-9A6B49B833C9}"/>
          </ac:spMkLst>
        </pc:spChg>
      </pc:sldChg>
      <pc:sldMasterChg chg="delSldLayout">
        <pc:chgData name="Kira Bryant" userId="fde6f969-28da-402d-b662-e1ab71964167" providerId="ADAL" clId="{6F293678-734D-4C31-9346-A9D086CE9A96}" dt="2023-11-14T18:39:45.260" v="12" actId="2696"/>
        <pc:sldMasterMkLst>
          <pc:docMk/>
          <pc:sldMasterMk cId="4194143696" sldId="2147483719"/>
        </pc:sldMasterMkLst>
        <pc:sldLayoutChg chg="del">
          <pc:chgData name="Kira Bryant" userId="fde6f969-28da-402d-b662-e1ab71964167" providerId="ADAL" clId="{6F293678-734D-4C31-9346-A9D086CE9A96}" dt="2023-11-14T18:39:45.260" v="12" actId="2696"/>
          <pc:sldLayoutMkLst>
            <pc:docMk/>
            <pc:sldMasterMk cId="4194143696" sldId="2147483719"/>
            <pc:sldLayoutMk cId="4098087748" sldId="2147483732"/>
          </pc:sldLayoutMkLst>
        </pc:sldLayoutChg>
        <pc:sldLayoutChg chg="del">
          <pc:chgData name="Kira Bryant" userId="fde6f969-28da-402d-b662-e1ab71964167" providerId="ADAL" clId="{6F293678-734D-4C31-9346-A9D086CE9A96}" dt="2023-11-14T18:39:27.813" v="5" actId="2696"/>
          <pc:sldLayoutMkLst>
            <pc:docMk/>
            <pc:sldMasterMk cId="4194143696" sldId="2147483719"/>
            <pc:sldLayoutMk cId="1955389676" sldId="2147483733"/>
          </pc:sldLayoutMkLst>
        </pc:sldLayoutChg>
        <pc:sldLayoutChg chg="del">
          <pc:chgData name="Kira Bryant" userId="fde6f969-28da-402d-b662-e1ab71964167" providerId="ADAL" clId="{6F293678-734D-4C31-9346-A9D086CE9A96}" dt="2023-11-14T18:39:33.020" v="7" actId="2696"/>
          <pc:sldLayoutMkLst>
            <pc:docMk/>
            <pc:sldMasterMk cId="4194143696" sldId="2147483719"/>
            <pc:sldLayoutMk cId="2562343666" sldId="2147483734"/>
          </pc:sldLayoutMkLst>
        </pc:sldLayoutChg>
        <pc:sldLayoutChg chg="del">
          <pc:chgData name="Kira Bryant" userId="fde6f969-28da-402d-b662-e1ab71964167" providerId="ADAL" clId="{6F293678-734D-4C31-9346-A9D086CE9A96}" dt="2023-11-14T18:39:43.044" v="11" actId="2696"/>
          <pc:sldLayoutMkLst>
            <pc:docMk/>
            <pc:sldMasterMk cId="4194143696" sldId="2147483719"/>
            <pc:sldLayoutMk cId="846576663" sldId="2147483735"/>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Adults in Lucas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Luc!$C$3:$C$4</c:f>
              <c:strCache>
                <c:ptCount val="2"/>
                <c:pt idx="0">
                  <c:v>Lucas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7270288397048964E-2"/>
                  <c:y val="-4.223299010700593E-2"/>
                </c:manualLayout>
              </c:layout>
              <c:tx>
                <c:rich>
                  <a:bodyPr/>
                  <a:lstStyle/>
                  <a:p>
                    <a:fld id="{5FD3EAAE-3468-4863-B937-3E5EC74D27F3}"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6D12-46E5-B21B-E4FE80497220}"/>
                </c:ext>
              </c:extLst>
            </c:dLbl>
            <c:dLbl>
              <c:idx val="3"/>
              <c:layout>
                <c:manualLayout>
                  <c:x val="-4.7270288397048964E-2"/>
                  <c:y val="-4.223299010700593E-2"/>
                </c:manualLayout>
              </c:layout>
              <c:tx>
                <c:rich>
                  <a:bodyPr/>
                  <a:lstStyle/>
                  <a:p>
                    <a:fld id="{E16A93AA-1D58-4696-A90A-79994A7DFDD5}"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6D12-46E5-B21B-E4FE80497220}"/>
                </c:ext>
              </c:extLst>
            </c:dLbl>
            <c:dLbl>
              <c:idx val="4"/>
              <c:layout>
                <c:manualLayout>
                  <c:x val="-4.7270288397048964E-2"/>
                  <c:y val="-4.6506494380510209E-2"/>
                </c:manualLayout>
              </c:layout>
              <c:tx>
                <c:rich>
                  <a:bodyPr/>
                  <a:lstStyle/>
                  <a:p>
                    <a:fld id="{9D87F5B2-7A66-4232-99E4-7C6FA8F43DA8}"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6D12-46E5-B21B-E4FE80497220}"/>
                </c:ext>
              </c:extLst>
            </c:dLbl>
            <c:dLbl>
              <c:idx val="5"/>
              <c:layout>
                <c:manualLayout>
                  <c:x val="-4.7270288397048964E-2"/>
                  <c:y val="-3.7959485833501581E-2"/>
                </c:manualLayout>
              </c:layout>
              <c:tx>
                <c:rich>
                  <a:bodyPr/>
                  <a:lstStyle/>
                  <a:p>
                    <a:fld id="{802C14B9-412A-48A1-9F3D-C96880C4D62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6D12-46E5-B21B-E4FE80497220}"/>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Luc!$B$5:$B$10</c:f>
              <c:numCache>
                <c:formatCode>General</c:formatCode>
                <c:ptCount val="6"/>
                <c:pt idx="0">
                  <c:v>2016</c:v>
                </c:pt>
                <c:pt idx="1">
                  <c:v>2017</c:v>
                </c:pt>
                <c:pt idx="2">
                  <c:v>2018</c:v>
                </c:pt>
                <c:pt idx="3">
                  <c:v>2019</c:v>
                </c:pt>
                <c:pt idx="4">
                  <c:v>2020</c:v>
                </c:pt>
                <c:pt idx="5">
                  <c:v>2021</c:v>
                </c:pt>
              </c:numCache>
            </c:numRef>
          </c:cat>
          <c:val>
            <c:numRef>
              <c:f>Luc!$C$5:$C$10</c:f>
              <c:numCache>
                <c:formatCode>General</c:formatCode>
                <c:ptCount val="6"/>
                <c:pt idx="0">
                  <c:v>30.89</c:v>
                </c:pt>
                <c:pt idx="1">
                  <c:v>30.13</c:v>
                </c:pt>
                <c:pt idx="2">
                  <c:v>25.65</c:v>
                </c:pt>
                <c:pt idx="3">
                  <c:v>28.56</c:v>
                </c:pt>
                <c:pt idx="4">
                  <c:v>21.35</c:v>
                </c:pt>
                <c:pt idx="5">
                  <c:v>19.53</c:v>
                </c:pt>
              </c:numCache>
            </c:numRef>
          </c:val>
          <c:smooth val="0"/>
          <c:extLst>
            <c:ext xmlns:c16="http://schemas.microsoft.com/office/drawing/2014/chart" uri="{C3380CC4-5D6E-409C-BE32-E72D297353CC}">
              <c16:uniqueId val="{00000004-6D12-46E5-B21B-E4FE80497220}"/>
            </c:ext>
          </c:extLst>
        </c:ser>
        <c:ser>
          <c:idx val="1"/>
          <c:order val="1"/>
          <c:tx>
            <c:strRef>
              <c:f>Luc!$D$3:$D$4</c:f>
              <c:strCache>
                <c:ptCount val="2"/>
                <c:pt idx="0">
                  <c:v>Lucas Black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7270288397048964E-2"/>
                  <c:y val="-4.2232990107005854E-2"/>
                </c:manualLayout>
              </c:layout>
              <c:tx>
                <c:rich>
                  <a:bodyPr/>
                  <a:lstStyle/>
                  <a:p>
                    <a:fld id="{AE7F9AEA-ACC8-4246-9FFF-B89FEBAF8881}"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6D12-46E5-B21B-E4FE80497220}"/>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Luc!$B$5:$B$10</c:f>
              <c:numCache>
                <c:formatCode>General</c:formatCode>
                <c:ptCount val="6"/>
                <c:pt idx="0">
                  <c:v>2016</c:v>
                </c:pt>
                <c:pt idx="1">
                  <c:v>2017</c:v>
                </c:pt>
                <c:pt idx="2">
                  <c:v>2018</c:v>
                </c:pt>
                <c:pt idx="3">
                  <c:v>2019</c:v>
                </c:pt>
                <c:pt idx="4">
                  <c:v>2020</c:v>
                </c:pt>
                <c:pt idx="5">
                  <c:v>2021</c:v>
                </c:pt>
              </c:numCache>
            </c:numRef>
          </c:cat>
          <c:val>
            <c:numRef>
              <c:f>Luc!$D$5:$D$10</c:f>
              <c:numCache>
                <c:formatCode>General</c:formatCode>
                <c:ptCount val="6"/>
                <c:pt idx="0">
                  <c:v>187.1</c:v>
                </c:pt>
                <c:pt idx="1">
                  <c:v>167.58</c:v>
                </c:pt>
                <c:pt idx="2">
                  <c:v>171.71</c:v>
                </c:pt>
                <c:pt idx="3">
                  <c:v>162.79</c:v>
                </c:pt>
                <c:pt idx="4">
                  <c:v>113.03</c:v>
                </c:pt>
                <c:pt idx="5">
                  <c:v>116.45</c:v>
                </c:pt>
              </c:numCache>
            </c:numRef>
          </c:val>
          <c:smooth val="0"/>
          <c:extLst>
            <c:ext xmlns:c16="http://schemas.microsoft.com/office/drawing/2014/chart" uri="{C3380CC4-5D6E-409C-BE32-E72D297353CC}">
              <c16:uniqueId val="{00000006-6D12-46E5-B21B-E4FE80497220}"/>
            </c:ext>
          </c:extLst>
        </c:ser>
        <c:ser>
          <c:idx val="2"/>
          <c:order val="2"/>
          <c:tx>
            <c:strRef>
              <c:f>Luc!$E$3:$E$4</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7587783921376046E-2"/>
                  <c:y val="2.7479641967830867E-2"/>
                </c:manualLayout>
              </c:layout>
              <c:tx>
                <c:rich>
                  <a:bodyPr/>
                  <a:lstStyle/>
                  <a:p>
                    <a:fld id="{874CFAC5-26E8-4B32-8DD3-48E3BC74335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6D12-46E5-B21B-E4FE80497220}"/>
                </c:ext>
              </c:extLst>
            </c:dLbl>
            <c:dLbl>
              <c:idx val="1"/>
              <c:layout>
                <c:manualLayout>
                  <c:x val="-4.7587783921376026E-2"/>
                  <c:y val="3.1753146241335219E-2"/>
                </c:manualLayout>
              </c:layout>
              <c:tx>
                <c:rich>
                  <a:bodyPr/>
                  <a:lstStyle/>
                  <a:p>
                    <a:fld id="{7E201510-8C21-4295-88BD-F141C65A0C4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6D12-46E5-B21B-E4FE80497220}"/>
                </c:ext>
              </c:extLst>
            </c:dLbl>
            <c:dLbl>
              <c:idx val="2"/>
              <c:layout>
                <c:manualLayout>
                  <c:x val="-4.7587783921376123E-2"/>
                  <c:y val="3.1753146241335219E-2"/>
                </c:manualLayout>
              </c:layout>
              <c:tx>
                <c:rich>
                  <a:bodyPr/>
                  <a:lstStyle/>
                  <a:p>
                    <a:fld id="{7E98AC7F-5BD3-4A39-B2A6-6FC39E8A9AA9}"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6D12-46E5-B21B-E4FE80497220}"/>
                </c:ext>
              </c:extLst>
            </c:dLbl>
            <c:dLbl>
              <c:idx val="3"/>
              <c:layout>
                <c:manualLayout>
                  <c:x val="-4.7587783921376123E-2"/>
                  <c:y val="2.7479641967830943E-2"/>
                </c:manualLayout>
              </c:layout>
              <c:tx>
                <c:rich>
                  <a:bodyPr/>
                  <a:lstStyle/>
                  <a:p>
                    <a:fld id="{15F48FBD-5061-4A7A-88FF-9E35C604D36F}"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6D12-46E5-B21B-E4FE80497220}"/>
                </c:ext>
              </c:extLst>
            </c:dLbl>
            <c:dLbl>
              <c:idx val="4"/>
              <c:layout>
                <c:manualLayout>
                  <c:x val="-4.7587783921376026E-2"/>
                  <c:y val="2.7479641967830867E-2"/>
                </c:manualLayout>
              </c:layout>
              <c:tx>
                <c:rich>
                  <a:bodyPr/>
                  <a:lstStyle/>
                  <a:p>
                    <a:fld id="{6A5E9C3E-32F8-46EA-BACF-5F2B3941E407}"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6D12-46E5-B21B-E4FE80497220}"/>
                </c:ext>
              </c:extLst>
            </c:dLbl>
            <c:dLbl>
              <c:idx val="5"/>
              <c:layout>
                <c:manualLayout>
                  <c:x val="-4.7587783921376123E-2"/>
                  <c:y val="2.7479641967830867E-2"/>
                </c:manualLayout>
              </c:layout>
              <c:tx>
                <c:rich>
                  <a:bodyPr/>
                  <a:lstStyle/>
                  <a:p>
                    <a:fld id="{CF9D4F7C-732C-4587-A2A6-F1A081037C4A}"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6D12-46E5-B21B-E4FE80497220}"/>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Luc!$B$5:$B$10</c:f>
              <c:numCache>
                <c:formatCode>General</c:formatCode>
                <c:ptCount val="6"/>
                <c:pt idx="0">
                  <c:v>2016</c:v>
                </c:pt>
                <c:pt idx="1">
                  <c:v>2017</c:v>
                </c:pt>
                <c:pt idx="2">
                  <c:v>2018</c:v>
                </c:pt>
                <c:pt idx="3">
                  <c:v>2019</c:v>
                </c:pt>
                <c:pt idx="4">
                  <c:v>2020</c:v>
                </c:pt>
                <c:pt idx="5">
                  <c:v>2021</c:v>
                </c:pt>
              </c:numCache>
            </c:numRef>
          </c:cat>
          <c:val>
            <c:numRef>
              <c:f>Luc!$E$5:$E$10</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D-6D12-46E5-B21B-E4FE80497220}"/>
            </c:ext>
          </c:extLst>
        </c:ser>
        <c:ser>
          <c:idx val="3"/>
          <c:order val="3"/>
          <c:tx>
            <c:strRef>
              <c:f>Luc!$F$3:$F$4</c:f>
              <c:strCache>
                <c:ptCount val="2"/>
                <c:pt idx="0">
                  <c:v>Ohio Black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5.0026774822161314E-2"/>
                  <c:y val="3.3685981559997309E-2"/>
                </c:manualLayout>
              </c:layout>
              <c:tx>
                <c:rich>
                  <a:bodyPr/>
                  <a:lstStyle/>
                  <a:p>
                    <a:fld id="{4440E93D-9035-49CC-8DFA-961012A1AC68}"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6D12-46E5-B21B-E4FE80497220}"/>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Luc!$B$5:$B$10</c:f>
              <c:numCache>
                <c:formatCode>General</c:formatCode>
                <c:ptCount val="6"/>
                <c:pt idx="0">
                  <c:v>2016</c:v>
                </c:pt>
                <c:pt idx="1">
                  <c:v>2017</c:v>
                </c:pt>
                <c:pt idx="2">
                  <c:v>2018</c:v>
                </c:pt>
                <c:pt idx="3">
                  <c:v>2019</c:v>
                </c:pt>
                <c:pt idx="4">
                  <c:v>2020</c:v>
                </c:pt>
                <c:pt idx="5">
                  <c:v>2021</c:v>
                </c:pt>
              </c:numCache>
            </c:numRef>
          </c:cat>
          <c:val>
            <c:numRef>
              <c:f>Luc!$F$5:$F$10</c:f>
              <c:numCache>
                <c:formatCode>0.00</c:formatCode>
                <c:ptCount val="6"/>
                <c:pt idx="0">
                  <c:v>113.02654186836551</c:v>
                </c:pt>
                <c:pt idx="1">
                  <c:v>132.15024439342727</c:v>
                </c:pt>
                <c:pt idx="2">
                  <c:v>136.81599220943681</c:v>
                </c:pt>
                <c:pt idx="3">
                  <c:v>146.44674551136245</c:v>
                </c:pt>
                <c:pt idx="4">
                  <c:v>108.20050384950439</c:v>
                </c:pt>
                <c:pt idx="5">
                  <c:v>110.85141591017455</c:v>
                </c:pt>
              </c:numCache>
            </c:numRef>
          </c:val>
          <c:smooth val="0"/>
          <c:extLst>
            <c:ext xmlns:c16="http://schemas.microsoft.com/office/drawing/2014/chart" uri="{C3380CC4-5D6E-409C-BE32-E72D297353CC}">
              <c16:uniqueId val="{0000000F-6D12-46E5-B21B-E4FE80497220}"/>
            </c:ext>
          </c:extLst>
        </c:ser>
        <c:dLbls>
          <c:dLblPos val="t"/>
          <c:showLegendKey val="0"/>
          <c:showVal val="1"/>
          <c:showCatName val="0"/>
          <c:showSerName val="0"/>
          <c:showPercent val="0"/>
          <c:showBubbleSize val="0"/>
        </c:dLbls>
        <c:marker val="1"/>
        <c:smooth val="0"/>
        <c:axId val="53856111"/>
        <c:axId val="53858031"/>
      </c:lineChart>
      <c:catAx>
        <c:axId val="538561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3858031"/>
        <c:crosses val="autoZero"/>
        <c:auto val="1"/>
        <c:lblAlgn val="ctr"/>
        <c:lblOffset val="100"/>
        <c:noMultiLvlLbl val="0"/>
      </c:catAx>
      <c:valAx>
        <c:axId val="5385803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0731052984574111E-2"/>
              <c:y val="0.21203008277811428"/>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38561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rtl="0">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Asthma Mortality by Race-Age Group, 2016-2021 Averages, Lucas County and Ohio (rate per 1,000,000 residents) </a:t>
            </a:r>
          </a:p>
          <a:p>
            <a:pPr algn="l" rtl="0">
              <a:defRPr/>
            </a:pPr>
            <a:endParaRPr lang="en-US"/>
          </a:p>
        </c:rich>
      </c:tx>
      <c:overlay val="0"/>
      <c:spPr>
        <a:noFill/>
        <a:ln>
          <a:noFill/>
        </a:ln>
        <a:effectLst/>
      </c:spPr>
      <c:txPr>
        <a:bodyPr rot="0" spcFirstLastPara="1" vertOverflow="ellipsis" vert="horz" wrap="square" anchor="ctr" anchorCtr="1"/>
        <a:lstStyle/>
        <a:p>
          <a:pPr algn="l" rtl="0">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barChart>
        <c:barDir val="col"/>
        <c:grouping val="clustered"/>
        <c:varyColors val="0"/>
        <c:ser>
          <c:idx val="0"/>
          <c:order val="0"/>
          <c:tx>
            <c:strRef>
              <c:f>Lucas!$K$17</c:f>
              <c:strCache>
                <c:ptCount val="1"/>
                <c:pt idx="0">
                  <c:v>Lucas County</c:v>
                </c:pt>
              </c:strCache>
            </c:strRef>
          </c:tx>
          <c:spPr>
            <a:solidFill>
              <a:srgbClr val="69C2C6"/>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Lucas!$L$15:$O$16</c:f>
              <c:multiLvlStrCache>
                <c:ptCount val="4"/>
                <c:lvl>
                  <c:pt idx="0">
                    <c:v>White</c:v>
                  </c:pt>
                  <c:pt idx="1">
                    <c:v>Black</c:v>
                  </c:pt>
                  <c:pt idx="2">
                    <c:v>White</c:v>
                  </c:pt>
                  <c:pt idx="3">
                    <c:v>Black</c:v>
                  </c:pt>
                </c:lvl>
                <c:lvl>
                  <c:pt idx="0">
                    <c:v>Adult</c:v>
                  </c:pt>
                  <c:pt idx="2">
                    <c:v>Child</c:v>
                  </c:pt>
                </c:lvl>
              </c:multiLvlStrCache>
            </c:multiLvlStrRef>
          </c:cat>
          <c:val>
            <c:numRef>
              <c:f>Lucas!$L$17:$O$17</c:f>
              <c:numCache>
                <c:formatCode>0.00</c:formatCode>
                <c:ptCount val="4"/>
                <c:pt idx="0">
                  <c:v>8.6231340441085766</c:v>
                </c:pt>
                <c:pt idx="1">
                  <c:v>37.377107071268746</c:v>
                </c:pt>
                <c:pt idx="2">
                  <c:v>0</c:v>
                </c:pt>
                <c:pt idx="3">
                  <c:v>0</c:v>
                </c:pt>
              </c:numCache>
            </c:numRef>
          </c:val>
          <c:extLst>
            <c:ext xmlns:c16="http://schemas.microsoft.com/office/drawing/2014/chart" uri="{C3380CC4-5D6E-409C-BE32-E72D297353CC}">
              <c16:uniqueId val="{00000000-2747-435D-9A9D-CD1389AAD1CE}"/>
            </c:ext>
          </c:extLst>
        </c:ser>
        <c:ser>
          <c:idx val="1"/>
          <c:order val="1"/>
          <c:tx>
            <c:strRef>
              <c:f>Lucas!$K$18</c:f>
              <c:strCache>
                <c:ptCount val="1"/>
                <c:pt idx="0">
                  <c:v>Ohio</c:v>
                </c:pt>
              </c:strCache>
            </c:strRef>
          </c:tx>
          <c:spPr>
            <a:solidFill>
              <a:srgbClr val="BBD36F"/>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Lucas!$L$15:$O$16</c:f>
              <c:multiLvlStrCache>
                <c:ptCount val="4"/>
                <c:lvl>
                  <c:pt idx="0">
                    <c:v>White</c:v>
                  </c:pt>
                  <c:pt idx="1">
                    <c:v>Black</c:v>
                  </c:pt>
                  <c:pt idx="2">
                    <c:v>White</c:v>
                  </c:pt>
                  <c:pt idx="3">
                    <c:v>Black</c:v>
                  </c:pt>
                </c:lvl>
                <c:lvl>
                  <c:pt idx="0">
                    <c:v>Adult</c:v>
                  </c:pt>
                  <c:pt idx="2">
                    <c:v>Child</c:v>
                  </c:pt>
                </c:lvl>
              </c:multiLvlStrCache>
            </c:multiLvlStrRef>
          </c:cat>
          <c:val>
            <c:numRef>
              <c:f>Lucas!$L$18:$O$18</c:f>
              <c:numCache>
                <c:formatCode>0.00</c:formatCode>
                <c:ptCount val="4"/>
                <c:pt idx="0">
                  <c:v>12.172437419853887</c:v>
                </c:pt>
                <c:pt idx="1">
                  <c:v>32.853552790465066</c:v>
                </c:pt>
                <c:pt idx="2">
                  <c:v>1.284779077837584</c:v>
                </c:pt>
                <c:pt idx="3">
                  <c:v>12.600378986936704</c:v>
                </c:pt>
              </c:numCache>
            </c:numRef>
          </c:val>
          <c:extLst>
            <c:ext xmlns:c16="http://schemas.microsoft.com/office/drawing/2014/chart" uri="{C3380CC4-5D6E-409C-BE32-E72D297353CC}">
              <c16:uniqueId val="{00000001-2747-435D-9A9D-CD1389AAD1CE}"/>
            </c:ext>
          </c:extLst>
        </c:ser>
        <c:dLbls>
          <c:dLblPos val="outEnd"/>
          <c:showLegendKey val="0"/>
          <c:showVal val="1"/>
          <c:showCatName val="0"/>
          <c:showSerName val="0"/>
          <c:showPercent val="0"/>
          <c:showBubbleSize val="0"/>
        </c:dLbls>
        <c:gapWidth val="149"/>
        <c:overlap val="-27"/>
        <c:axId val="599094816"/>
        <c:axId val="599094336"/>
      </c:barChart>
      <c:catAx>
        <c:axId val="599094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99094336"/>
        <c:crosses val="autoZero"/>
        <c:auto val="1"/>
        <c:lblAlgn val="ctr"/>
        <c:lblOffset val="100"/>
        <c:noMultiLvlLbl val="0"/>
      </c:catAx>
      <c:valAx>
        <c:axId val="59909433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1,000,000 Residents</a:t>
                </a:r>
              </a:p>
            </c:rich>
          </c:tx>
          <c:layout>
            <c:manualLayout>
              <c:xMode val="edge"/>
              <c:yMode val="edge"/>
              <c:x val="1.1042097998619738E-2"/>
              <c:y val="0.2788486333468135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990948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Adults in Lucas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Visualizations.xlsx]Luc'!$C$3:$C$4</c:f>
              <c:strCache>
                <c:ptCount val="2"/>
                <c:pt idx="0">
                  <c:v>Lucas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622313180643764E-2"/>
                  <c:y val="2.0714538291910247E-2"/>
                </c:manualLayout>
              </c:layout>
              <c:tx>
                <c:rich>
                  <a:bodyPr/>
                  <a:lstStyle/>
                  <a:p>
                    <a:fld id="{166123E7-4B99-41CA-B54D-903D0AE1FFCA}"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BEA-4BD7-81BB-A510692FD122}"/>
                </c:ext>
              </c:extLst>
            </c:dLbl>
            <c:dLbl>
              <c:idx val="1"/>
              <c:layout>
                <c:manualLayout>
                  <c:x val="-4.622313180643766E-2"/>
                  <c:y val="-3.5702926067356235E-2"/>
                </c:manualLayout>
              </c:layout>
              <c:tx>
                <c:rich>
                  <a:bodyPr/>
                  <a:lstStyle/>
                  <a:p>
                    <a:fld id="{537619BB-417E-4617-B2D1-2801E863FCBB}"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BEA-4BD7-81BB-A510692FD12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Visualizations.xlsx]Luc'!$B$5:$B$10</c:f>
              <c:numCache>
                <c:formatCode>General</c:formatCode>
                <c:ptCount val="6"/>
                <c:pt idx="0">
                  <c:v>2016</c:v>
                </c:pt>
                <c:pt idx="1">
                  <c:v>2017</c:v>
                </c:pt>
                <c:pt idx="2">
                  <c:v>2018</c:v>
                </c:pt>
                <c:pt idx="3">
                  <c:v>2019</c:v>
                </c:pt>
                <c:pt idx="4">
                  <c:v>2020</c:v>
                </c:pt>
                <c:pt idx="5">
                  <c:v>2021</c:v>
                </c:pt>
              </c:numCache>
            </c:numRef>
          </c:cat>
          <c:val>
            <c:numRef>
              <c:f>'[County Visualizations.xlsx]Luc'!$C$5:$C$10</c:f>
              <c:numCache>
                <c:formatCode>General</c:formatCode>
                <c:ptCount val="6"/>
                <c:pt idx="0">
                  <c:v>30.89</c:v>
                </c:pt>
                <c:pt idx="1">
                  <c:v>30.13</c:v>
                </c:pt>
                <c:pt idx="2">
                  <c:v>25.65</c:v>
                </c:pt>
                <c:pt idx="3">
                  <c:v>28.56</c:v>
                </c:pt>
                <c:pt idx="4">
                  <c:v>21.35</c:v>
                </c:pt>
                <c:pt idx="5">
                  <c:v>19.53</c:v>
                </c:pt>
              </c:numCache>
            </c:numRef>
          </c:val>
          <c:smooth val="0"/>
          <c:extLst>
            <c:ext xmlns:c16="http://schemas.microsoft.com/office/drawing/2014/chart" uri="{C3380CC4-5D6E-409C-BE32-E72D297353CC}">
              <c16:uniqueId val="{00000002-1BEA-4BD7-81BB-A510692FD122}"/>
            </c:ext>
          </c:extLst>
        </c:ser>
        <c:ser>
          <c:idx val="2"/>
          <c:order val="1"/>
          <c:tx>
            <c:strRef>
              <c:f>'[County Visualizations.xlsx]Luc'!$E$3:$E$4</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2"/>
              <c:layout>
                <c:manualLayout>
                  <c:x val="-4.3425746347874043E-2"/>
                  <c:y val="3.3408615850079329E-2"/>
                </c:manualLayout>
              </c:layout>
              <c:tx>
                <c:rich>
                  <a:bodyPr/>
                  <a:lstStyle/>
                  <a:p>
                    <a:fld id="{7D1C6A51-5736-4666-9E44-3ECBBC196683}"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BEA-4BD7-81BB-A510692FD12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Visualizations.xlsx]Luc'!$B$5:$B$10</c:f>
              <c:numCache>
                <c:formatCode>General</c:formatCode>
                <c:ptCount val="6"/>
                <c:pt idx="0">
                  <c:v>2016</c:v>
                </c:pt>
                <c:pt idx="1">
                  <c:v>2017</c:v>
                </c:pt>
                <c:pt idx="2">
                  <c:v>2018</c:v>
                </c:pt>
                <c:pt idx="3">
                  <c:v>2019</c:v>
                </c:pt>
                <c:pt idx="4">
                  <c:v>2020</c:v>
                </c:pt>
                <c:pt idx="5">
                  <c:v>2021</c:v>
                </c:pt>
              </c:numCache>
            </c:numRef>
          </c:cat>
          <c:val>
            <c:numRef>
              <c:f>'[County Visualizations.xlsx]Luc'!$E$5:$E$10</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4-1BEA-4BD7-81BB-A510692FD122}"/>
            </c:ext>
          </c:extLst>
        </c:ser>
        <c:ser>
          <c:idx val="4"/>
          <c:order val="2"/>
          <c:tx>
            <c:strRef>
              <c:f>'[County Visualizations.xlsx]Luc'!$G$3:$G$4</c:f>
              <c:strCache>
                <c:ptCount val="2"/>
                <c:pt idx="0">
                  <c:v>Lucas Hispanic Adults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5.5748602859756601E-2"/>
                  <c:y val="-3.4292341381040363E-2"/>
                </c:manualLayout>
              </c:layout>
              <c:tx>
                <c:rich>
                  <a:bodyPr/>
                  <a:lstStyle/>
                  <a:p>
                    <a:fld id="{08B48F06-EA0A-4311-9043-F5FD7BFFC853}"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BEA-4BD7-81BB-A510692FD122}"/>
                </c:ext>
              </c:extLst>
            </c:dLbl>
            <c:dLbl>
              <c:idx val="2"/>
              <c:layout>
                <c:manualLayout>
                  <c:x val="-3.8496603743121034E-2"/>
                  <c:y val="2.9647451559461638E-2"/>
                </c:manualLayout>
              </c:layout>
              <c:tx>
                <c:rich>
                  <a:bodyPr/>
                  <a:lstStyle/>
                  <a:p>
                    <a:fld id="{9222A408-7BC7-47DD-9460-4E4DF59F1218}"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1BEA-4BD7-81BB-A510692FD122}"/>
                </c:ext>
              </c:extLst>
            </c:dLbl>
            <c:dLbl>
              <c:idx val="4"/>
              <c:layout>
                <c:manualLayout>
                  <c:x val="-4.3425746347874043E-2"/>
                  <c:y val="-3.8053505671658057E-2"/>
                </c:manualLayout>
              </c:layout>
              <c:tx>
                <c:rich>
                  <a:bodyPr/>
                  <a:lstStyle/>
                  <a:p>
                    <a:fld id="{D2AAA3A8-ADBA-4EA7-B97D-A3731407A49B}"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BEA-4BD7-81BB-A510692FD122}"/>
                </c:ext>
              </c:extLst>
            </c:dLbl>
            <c:dLbl>
              <c:idx val="5"/>
              <c:layout>
                <c:manualLayout>
                  <c:x val="-2.8638318533615006E-2"/>
                  <c:y val="2.9647451559461638E-2"/>
                </c:manualLayout>
              </c:layout>
              <c:tx>
                <c:rich>
                  <a:bodyPr/>
                  <a:lstStyle/>
                  <a:p>
                    <a:fld id="{821348E4-F73B-447F-BCD3-0E678534FB6E}"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1BEA-4BD7-81BB-A510692FD12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Visualizations.xlsx]Luc'!$B$5:$B$10</c:f>
              <c:numCache>
                <c:formatCode>General</c:formatCode>
                <c:ptCount val="6"/>
                <c:pt idx="0">
                  <c:v>2016</c:v>
                </c:pt>
                <c:pt idx="1">
                  <c:v>2017</c:v>
                </c:pt>
                <c:pt idx="2">
                  <c:v>2018</c:v>
                </c:pt>
                <c:pt idx="3">
                  <c:v>2019</c:v>
                </c:pt>
                <c:pt idx="4">
                  <c:v>2020</c:v>
                </c:pt>
                <c:pt idx="5">
                  <c:v>2021</c:v>
                </c:pt>
              </c:numCache>
            </c:numRef>
          </c:cat>
          <c:val>
            <c:numRef>
              <c:f>'[County Visualizations.xlsx]Luc'!$G$5:$G$10</c:f>
              <c:numCache>
                <c:formatCode>0.00</c:formatCode>
                <c:ptCount val="6"/>
                <c:pt idx="0">
                  <c:v>37.3303167420815</c:v>
                </c:pt>
                <c:pt idx="1">
                  <c:v>49.187575992041602</c:v>
                </c:pt>
                <c:pt idx="2">
                  <c:v>46.268897616613799</c:v>
                </c:pt>
                <c:pt idx="3">
                  <c:v>50.2854748310722</c:v>
                </c:pt>
                <c:pt idx="4">
                  <c:v>34.468775344687799</c:v>
                </c:pt>
                <c:pt idx="5">
                  <c:v>49.5491031612328</c:v>
                </c:pt>
              </c:numCache>
            </c:numRef>
          </c:val>
          <c:smooth val="0"/>
          <c:extLst>
            <c:ext xmlns:c16="http://schemas.microsoft.com/office/drawing/2014/chart" uri="{C3380CC4-5D6E-409C-BE32-E72D297353CC}">
              <c16:uniqueId val="{00000009-1BEA-4BD7-81BB-A510692FD122}"/>
            </c:ext>
          </c:extLst>
        </c:ser>
        <c:ser>
          <c:idx val="5"/>
          <c:order val="3"/>
          <c:tx>
            <c:strRef>
              <c:f>'[County Visualizations.xlsx]Luc'!$H$3:$H$4</c:f>
              <c:strCache>
                <c:ptCount val="2"/>
                <c:pt idx="0">
                  <c:v>Ohio Hispanic Adults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5"/>
              <c:layout>
                <c:manualLayout>
                  <c:x val="-4.3425746347874043E-2"/>
                  <c:y val="-3.7169780140697127E-2"/>
                </c:manualLayout>
              </c:layout>
              <c:tx>
                <c:rich>
                  <a:bodyPr/>
                  <a:lstStyle/>
                  <a:p>
                    <a:fld id="{B2521E50-1E28-47DA-9CC3-2FDB69B6468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1BEA-4BD7-81BB-A510692FD12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Visualizations.xlsx]Luc'!$B$5:$B$10</c:f>
              <c:numCache>
                <c:formatCode>General</c:formatCode>
                <c:ptCount val="6"/>
                <c:pt idx="0">
                  <c:v>2016</c:v>
                </c:pt>
                <c:pt idx="1">
                  <c:v>2017</c:v>
                </c:pt>
                <c:pt idx="2">
                  <c:v>2018</c:v>
                </c:pt>
                <c:pt idx="3">
                  <c:v>2019</c:v>
                </c:pt>
                <c:pt idx="4">
                  <c:v>2020</c:v>
                </c:pt>
                <c:pt idx="5">
                  <c:v>2021</c:v>
                </c:pt>
              </c:numCache>
            </c:numRef>
          </c:cat>
          <c:val>
            <c:numRef>
              <c:f>'[County Visualizations.xlsx]Luc'!$H$5:$H$10</c:f>
              <c:numCache>
                <c:formatCode>0.00</c:formatCode>
                <c:ptCount val="6"/>
                <c:pt idx="0">
                  <c:v>48.051649682446353</c:v>
                </c:pt>
                <c:pt idx="1">
                  <c:v>45.932741877472722</c:v>
                </c:pt>
                <c:pt idx="2">
                  <c:v>57.704568458437947</c:v>
                </c:pt>
                <c:pt idx="3">
                  <c:v>63.897430189361785</c:v>
                </c:pt>
                <c:pt idx="4">
                  <c:v>48.498576020518634</c:v>
                </c:pt>
                <c:pt idx="5">
                  <c:v>55.598992268265135</c:v>
                </c:pt>
              </c:numCache>
            </c:numRef>
          </c:val>
          <c:smooth val="0"/>
          <c:extLst>
            <c:ext xmlns:c16="http://schemas.microsoft.com/office/drawing/2014/chart" uri="{C3380CC4-5D6E-409C-BE32-E72D297353CC}">
              <c16:uniqueId val="{0000000B-1BEA-4BD7-81BB-A510692FD122}"/>
            </c:ext>
          </c:extLst>
        </c:ser>
        <c:dLbls>
          <c:dLblPos val="t"/>
          <c:showLegendKey val="0"/>
          <c:showVal val="1"/>
          <c:showCatName val="0"/>
          <c:showSerName val="0"/>
          <c:showPercent val="0"/>
          <c:showBubbleSize val="0"/>
        </c:dLbls>
        <c:marker val="1"/>
        <c:smooth val="0"/>
        <c:axId val="1148161055"/>
        <c:axId val="1105512431"/>
      </c:lineChart>
      <c:catAx>
        <c:axId val="11481610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05512431"/>
        <c:crosses val="autoZero"/>
        <c:auto val="1"/>
        <c:lblAlgn val="ctr"/>
        <c:lblOffset val="100"/>
        <c:noMultiLvlLbl val="0"/>
      </c:catAx>
      <c:valAx>
        <c:axId val="110551243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8.4478518059097688E-3"/>
              <c:y val="0.18660113356160934"/>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481610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Children in Lucas County Experienced Higher Rates of Asthma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Luc!$C$13:$C$14</c:f>
              <c:strCache>
                <c:ptCount val="2"/>
                <c:pt idx="0">
                  <c:v>Lucas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8944444444444471E-2"/>
                  <c:y val="-4.1122776319626714E-2"/>
                </c:manualLayout>
              </c:layout>
              <c:tx>
                <c:rich>
                  <a:bodyPr/>
                  <a:lstStyle/>
                  <a:p>
                    <a:fld id="{C7261709-3398-4E9F-AE69-3A028E7BB95A}"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8635-4A62-8E98-2142CA392F07}"/>
                </c:ext>
              </c:extLst>
            </c:dLbl>
            <c:dLbl>
              <c:idx val="3"/>
              <c:tx>
                <c:rich>
                  <a:bodyPr/>
                  <a:lstStyle/>
                  <a:p>
                    <a:fld id="{7ABE9EBB-6BB7-43CF-941C-2E84B4F6BF7A}" type="VALUE">
                      <a:rPr lang="en-US">
                        <a:latin typeface="Open Sans SemiBold" panose="020B0706030804020204" pitchFamily="34" charset="0"/>
                      </a:rPr>
                      <a:pPr/>
                      <a:t>[VALUE]</a:t>
                    </a:fld>
                    <a:endParaRPr 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635-4A62-8E98-2142CA392F07}"/>
                </c:ext>
              </c:extLst>
            </c:dLbl>
            <c:dLbl>
              <c:idx val="4"/>
              <c:layout>
                <c:manualLayout>
                  <c:x val="-4.8944444444444547E-2"/>
                  <c:y val="-3.6493146689997168E-2"/>
                </c:manualLayout>
              </c:layout>
              <c:tx>
                <c:rich>
                  <a:bodyPr/>
                  <a:lstStyle/>
                  <a:p>
                    <a:fld id="{00AD8B49-5EF5-437D-BE7D-B151E954661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8635-4A62-8E98-2142CA392F07}"/>
                </c:ext>
              </c:extLst>
            </c:dLbl>
            <c:dLbl>
              <c:idx val="5"/>
              <c:layout>
                <c:manualLayout>
                  <c:x val="-4.8944444444444443E-2"/>
                  <c:y val="-4.1122776319626714E-2"/>
                </c:manualLayout>
              </c:layout>
              <c:tx>
                <c:rich>
                  <a:bodyPr/>
                  <a:lstStyle/>
                  <a:p>
                    <a:fld id="{D0DABA48-A9AE-4E01-828B-A7D5804EC9B1}"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635-4A62-8E98-2142CA392F0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Luc!$B$15:$B$20</c:f>
              <c:numCache>
                <c:formatCode>General</c:formatCode>
                <c:ptCount val="6"/>
                <c:pt idx="0">
                  <c:v>2016</c:v>
                </c:pt>
                <c:pt idx="1">
                  <c:v>2017</c:v>
                </c:pt>
                <c:pt idx="2">
                  <c:v>2018</c:v>
                </c:pt>
                <c:pt idx="3">
                  <c:v>2019</c:v>
                </c:pt>
                <c:pt idx="4">
                  <c:v>2020</c:v>
                </c:pt>
                <c:pt idx="5">
                  <c:v>2021</c:v>
                </c:pt>
              </c:numCache>
            </c:numRef>
          </c:cat>
          <c:val>
            <c:numRef>
              <c:f>Luc!$C$15:$C$20</c:f>
              <c:numCache>
                <c:formatCode>General</c:formatCode>
                <c:ptCount val="6"/>
                <c:pt idx="0">
                  <c:v>64.31</c:v>
                </c:pt>
                <c:pt idx="1">
                  <c:v>48.89</c:v>
                </c:pt>
                <c:pt idx="2">
                  <c:v>54.02</c:v>
                </c:pt>
                <c:pt idx="3">
                  <c:v>45.28</c:v>
                </c:pt>
                <c:pt idx="4">
                  <c:v>23.86</c:v>
                </c:pt>
                <c:pt idx="5">
                  <c:v>34.97</c:v>
                </c:pt>
              </c:numCache>
            </c:numRef>
          </c:val>
          <c:smooth val="0"/>
          <c:extLst>
            <c:ext xmlns:c16="http://schemas.microsoft.com/office/drawing/2014/chart" uri="{C3380CC4-5D6E-409C-BE32-E72D297353CC}">
              <c16:uniqueId val="{00000004-8635-4A62-8E98-2142CA392F07}"/>
            </c:ext>
          </c:extLst>
        </c:ser>
        <c:ser>
          <c:idx val="1"/>
          <c:order val="1"/>
          <c:tx>
            <c:strRef>
              <c:f>Luc!$D$13:$D$14</c:f>
              <c:strCache>
                <c:ptCount val="2"/>
                <c:pt idx="0">
                  <c:v>Lucas Black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Luc!$B$15:$B$20</c:f>
              <c:numCache>
                <c:formatCode>General</c:formatCode>
                <c:ptCount val="6"/>
                <c:pt idx="0">
                  <c:v>2016</c:v>
                </c:pt>
                <c:pt idx="1">
                  <c:v>2017</c:v>
                </c:pt>
                <c:pt idx="2">
                  <c:v>2018</c:v>
                </c:pt>
                <c:pt idx="3">
                  <c:v>2019</c:v>
                </c:pt>
                <c:pt idx="4">
                  <c:v>2020</c:v>
                </c:pt>
                <c:pt idx="5">
                  <c:v>2021</c:v>
                </c:pt>
              </c:numCache>
            </c:numRef>
          </c:cat>
          <c:val>
            <c:numRef>
              <c:f>Luc!$D$15:$D$20</c:f>
              <c:numCache>
                <c:formatCode>General</c:formatCode>
                <c:ptCount val="6"/>
                <c:pt idx="0">
                  <c:v>330.82</c:v>
                </c:pt>
                <c:pt idx="1">
                  <c:v>301.82</c:v>
                </c:pt>
                <c:pt idx="2">
                  <c:v>316.79000000000002</c:v>
                </c:pt>
                <c:pt idx="3">
                  <c:v>273.10000000000002</c:v>
                </c:pt>
                <c:pt idx="4">
                  <c:v>149.15</c:v>
                </c:pt>
                <c:pt idx="5">
                  <c:v>234.74</c:v>
                </c:pt>
              </c:numCache>
            </c:numRef>
          </c:val>
          <c:smooth val="0"/>
          <c:extLst>
            <c:ext xmlns:c16="http://schemas.microsoft.com/office/drawing/2014/chart" uri="{C3380CC4-5D6E-409C-BE32-E72D297353CC}">
              <c16:uniqueId val="{00000005-8635-4A62-8E98-2142CA392F07}"/>
            </c:ext>
          </c:extLst>
        </c:ser>
        <c:ser>
          <c:idx val="2"/>
          <c:order val="2"/>
          <c:tx>
            <c:strRef>
              <c:f>Luc!$E$13:$E$14</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9273184601924758E-2"/>
                  <c:y val="3.9028871391076032E-2"/>
                </c:manualLayout>
              </c:layout>
              <c:tx>
                <c:rich>
                  <a:bodyPr/>
                  <a:lstStyle/>
                  <a:p>
                    <a:fld id="{D70C8773-72F3-4812-B83F-2F1317D79C2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8635-4A62-8E98-2142CA392F07}"/>
                </c:ext>
              </c:extLst>
            </c:dLbl>
            <c:dLbl>
              <c:idx val="1"/>
              <c:layout>
                <c:manualLayout>
                  <c:x val="-4.9273184601924758E-2"/>
                  <c:y val="2.9769612131816857E-2"/>
                </c:manualLayout>
              </c:layout>
              <c:tx>
                <c:rich>
                  <a:bodyPr/>
                  <a:lstStyle/>
                  <a:p>
                    <a:fld id="{ED1410E3-5CE6-4CE8-930A-76980C61E60B}"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8635-4A62-8E98-2142CA392F07}"/>
                </c:ext>
              </c:extLst>
            </c:dLbl>
            <c:dLbl>
              <c:idx val="2"/>
              <c:layout>
                <c:manualLayout>
                  <c:x val="-4.9273184601924709E-2"/>
                  <c:y val="3.4399241761446403E-2"/>
                </c:manualLayout>
              </c:layout>
              <c:tx>
                <c:rich>
                  <a:bodyPr/>
                  <a:lstStyle/>
                  <a:p>
                    <a:fld id="{CAD2DBE4-EC05-4E92-B5F2-515130BA36B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8635-4A62-8E98-2142CA392F07}"/>
                </c:ext>
              </c:extLst>
            </c:dLbl>
            <c:dLbl>
              <c:idx val="3"/>
              <c:tx>
                <c:rich>
                  <a:bodyPr/>
                  <a:lstStyle/>
                  <a:p>
                    <a:fld id="{FD12D1C1-486C-4D8A-A84D-0AD60B8038FF}" type="VALUE">
                      <a:rPr lang="en-US">
                        <a:latin typeface="Open Sans SemiBold" panose="020B0706030804020204" pitchFamily="34" charset="0"/>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8635-4A62-8E98-2142CA392F07}"/>
                </c:ext>
              </c:extLst>
            </c:dLbl>
            <c:dLbl>
              <c:idx val="4"/>
              <c:layout>
                <c:manualLayout>
                  <c:x val="-4.9273184601924758E-2"/>
                  <c:y val="2.0510352872557598E-2"/>
                </c:manualLayout>
              </c:layout>
              <c:tx>
                <c:rich>
                  <a:bodyPr/>
                  <a:lstStyle/>
                  <a:p>
                    <a:fld id="{0F0AC3DD-65F0-4896-AFAF-0F5683CE6EA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8635-4A62-8E98-2142CA392F07}"/>
                </c:ext>
              </c:extLst>
            </c:dLbl>
            <c:dLbl>
              <c:idx val="5"/>
              <c:layout>
                <c:manualLayout>
                  <c:x val="-4.9273184601924862E-2"/>
                  <c:y val="2.9769612131816857E-2"/>
                </c:manualLayout>
              </c:layout>
              <c:tx>
                <c:rich>
                  <a:bodyPr/>
                  <a:lstStyle/>
                  <a:p>
                    <a:fld id="{3EDE1288-0AFA-4D36-A956-80E264B708D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8635-4A62-8E98-2142CA392F07}"/>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Luc!$B$15:$B$20</c:f>
              <c:numCache>
                <c:formatCode>General</c:formatCode>
                <c:ptCount val="6"/>
                <c:pt idx="0">
                  <c:v>2016</c:v>
                </c:pt>
                <c:pt idx="1">
                  <c:v>2017</c:v>
                </c:pt>
                <c:pt idx="2">
                  <c:v>2018</c:v>
                </c:pt>
                <c:pt idx="3">
                  <c:v>2019</c:v>
                </c:pt>
                <c:pt idx="4">
                  <c:v>2020</c:v>
                </c:pt>
                <c:pt idx="5">
                  <c:v>2021</c:v>
                </c:pt>
              </c:numCache>
            </c:numRef>
          </c:cat>
          <c:val>
            <c:numRef>
              <c:f>Luc!$E$15:$E$20</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C-8635-4A62-8E98-2142CA392F07}"/>
            </c:ext>
          </c:extLst>
        </c:ser>
        <c:ser>
          <c:idx val="3"/>
          <c:order val="3"/>
          <c:tx>
            <c:strRef>
              <c:f>Luc!$F$13:$F$14</c:f>
              <c:strCache>
                <c:ptCount val="2"/>
                <c:pt idx="0">
                  <c:v>Ohio Black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5.4960192475940507E-2"/>
                  <c:y val="3.4399241761446486E-2"/>
                </c:manualLayout>
              </c:layout>
              <c:tx>
                <c:rich>
                  <a:bodyPr/>
                  <a:lstStyle/>
                  <a:p>
                    <a:fld id="{A3BE4803-BAFA-479E-91E6-95FBA5AD3683}"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8635-4A62-8E98-2142CA392F07}"/>
                </c:ext>
              </c:extLst>
            </c:dLbl>
            <c:dLbl>
              <c:idx val="3"/>
              <c:layout>
                <c:manualLayout>
                  <c:x val="-6.0515748031496064E-2"/>
                  <c:y val="3.9028871391076074E-2"/>
                </c:manualLayout>
              </c:layout>
              <c:tx>
                <c:rich>
                  <a:bodyPr/>
                  <a:lstStyle/>
                  <a:p>
                    <a:fld id="{A657B2DF-0F06-4CA2-A561-08AF126F3C4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8635-4A62-8E98-2142CA392F07}"/>
                </c:ext>
              </c:extLst>
            </c:dLbl>
            <c:dLbl>
              <c:idx val="4"/>
              <c:layout>
                <c:manualLayout>
                  <c:x val="-5.4960192475940507E-2"/>
                  <c:y val="2.5139982502187228E-2"/>
                </c:manualLayout>
              </c:layout>
              <c:tx>
                <c:rich>
                  <a:bodyPr/>
                  <a:lstStyle/>
                  <a:p>
                    <a:fld id="{FEB5DB2C-8129-477B-9C38-17D947D9E821}"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8635-4A62-8E98-2142CA392F07}"/>
                </c:ext>
              </c:extLst>
            </c:dLbl>
            <c:dLbl>
              <c:idx val="5"/>
              <c:layout>
                <c:manualLayout>
                  <c:x val="-5.2182414698162732E-2"/>
                  <c:y val="2.976961213181677E-2"/>
                </c:manualLayout>
              </c:layout>
              <c:tx>
                <c:rich>
                  <a:bodyPr/>
                  <a:lstStyle/>
                  <a:p>
                    <a:fld id="{9FF19F7B-0677-400B-8953-3AE8CDC70361}"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8635-4A62-8E98-2142CA392F07}"/>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Luc!$B$15:$B$20</c:f>
              <c:numCache>
                <c:formatCode>General</c:formatCode>
                <c:ptCount val="6"/>
                <c:pt idx="0">
                  <c:v>2016</c:v>
                </c:pt>
                <c:pt idx="1">
                  <c:v>2017</c:v>
                </c:pt>
                <c:pt idx="2">
                  <c:v>2018</c:v>
                </c:pt>
                <c:pt idx="3">
                  <c:v>2019</c:v>
                </c:pt>
                <c:pt idx="4">
                  <c:v>2020</c:v>
                </c:pt>
                <c:pt idx="5">
                  <c:v>2021</c:v>
                </c:pt>
              </c:numCache>
            </c:numRef>
          </c:cat>
          <c:val>
            <c:numRef>
              <c:f>Luc!$F$15:$F$20</c:f>
              <c:numCache>
                <c:formatCode>0.00</c:formatCode>
                <c:ptCount val="6"/>
                <c:pt idx="0">
                  <c:v>223.90060986041178</c:v>
                </c:pt>
                <c:pt idx="1">
                  <c:v>233.26999481775781</c:v>
                </c:pt>
                <c:pt idx="2">
                  <c:v>243.19517653708817</c:v>
                </c:pt>
                <c:pt idx="3">
                  <c:v>240.77437748603225</c:v>
                </c:pt>
                <c:pt idx="4">
                  <c:v>114.33531577840921</c:v>
                </c:pt>
                <c:pt idx="5">
                  <c:v>183.06049951146085</c:v>
                </c:pt>
              </c:numCache>
            </c:numRef>
          </c:val>
          <c:smooth val="0"/>
          <c:extLst>
            <c:ext xmlns:c16="http://schemas.microsoft.com/office/drawing/2014/chart" uri="{C3380CC4-5D6E-409C-BE32-E72D297353CC}">
              <c16:uniqueId val="{00000011-8635-4A62-8E98-2142CA392F07}"/>
            </c:ext>
          </c:extLst>
        </c:ser>
        <c:dLbls>
          <c:dLblPos val="t"/>
          <c:showLegendKey val="0"/>
          <c:showVal val="1"/>
          <c:showCatName val="0"/>
          <c:showSerName val="0"/>
          <c:showPercent val="0"/>
          <c:showBubbleSize val="0"/>
        </c:dLbls>
        <c:marker val="1"/>
        <c:smooth val="0"/>
        <c:axId val="1559983871"/>
        <c:axId val="1559975231"/>
      </c:lineChart>
      <c:catAx>
        <c:axId val="15599838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559975231"/>
        <c:crosses val="autoZero"/>
        <c:auto val="1"/>
        <c:lblAlgn val="ctr"/>
        <c:lblOffset val="100"/>
        <c:noMultiLvlLbl val="0"/>
      </c:catAx>
      <c:valAx>
        <c:axId val="155997523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3888888888888888E-2"/>
              <c:y val="0.1578240740740740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5599838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Children in Lucas County Experienced Generally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Visualizations.xlsx]Luc'!$C$13:$C$14</c:f>
              <c:strCache>
                <c:ptCount val="2"/>
                <c:pt idx="0">
                  <c:v>Lucas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7.9437246704387093E-2"/>
                  <c:y val="5.9030057075234931E-3"/>
                </c:manualLayout>
              </c:layout>
              <c:tx>
                <c:rich>
                  <a:bodyPr/>
                  <a:lstStyle/>
                  <a:p>
                    <a:fld id="{980B9C91-A76F-4B24-9403-C2866071A997}"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301F-4495-B778-CCF21F5AAD0E}"/>
                </c:ext>
              </c:extLst>
            </c:dLbl>
            <c:dLbl>
              <c:idx val="1"/>
              <c:layout>
                <c:manualLayout>
                  <c:x val="-4.6916921501135057E-2"/>
                  <c:y val="-2.9339279608221792E-2"/>
                </c:manualLayout>
              </c:layout>
              <c:tx>
                <c:rich>
                  <a:bodyPr/>
                  <a:lstStyle/>
                  <a:p>
                    <a:fld id="{CC7C309E-96E5-40C7-AEBE-D96928F6A29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01F-4495-B778-CCF21F5AAD0E}"/>
                </c:ext>
              </c:extLst>
            </c:dLbl>
            <c:dLbl>
              <c:idx val="2"/>
              <c:layout>
                <c:manualLayout>
                  <c:x val="-4.6916921501135057E-2"/>
                  <c:y val="-1.759185116964003E-2"/>
                </c:manualLayout>
              </c:layout>
              <c:tx>
                <c:rich>
                  <a:bodyPr/>
                  <a:lstStyle/>
                  <a:p>
                    <a:fld id="{EFC643AF-4E2D-4031-9EDB-72DB01BFA90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301F-4495-B778-CCF21F5AAD0E}"/>
                </c:ext>
              </c:extLst>
            </c:dLbl>
            <c:dLbl>
              <c:idx val="3"/>
              <c:layout>
                <c:manualLayout>
                  <c:x val="-5.4421611932654761E-2"/>
                  <c:y val="4.1145291023268853E-2"/>
                </c:manualLayout>
              </c:layout>
              <c:tx>
                <c:rich>
                  <a:bodyPr/>
                  <a:lstStyle/>
                  <a:p>
                    <a:fld id="{6F27EACE-95DF-411F-80B6-344AAD634F53}"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01F-4495-B778-CCF21F5AAD0E}"/>
                </c:ext>
              </c:extLst>
            </c:dLbl>
            <c:dLbl>
              <c:idx val="4"/>
              <c:layout>
                <c:manualLayout>
                  <c:x val="-6.1926302364174554E-2"/>
                  <c:y val="-2.5423470128694538E-2"/>
                </c:manualLayout>
              </c:layout>
              <c:tx>
                <c:rich>
                  <a:bodyPr/>
                  <a:lstStyle/>
                  <a:p>
                    <a:fld id="{3FA1BAF7-0DF7-4B1A-8617-57FA06523635}"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301F-4495-B778-CCF21F5AAD0E}"/>
                </c:ext>
              </c:extLst>
            </c:dLbl>
            <c:dLbl>
              <c:idx val="5"/>
              <c:layout>
                <c:manualLayout>
                  <c:x val="-1.6898159775056446E-2"/>
                  <c:y val="-9.7602322105855947E-3"/>
                </c:manualLayout>
              </c:layout>
              <c:tx>
                <c:rich>
                  <a:bodyPr/>
                  <a:lstStyle/>
                  <a:p>
                    <a:fld id="{725A800A-CC2B-4088-9BE8-72044B7ACFEE}"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01F-4495-B778-CCF21F5AAD0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Visualizations.xlsx]Luc'!$B$15:$B$20</c:f>
              <c:numCache>
                <c:formatCode>General</c:formatCode>
                <c:ptCount val="6"/>
                <c:pt idx="0">
                  <c:v>2016</c:v>
                </c:pt>
                <c:pt idx="1">
                  <c:v>2017</c:v>
                </c:pt>
                <c:pt idx="2">
                  <c:v>2018</c:v>
                </c:pt>
                <c:pt idx="3">
                  <c:v>2019</c:v>
                </c:pt>
                <c:pt idx="4">
                  <c:v>2020</c:v>
                </c:pt>
                <c:pt idx="5">
                  <c:v>2021</c:v>
                </c:pt>
              </c:numCache>
            </c:numRef>
          </c:cat>
          <c:val>
            <c:numRef>
              <c:f>'[County Visualizations.xlsx]Luc'!$C$15:$C$20</c:f>
              <c:numCache>
                <c:formatCode>General</c:formatCode>
                <c:ptCount val="6"/>
                <c:pt idx="0">
                  <c:v>64.31</c:v>
                </c:pt>
                <c:pt idx="1">
                  <c:v>48.89</c:v>
                </c:pt>
                <c:pt idx="2">
                  <c:v>54.02</c:v>
                </c:pt>
                <c:pt idx="3">
                  <c:v>45.28</c:v>
                </c:pt>
                <c:pt idx="4">
                  <c:v>23.86</c:v>
                </c:pt>
                <c:pt idx="5">
                  <c:v>34.97</c:v>
                </c:pt>
              </c:numCache>
            </c:numRef>
          </c:val>
          <c:smooth val="0"/>
          <c:extLst>
            <c:ext xmlns:c16="http://schemas.microsoft.com/office/drawing/2014/chart" uri="{C3380CC4-5D6E-409C-BE32-E72D297353CC}">
              <c16:uniqueId val="{00000006-301F-4495-B778-CCF21F5AAD0E}"/>
            </c:ext>
          </c:extLst>
        </c:ser>
        <c:ser>
          <c:idx val="2"/>
          <c:order val="1"/>
          <c:tx>
            <c:strRef>
              <c:f>'[County Visualizations.xlsx]Luc'!$E$13:$E$14</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3"/>
              <c:layout>
                <c:manualLayout>
                  <c:x val="-4.4415358023961828E-2"/>
                  <c:y val="-3.3313672064214345E-2"/>
                </c:manualLayout>
              </c:layout>
              <c:tx>
                <c:rich>
                  <a:bodyPr/>
                  <a:lstStyle/>
                  <a:p>
                    <a:fld id="{0F427A01-46E8-4176-9E7D-2B96EE86BE5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301F-4495-B778-CCF21F5AAD0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Visualizations.xlsx]Luc'!$B$15:$B$20</c:f>
              <c:numCache>
                <c:formatCode>General</c:formatCode>
                <c:ptCount val="6"/>
                <c:pt idx="0">
                  <c:v>2016</c:v>
                </c:pt>
                <c:pt idx="1">
                  <c:v>2017</c:v>
                </c:pt>
                <c:pt idx="2">
                  <c:v>2018</c:v>
                </c:pt>
                <c:pt idx="3">
                  <c:v>2019</c:v>
                </c:pt>
                <c:pt idx="4">
                  <c:v>2020</c:v>
                </c:pt>
                <c:pt idx="5">
                  <c:v>2021</c:v>
                </c:pt>
              </c:numCache>
            </c:numRef>
          </c:cat>
          <c:val>
            <c:numRef>
              <c:f>'[County Visualizations.xlsx]Luc'!$E$15:$E$20</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8-301F-4495-B778-CCF21F5AAD0E}"/>
            </c:ext>
          </c:extLst>
        </c:ser>
        <c:ser>
          <c:idx val="4"/>
          <c:order val="2"/>
          <c:tx>
            <c:strRef>
              <c:f>'[County Visualizations.xlsx]Luc'!$G$13:$G$14</c:f>
              <c:strCache>
                <c:ptCount val="2"/>
                <c:pt idx="0">
                  <c:v>Lucas Hispanic Children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4.9418484978308294E-2"/>
                  <c:y val="2.9397862584687087E-2"/>
                </c:manualLayout>
              </c:layout>
              <c:tx>
                <c:rich>
                  <a:bodyPr/>
                  <a:lstStyle/>
                  <a:p>
                    <a:fld id="{63D2F160-00C8-4919-B2DF-94E6E0B20CE3}"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301F-4495-B778-CCF21F5AAD0E}"/>
                </c:ext>
              </c:extLst>
            </c:dLbl>
            <c:dLbl>
              <c:idx val="2"/>
              <c:layout>
                <c:manualLayout>
                  <c:x val="-5.692317540982799E-2"/>
                  <c:y val="2.1566243625632579E-2"/>
                </c:manualLayout>
              </c:layout>
              <c:tx>
                <c:rich>
                  <a:bodyPr/>
                  <a:lstStyle/>
                  <a:p>
                    <a:fld id="{A55DA6BA-DB65-432E-9083-2D320625E37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301F-4495-B778-CCF21F5AAD0E}"/>
                </c:ext>
              </c:extLst>
            </c:dLbl>
            <c:dLbl>
              <c:idx val="3"/>
              <c:layout>
                <c:manualLayout>
                  <c:x val="-6.4427865841347687E-2"/>
                  <c:y val="2.1566243625632579E-2"/>
                </c:manualLayout>
              </c:layout>
              <c:tx>
                <c:rich>
                  <a:bodyPr/>
                  <a:lstStyle/>
                  <a:p>
                    <a:fld id="{91401BC0-44B3-493A-AC12-349512014930}"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301F-4495-B778-CCF21F5AAD0E}"/>
                </c:ext>
              </c:extLst>
            </c:dLbl>
            <c:dLbl>
              <c:idx val="4"/>
              <c:layout>
                <c:manualLayout>
                  <c:x val="-4.3903423891900944E-3"/>
                  <c:y val="-2.5423470128694538E-2"/>
                </c:manualLayout>
              </c:layout>
              <c:tx>
                <c:rich>
                  <a:bodyPr/>
                  <a:lstStyle/>
                  <a:p>
                    <a:fld id="{DF080700-6FDA-4DF8-A394-124A1F5C70D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301F-4495-B778-CCF21F5AAD0E}"/>
                </c:ext>
              </c:extLst>
            </c:dLbl>
            <c:dLbl>
              <c:idx val="5"/>
              <c:layout>
                <c:manualLayout>
                  <c:x val="-2.1901286729402912E-2"/>
                  <c:y val="-2.1507660649167284E-2"/>
                </c:manualLayout>
              </c:layout>
              <c:tx>
                <c:rich>
                  <a:bodyPr/>
                  <a:lstStyle/>
                  <a:p>
                    <a:fld id="{73753B98-0F7C-4028-A07E-F14A342D5407}"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301F-4495-B778-CCF21F5AAD0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Visualizations.xlsx]Luc'!$B$15:$B$20</c:f>
              <c:numCache>
                <c:formatCode>General</c:formatCode>
                <c:ptCount val="6"/>
                <c:pt idx="0">
                  <c:v>2016</c:v>
                </c:pt>
                <c:pt idx="1">
                  <c:v>2017</c:v>
                </c:pt>
                <c:pt idx="2">
                  <c:v>2018</c:v>
                </c:pt>
                <c:pt idx="3">
                  <c:v>2019</c:v>
                </c:pt>
                <c:pt idx="4">
                  <c:v>2020</c:v>
                </c:pt>
                <c:pt idx="5">
                  <c:v>2021</c:v>
                </c:pt>
              </c:numCache>
            </c:numRef>
          </c:cat>
          <c:val>
            <c:numRef>
              <c:f>'[County Visualizations.xlsx]Luc'!$G$15:$G$20</c:f>
              <c:numCache>
                <c:formatCode>0.00</c:formatCode>
                <c:ptCount val="6"/>
                <c:pt idx="0">
                  <c:v>60.273972602739697</c:v>
                </c:pt>
                <c:pt idx="1">
                  <c:v>102.80804050943701</c:v>
                </c:pt>
                <c:pt idx="2">
                  <c:v>75.422824927624603</c:v>
                </c:pt>
                <c:pt idx="3">
                  <c:v>71.347248576850106</c:v>
                </c:pt>
                <c:pt idx="4">
                  <c:v>31.8424170616114</c:v>
                </c:pt>
                <c:pt idx="5">
                  <c:v>45.488441461595798</c:v>
                </c:pt>
              </c:numCache>
            </c:numRef>
          </c:val>
          <c:smooth val="0"/>
          <c:extLst>
            <c:ext xmlns:c16="http://schemas.microsoft.com/office/drawing/2014/chart" uri="{C3380CC4-5D6E-409C-BE32-E72D297353CC}">
              <c16:uniqueId val="{0000000E-301F-4495-B778-CCF21F5AAD0E}"/>
            </c:ext>
          </c:extLst>
        </c:ser>
        <c:ser>
          <c:idx val="5"/>
          <c:order val="3"/>
          <c:tx>
            <c:strRef>
              <c:f>'[County Visualizations.xlsx]Luc'!$H$13:$H$14</c:f>
              <c:strCache>
                <c:ptCount val="2"/>
                <c:pt idx="0">
                  <c:v>Ohio Hispanic Children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0"/>
              <c:layout>
                <c:manualLayout>
                  <c:x val="-5.1920048455481524E-2"/>
                  <c:y val="-4.5002517526330804E-2"/>
                </c:manualLayout>
              </c:layout>
              <c:tx>
                <c:rich>
                  <a:bodyPr/>
                  <a:lstStyle/>
                  <a:p>
                    <a:fld id="{51201E51-4436-428F-BA4B-99798FB6C8BD}"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301F-4495-B778-CCF21F5AAD0E}"/>
                </c:ext>
              </c:extLst>
            </c:dLbl>
            <c:dLbl>
              <c:idx val="3"/>
              <c:layout>
                <c:manualLayout>
                  <c:x val="-3.9412231069615361E-2"/>
                  <c:y val="-4.1086708046803554E-2"/>
                </c:manualLayout>
              </c:layout>
              <c:tx>
                <c:rich>
                  <a:bodyPr/>
                  <a:lstStyle/>
                  <a:p>
                    <a:fld id="{3C3CB13A-826E-4B5F-A763-28A5CB566253}"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301F-4495-B778-CCF21F5AAD0E}"/>
                </c:ext>
              </c:extLst>
            </c:dLbl>
            <c:dLbl>
              <c:idx val="4"/>
              <c:layout>
                <c:manualLayout>
                  <c:x val="-3.9412231069615451E-2"/>
                  <c:y val="-4.1086708046803408E-2"/>
                </c:manualLayout>
              </c:layout>
              <c:tx>
                <c:rich>
                  <a:bodyPr/>
                  <a:lstStyle/>
                  <a:p>
                    <a:fld id="{836B14C5-24AF-4D70-861A-A389D4E0574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301F-4495-B778-CCF21F5AAD0E}"/>
                </c:ext>
              </c:extLst>
            </c:dLbl>
            <c:dLbl>
              <c:idx val="5"/>
              <c:layout>
                <c:manualLayout>
                  <c:x val="-1.9399723252229495E-2"/>
                  <c:y val="-2.5423470128694538E-2"/>
                </c:manualLayout>
              </c:layout>
              <c:tx>
                <c:rich>
                  <a:bodyPr/>
                  <a:lstStyle/>
                  <a:p>
                    <a:fld id="{880CC0CA-0814-4D9D-8D6E-8AED113A6210}"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301F-4495-B778-CCF21F5AAD0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Visualizations.xlsx]Luc'!$B$15:$B$20</c:f>
              <c:numCache>
                <c:formatCode>General</c:formatCode>
                <c:ptCount val="6"/>
                <c:pt idx="0">
                  <c:v>2016</c:v>
                </c:pt>
                <c:pt idx="1">
                  <c:v>2017</c:v>
                </c:pt>
                <c:pt idx="2">
                  <c:v>2018</c:v>
                </c:pt>
                <c:pt idx="3">
                  <c:v>2019</c:v>
                </c:pt>
                <c:pt idx="4">
                  <c:v>2020</c:v>
                </c:pt>
                <c:pt idx="5">
                  <c:v>2021</c:v>
                </c:pt>
              </c:numCache>
            </c:numRef>
          </c:cat>
          <c:val>
            <c:numRef>
              <c:f>'[County Visualizations.xlsx]Luc'!$H$15:$H$20</c:f>
              <c:numCache>
                <c:formatCode>0.00</c:formatCode>
                <c:ptCount val="6"/>
                <c:pt idx="0">
                  <c:v>65.1687466838912</c:v>
                </c:pt>
                <c:pt idx="1">
                  <c:v>64.107584385943312</c:v>
                </c:pt>
                <c:pt idx="2">
                  <c:v>80.758388750421744</c:v>
                </c:pt>
                <c:pt idx="3">
                  <c:v>83.319571042719929</c:v>
                </c:pt>
                <c:pt idx="4">
                  <c:v>35.000871178345577</c:v>
                </c:pt>
                <c:pt idx="5">
                  <c:v>60.299424805151482</c:v>
                </c:pt>
              </c:numCache>
            </c:numRef>
          </c:val>
          <c:smooth val="0"/>
          <c:extLst>
            <c:ext xmlns:c16="http://schemas.microsoft.com/office/drawing/2014/chart" uri="{C3380CC4-5D6E-409C-BE32-E72D297353CC}">
              <c16:uniqueId val="{00000013-301F-4495-B778-CCF21F5AAD0E}"/>
            </c:ext>
          </c:extLst>
        </c:ser>
        <c:dLbls>
          <c:dLblPos val="t"/>
          <c:showLegendKey val="0"/>
          <c:showVal val="1"/>
          <c:showCatName val="0"/>
          <c:showSerName val="0"/>
          <c:showPercent val="0"/>
          <c:showBubbleSize val="0"/>
        </c:dLbls>
        <c:marker val="1"/>
        <c:smooth val="0"/>
        <c:axId val="938089855"/>
        <c:axId val="751542367"/>
      </c:lineChart>
      <c:catAx>
        <c:axId val="9380898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751542367"/>
        <c:crosses val="autoZero"/>
        <c:auto val="1"/>
        <c:lblAlgn val="ctr"/>
        <c:lblOffset val="100"/>
        <c:noMultiLvlLbl val="0"/>
      </c:catAx>
      <c:valAx>
        <c:axId val="75154236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556420233463035E-2"/>
              <c:y val="0.2188872117202639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9380898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Female Adults in Lucas County Experienced Higher Rates of Asthma Hospitalizations and Emergency Department Visits Compared to their Male Counterparts </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Luc!$C$23:$C$24</c:f>
              <c:strCache>
                <c:ptCount val="2"/>
                <c:pt idx="0">
                  <c:v>Lucas Male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6252696673785343E-2"/>
                  <c:y val="-4.0784187690824363E-2"/>
                </c:manualLayout>
              </c:layout>
              <c:tx>
                <c:rich>
                  <a:bodyPr/>
                  <a:lstStyle/>
                  <a:p>
                    <a:fld id="{80347EDF-623B-4C35-837C-7CFEF149C09E}"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0FE-4CFD-9291-037FAD304298}"/>
                </c:ext>
              </c:extLst>
            </c:dLbl>
            <c:dLbl>
              <c:idx val="1"/>
              <c:layout>
                <c:manualLayout>
                  <c:x val="-5.1773745673095208E-2"/>
                  <c:y val="-4.0784187690824363E-2"/>
                </c:manualLayout>
              </c:layout>
              <c:tx>
                <c:rich>
                  <a:bodyPr/>
                  <a:lstStyle/>
                  <a:p>
                    <a:fld id="{ADEC6915-B754-40C5-8481-ED1C112EB19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0FE-4CFD-9291-037FAD304298}"/>
                </c:ext>
              </c:extLst>
            </c:dLbl>
            <c:dLbl>
              <c:idx val="2"/>
              <c:layout>
                <c:manualLayout>
                  <c:x val="-4.3492172174130456E-2"/>
                  <c:y val="-2.359836599372447E-2"/>
                </c:manualLayout>
              </c:layout>
              <c:tx>
                <c:rich>
                  <a:bodyPr/>
                  <a:lstStyle/>
                  <a:p>
                    <a:fld id="{6D3A944A-228E-45F9-A3E1-634BEA79B52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0FE-4CFD-9291-037FAD304298}"/>
                </c:ext>
              </c:extLst>
            </c:dLbl>
            <c:dLbl>
              <c:idx val="3"/>
              <c:layout>
                <c:manualLayout>
                  <c:x val="-6.2815843671714944E-2"/>
                  <c:y val="3.6487732266549389E-2"/>
                </c:manualLayout>
              </c:layout>
              <c:tx>
                <c:rich>
                  <a:bodyPr/>
                  <a:lstStyle/>
                  <a:p>
                    <a:fld id="{0F731195-95D7-4FAE-A17C-1800229ED687}"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0FE-4CFD-9291-037FAD304298}"/>
                </c:ext>
              </c:extLst>
            </c:dLbl>
            <c:dLbl>
              <c:idx val="4"/>
              <c:layout>
                <c:manualLayout>
                  <c:x val="-5.4534270172750143E-2"/>
                  <c:y val="2.359836599372447E-2"/>
                </c:manualLayout>
              </c:layout>
              <c:tx>
                <c:rich>
                  <a:bodyPr/>
                  <a:lstStyle/>
                  <a:p>
                    <a:fld id="{A51F19EC-0777-4B0F-9DD2-ABAE8528AAC7}"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0FE-4CFD-9291-037FAD304298}"/>
                </c:ext>
              </c:extLst>
            </c:dLbl>
            <c:dLbl>
              <c:idx val="5"/>
              <c:layout>
                <c:manualLayout>
                  <c:x val="-4.3492172174130407E-2"/>
                  <c:y val="1.9301910569449496E-2"/>
                </c:manualLayout>
              </c:layout>
              <c:tx>
                <c:rich>
                  <a:bodyPr/>
                  <a:lstStyle/>
                  <a:p>
                    <a:fld id="{C4DC66B8-0B74-47E8-81EB-6633A074107D}"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0FE-4CFD-9291-037FAD30429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Luc!$B$25:$B$30</c:f>
              <c:numCache>
                <c:formatCode>General</c:formatCode>
                <c:ptCount val="6"/>
                <c:pt idx="0">
                  <c:v>2016</c:v>
                </c:pt>
                <c:pt idx="1">
                  <c:v>2017</c:v>
                </c:pt>
                <c:pt idx="2">
                  <c:v>2018</c:v>
                </c:pt>
                <c:pt idx="3">
                  <c:v>2019</c:v>
                </c:pt>
                <c:pt idx="4">
                  <c:v>2020</c:v>
                </c:pt>
                <c:pt idx="5">
                  <c:v>2021</c:v>
                </c:pt>
              </c:numCache>
            </c:numRef>
          </c:cat>
          <c:val>
            <c:numRef>
              <c:f>Luc!$C$25:$C$30</c:f>
              <c:numCache>
                <c:formatCode>General</c:formatCode>
                <c:ptCount val="6"/>
                <c:pt idx="0">
                  <c:v>57.87</c:v>
                </c:pt>
                <c:pt idx="1">
                  <c:v>55.25</c:v>
                </c:pt>
                <c:pt idx="2">
                  <c:v>52.53</c:v>
                </c:pt>
                <c:pt idx="3">
                  <c:v>50.55</c:v>
                </c:pt>
                <c:pt idx="4">
                  <c:v>34.369999999999997</c:v>
                </c:pt>
                <c:pt idx="5">
                  <c:v>35.06</c:v>
                </c:pt>
              </c:numCache>
            </c:numRef>
          </c:val>
          <c:smooth val="0"/>
          <c:extLst>
            <c:ext xmlns:c16="http://schemas.microsoft.com/office/drawing/2014/chart" uri="{C3380CC4-5D6E-409C-BE32-E72D297353CC}">
              <c16:uniqueId val="{00000006-10FE-4CFD-9291-037FAD304298}"/>
            </c:ext>
          </c:extLst>
        </c:ser>
        <c:ser>
          <c:idx val="1"/>
          <c:order val="1"/>
          <c:tx>
            <c:strRef>
              <c:f>Luc!$D$23:$D$24</c:f>
              <c:strCache>
                <c:ptCount val="2"/>
                <c:pt idx="0">
                  <c:v>Lucas Female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8640441683919948E-2"/>
                  <c:y val="-2.5273983609191707E-2"/>
                </c:manualLayout>
              </c:layout>
              <c:tx>
                <c:rich>
                  <a:bodyPr/>
                  <a:lstStyle/>
                  <a:p>
                    <a:fld id="{6D6D7580-4B51-4FE9-8380-B83CDEFBE7F0}"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0FE-4CFD-9291-037FAD30429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Luc!$B$25:$B$30</c:f>
              <c:numCache>
                <c:formatCode>General</c:formatCode>
                <c:ptCount val="6"/>
                <c:pt idx="0">
                  <c:v>2016</c:v>
                </c:pt>
                <c:pt idx="1">
                  <c:v>2017</c:v>
                </c:pt>
                <c:pt idx="2">
                  <c:v>2018</c:v>
                </c:pt>
                <c:pt idx="3">
                  <c:v>2019</c:v>
                </c:pt>
                <c:pt idx="4">
                  <c:v>2020</c:v>
                </c:pt>
                <c:pt idx="5">
                  <c:v>2021</c:v>
                </c:pt>
              </c:numCache>
            </c:numRef>
          </c:cat>
          <c:val>
            <c:numRef>
              <c:f>Luc!$D$25:$D$30</c:f>
              <c:numCache>
                <c:formatCode>General</c:formatCode>
                <c:ptCount val="6"/>
                <c:pt idx="0">
                  <c:v>72.28</c:v>
                </c:pt>
                <c:pt idx="1">
                  <c:v>65.92</c:v>
                </c:pt>
                <c:pt idx="2">
                  <c:v>60.23</c:v>
                </c:pt>
                <c:pt idx="3">
                  <c:v>63.25</c:v>
                </c:pt>
                <c:pt idx="4">
                  <c:v>47.33</c:v>
                </c:pt>
                <c:pt idx="5">
                  <c:v>48.6</c:v>
                </c:pt>
              </c:numCache>
            </c:numRef>
          </c:val>
          <c:smooth val="0"/>
          <c:extLst>
            <c:ext xmlns:c16="http://schemas.microsoft.com/office/drawing/2014/chart" uri="{C3380CC4-5D6E-409C-BE32-E72D297353CC}">
              <c16:uniqueId val="{00000008-10FE-4CFD-9291-037FAD304298}"/>
            </c:ext>
          </c:extLst>
        </c:ser>
        <c:ser>
          <c:idx val="2"/>
          <c:order val="2"/>
          <c:tx>
            <c:strRef>
              <c:f>Luc!$E$23:$E$24</c:f>
              <c:strCache>
                <c:ptCount val="2"/>
                <c:pt idx="0">
                  <c:v>Ohio Male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Luc!$B$25:$B$30</c:f>
              <c:numCache>
                <c:formatCode>General</c:formatCode>
                <c:ptCount val="6"/>
                <c:pt idx="0">
                  <c:v>2016</c:v>
                </c:pt>
                <c:pt idx="1">
                  <c:v>2017</c:v>
                </c:pt>
                <c:pt idx="2">
                  <c:v>2018</c:v>
                </c:pt>
                <c:pt idx="3">
                  <c:v>2019</c:v>
                </c:pt>
                <c:pt idx="4">
                  <c:v>2020</c:v>
                </c:pt>
                <c:pt idx="5">
                  <c:v>2021</c:v>
                </c:pt>
              </c:numCache>
            </c:numRef>
          </c:cat>
          <c:val>
            <c:numRef>
              <c:f>Luc!$E$25:$E$30</c:f>
              <c:numCache>
                <c:formatCode>0.00</c:formatCode>
                <c:ptCount val="6"/>
                <c:pt idx="0">
                  <c:v>33.337413848635066</c:v>
                </c:pt>
                <c:pt idx="1">
                  <c:v>32.602611001901863</c:v>
                </c:pt>
                <c:pt idx="2">
                  <c:v>33.068602138162703</c:v>
                </c:pt>
                <c:pt idx="3">
                  <c:v>32.075247864332084</c:v>
                </c:pt>
                <c:pt idx="4">
                  <c:v>24.106451122635459</c:v>
                </c:pt>
                <c:pt idx="5">
                  <c:v>23.66029642674016</c:v>
                </c:pt>
              </c:numCache>
            </c:numRef>
          </c:val>
          <c:smooth val="0"/>
          <c:extLst>
            <c:ext xmlns:c16="http://schemas.microsoft.com/office/drawing/2014/chart" uri="{C3380CC4-5D6E-409C-BE32-E72D297353CC}">
              <c16:uniqueId val="{00000009-10FE-4CFD-9291-037FAD304298}"/>
            </c:ext>
          </c:extLst>
        </c:ser>
        <c:ser>
          <c:idx val="3"/>
          <c:order val="3"/>
          <c:tx>
            <c:strRef>
              <c:f>Luc!$F$23:$F$24</c:f>
              <c:strCache>
                <c:ptCount val="2"/>
                <c:pt idx="0">
                  <c:v>Ohio Female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5.1773745673095208E-2"/>
                  <c:y val="3.2191276842274338E-2"/>
                </c:manualLayout>
              </c:layout>
              <c:tx>
                <c:rich>
                  <a:bodyPr/>
                  <a:lstStyle/>
                  <a:p>
                    <a:fld id="{B2B87611-40AD-40A1-B608-377172E3E039}"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10FE-4CFD-9291-037FAD304298}"/>
                </c:ext>
              </c:extLst>
            </c:dLbl>
            <c:dLbl>
              <c:idx val="1"/>
              <c:layout>
                <c:manualLayout>
                  <c:x val="-4.9013221173440327E-2"/>
                  <c:y val="3.6487732266549389E-2"/>
                </c:manualLayout>
              </c:layout>
              <c:tx>
                <c:rich>
                  <a:bodyPr/>
                  <a:lstStyle/>
                  <a:p>
                    <a:fld id="{E615B4D1-CDA4-41FC-A62C-4994C26B47F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10FE-4CFD-9291-037FAD304298}"/>
                </c:ext>
              </c:extLst>
            </c:dLbl>
            <c:dLbl>
              <c:idx val="2"/>
              <c:layout>
                <c:manualLayout>
                  <c:x val="-5.1773745673095263E-2"/>
                  <c:y val="3.2191276842274415E-2"/>
                </c:manualLayout>
              </c:layout>
              <c:tx>
                <c:rich>
                  <a:bodyPr/>
                  <a:lstStyle/>
                  <a:p>
                    <a:fld id="{3C9A7157-55BC-4313-A66C-EC842A24B29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10FE-4CFD-9291-037FAD304298}"/>
                </c:ext>
              </c:extLst>
            </c:dLbl>
            <c:dLbl>
              <c:idx val="3"/>
              <c:layout>
                <c:manualLayout>
                  <c:x val="-5.1773745673095208E-2"/>
                  <c:y val="-2.3598365993724547E-2"/>
                </c:manualLayout>
              </c:layout>
              <c:tx>
                <c:rich>
                  <a:bodyPr/>
                  <a:lstStyle/>
                  <a:p>
                    <a:fld id="{9A2622B2-8EA4-436D-99C4-7384D6077081}"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10FE-4CFD-9291-037FAD304298}"/>
                </c:ext>
              </c:extLst>
            </c:dLbl>
            <c:dLbl>
              <c:idx val="4"/>
              <c:layout>
                <c:manualLayout>
                  <c:x val="-5.1773745673095208E-2"/>
                  <c:y val="-3.6487732266549465E-2"/>
                </c:manualLayout>
              </c:layout>
              <c:tx>
                <c:rich>
                  <a:bodyPr/>
                  <a:lstStyle/>
                  <a:p>
                    <a:fld id="{8485142D-B94E-4904-81D6-78DC47B5D08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10FE-4CFD-9291-037FAD304298}"/>
                </c:ext>
              </c:extLst>
            </c:dLbl>
            <c:dLbl>
              <c:idx val="5"/>
              <c:layout>
                <c:manualLayout>
                  <c:x val="-5.1773745673095312E-2"/>
                  <c:y val="-2.7894821417999521E-2"/>
                </c:manualLayout>
              </c:layout>
              <c:tx>
                <c:rich>
                  <a:bodyPr/>
                  <a:lstStyle/>
                  <a:p>
                    <a:fld id="{AB45F97F-22CC-4812-A27F-2E9DFF0C6D90}"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10FE-4CFD-9291-037FAD30429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Luc!$B$25:$B$30</c:f>
              <c:numCache>
                <c:formatCode>General</c:formatCode>
                <c:ptCount val="6"/>
                <c:pt idx="0">
                  <c:v>2016</c:v>
                </c:pt>
                <c:pt idx="1">
                  <c:v>2017</c:v>
                </c:pt>
                <c:pt idx="2">
                  <c:v>2018</c:v>
                </c:pt>
                <c:pt idx="3">
                  <c:v>2019</c:v>
                </c:pt>
                <c:pt idx="4">
                  <c:v>2020</c:v>
                </c:pt>
                <c:pt idx="5">
                  <c:v>2021</c:v>
                </c:pt>
              </c:numCache>
            </c:numRef>
          </c:cat>
          <c:val>
            <c:numRef>
              <c:f>Luc!$F$25:$F$30</c:f>
              <c:numCache>
                <c:formatCode>0.00</c:formatCode>
                <c:ptCount val="6"/>
                <c:pt idx="0">
                  <c:v>54.377553903982303</c:v>
                </c:pt>
                <c:pt idx="1">
                  <c:v>53.522831095146707</c:v>
                </c:pt>
                <c:pt idx="2">
                  <c:v>52.065090621252033</c:v>
                </c:pt>
                <c:pt idx="3">
                  <c:v>52.147430071340324</c:v>
                </c:pt>
                <c:pt idx="4">
                  <c:v>38.417682041445481</c:v>
                </c:pt>
                <c:pt idx="5">
                  <c:v>37.263390335223185</c:v>
                </c:pt>
              </c:numCache>
            </c:numRef>
          </c:val>
          <c:smooth val="0"/>
          <c:extLst>
            <c:ext xmlns:c16="http://schemas.microsoft.com/office/drawing/2014/chart" uri="{C3380CC4-5D6E-409C-BE32-E72D297353CC}">
              <c16:uniqueId val="{00000010-10FE-4CFD-9291-037FAD304298}"/>
            </c:ext>
          </c:extLst>
        </c:ser>
        <c:dLbls>
          <c:dLblPos val="t"/>
          <c:showLegendKey val="0"/>
          <c:showVal val="1"/>
          <c:showCatName val="0"/>
          <c:showSerName val="0"/>
          <c:showPercent val="0"/>
          <c:showBubbleSize val="0"/>
        </c:dLbls>
        <c:marker val="1"/>
        <c:smooth val="0"/>
        <c:axId val="1559979551"/>
        <c:axId val="1559985791"/>
      </c:lineChart>
      <c:catAx>
        <c:axId val="15599795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559985791"/>
        <c:crosses val="autoZero"/>
        <c:auto val="1"/>
        <c:lblAlgn val="ctr"/>
        <c:lblOffset val="100"/>
        <c:noMultiLvlLbl val="0"/>
      </c:catAx>
      <c:valAx>
        <c:axId val="155998579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2.4844720496894408E-2"/>
              <c:y val="0.21746526045146614"/>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5599795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Male Children in Lucas County Experienced Higher Rates of Asthma-related Hospitalizations and Emergency Department Visits Compared to their Female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Luc!$C$33:$C$34</c:f>
              <c:strCache>
                <c:ptCount val="2"/>
                <c:pt idx="0">
                  <c:v>Lucas Male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Luc!$B$35:$B$40</c:f>
              <c:numCache>
                <c:formatCode>General</c:formatCode>
                <c:ptCount val="6"/>
                <c:pt idx="0">
                  <c:v>2016</c:v>
                </c:pt>
                <c:pt idx="1">
                  <c:v>2017</c:v>
                </c:pt>
                <c:pt idx="2">
                  <c:v>2018</c:v>
                </c:pt>
                <c:pt idx="3">
                  <c:v>2019</c:v>
                </c:pt>
                <c:pt idx="4">
                  <c:v>2020</c:v>
                </c:pt>
                <c:pt idx="5">
                  <c:v>2021</c:v>
                </c:pt>
              </c:numCache>
            </c:numRef>
          </c:cat>
          <c:val>
            <c:numRef>
              <c:f>Luc!$C$35:$C$40</c:f>
              <c:numCache>
                <c:formatCode>General</c:formatCode>
                <c:ptCount val="6"/>
                <c:pt idx="0">
                  <c:v>156.72999999999999</c:v>
                </c:pt>
                <c:pt idx="1">
                  <c:v>136.19999999999999</c:v>
                </c:pt>
                <c:pt idx="2">
                  <c:v>145.99</c:v>
                </c:pt>
                <c:pt idx="3">
                  <c:v>126.18</c:v>
                </c:pt>
                <c:pt idx="4">
                  <c:v>69.52</c:v>
                </c:pt>
                <c:pt idx="5">
                  <c:v>104.85</c:v>
                </c:pt>
              </c:numCache>
            </c:numRef>
          </c:val>
          <c:smooth val="0"/>
          <c:extLst>
            <c:ext xmlns:c16="http://schemas.microsoft.com/office/drawing/2014/chart" uri="{C3380CC4-5D6E-409C-BE32-E72D297353CC}">
              <c16:uniqueId val="{00000000-F3D8-4AB4-A881-2D2C6A5B8C3F}"/>
            </c:ext>
          </c:extLst>
        </c:ser>
        <c:ser>
          <c:idx val="1"/>
          <c:order val="1"/>
          <c:tx>
            <c:strRef>
              <c:f>Luc!$D$33:$D$34</c:f>
              <c:strCache>
                <c:ptCount val="2"/>
                <c:pt idx="0">
                  <c:v>Lucas Female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5.7907872843506437E-2"/>
                  <c:y val="-2.8320686826887806E-2"/>
                </c:manualLayout>
              </c:layout>
              <c:tx>
                <c:rich>
                  <a:bodyPr/>
                  <a:lstStyle/>
                  <a:p>
                    <a:fld id="{FFE46831-3415-4F02-92DF-88E733BA317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3D8-4AB4-A881-2D2C6A5B8C3F}"/>
                </c:ext>
              </c:extLst>
            </c:dLbl>
            <c:dLbl>
              <c:idx val="1"/>
              <c:layout>
                <c:manualLayout>
                  <c:x val="-5.7907872843506437E-2"/>
                  <c:y val="-2.8320686826887806E-2"/>
                </c:manualLayout>
              </c:layout>
              <c:tx>
                <c:rich>
                  <a:bodyPr/>
                  <a:lstStyle/>
                  <a:p>
                    <a:fld id="{FDACCBF1-EEB6-491E-ADF8-0E710BACE08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F3D8-4AB4-A881-2D2C6A5B8C3F}"/>
                </c:ext>
              </c:extLst>
            </c:dLbl>
            <c:dLbl>
              <c:idx val="2"/>
              <c:layout>
                <c:manualLayout>
                  <c:x val="-5.7907872843506437E-2"/>
                  <c:y val="2.8385945822668641E-2"/>
                </c:manualLayout>
              </c:layout>
              <c:tx>
                <c:rich>
                  <a:bodyPr/>
                  <a:lstStyle/>
                  <a:p>
                    <a:fld id="{4961118E-490E-42C2-BA4C-52C406D225C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3D8-4AB4-A881-2D2C6A5B8C3F}"/>
                </c:ext>
              </c:extLst>
            </c:dLbl>
            <c:dLbl>
              <c:idx val="3"/>
              <c:layout>
                <c:manualLayout>
                  <c:x val="-8.4666297875956267E-2"/>
                  <c:y val="2.4023897157318144E-2"/>
                </c:manualLayout>
              </c:layout>
              <c:tx>
                <c:rich>
                  <a:bodyPr/>
                  <a:lstStyle/>
                  <a:p>
                    <a:fld id="{0AAE6172-4343-47ED-9CE3-086CD6F11D7A}"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F3D8-4AB4-A881-2D2C6A5B8C3F}"/>
                </c:ext>
              </c:extLst>
            </c:dLbl>
            <c:dLbl>
              <c:idx val="4"/>
              <c:layout>
                <c:manualLayout>
                  <c:x val="-2.2188570551599441E-2"/>
                  <c:y val="-3.7044784157588877E-2"/>
                </c:manualLayout>
              </c:layout>
              <c:tx>
                <c:rich>
                  <a:bodyPr/>
                  <a:lstStyle/>
                  <a:p>
                    <a:fld id="{E82B5567-CC7F-4A19-85C5-6770EBD3715B}"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3D8-4AB4-A881-2D2C6A5B8C3F}"/>
                </c:ext>
              </c:extLst>
            </c:dLbl>
            <c:dLbl>
              <c:idx val="5"/>
              <c:layout>
                <c:manualLayout>
                  <c:x val="-4.3372432085138628E-2"/>
                  <c:y val="-3.7044784157588793E-2"/>
                </c:manualLayout>
              </c:layout>
              <c:tx>
                <c:rich>
                  <a:bodyPr/>
                  <a:lstStyle/>
                  <a:p>
                    <a:fld id="{D381110B-59E7-4FC0-A6AB-E2D51A7F9CF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F3D8-4AB4-A881-2D2C6A5B8C3F}"/>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Luc!$B$35:$B$40</c:f>
              <c:numCache>
                <c:formatCode>General</c:formatCode>
                <c:ptCount val="6"/>
                <c:pt idx="0">
                  <c:v>2016</c:v>
                </c:pt>
                <c:pt idx="1">
                  <c:v>2017</c:v>
                </c:pt>
                <c:pt idx="2">
                  <c:v>2018</c:v>
                </c:pt>
                <c:pt idx="3">
                  <c:v>2019</c:v>
                </c:pt>
                <c:pt idx="4">
                  <c:v>2020</c:v>
                </c:pt>
                <c:pt idx="5">
                  <c:v>2021</c:v>
                </c:pt>
              </c:numCache>
            </c:numRef>
          </c:cat>
          <c:val>
            <c:numRef>
              <c:f>Luc!$D$35:$D$40</c:f>
              <c:numCache>
                <c:formatCode>General</c:formatCode>
                <c:ptCount val="6"/>
                <c:pt idx="0">
                  <c:v>114.68</c:v>
                </c:pt>
                <c:pt idx="1">
                  <c:v>108.09</c:v>
                </c:pt>
                <c:pt idx="2">
                  <c:v>100.89</c:v>
                </c:pt>
                <c:pt idx="3">
                  <c:v>86.78</c:v>
                </c:pt>
                <c:pt idx="4">
                  <c:v>47</c:v>
                </c:pt>
                <c:pt idx="5">
                  <c:v>72.540000000000006</c:v>
                </c:pt>
              </c:numCache>
            </c:numRef>
          </c:val>
          <c:smooth val="0"/>
          <c:extLst>
            <c:ext xmlns:c16="http://schemas.microsoft.com/office/drawing/2014/chart" uri="{C3380CC4-5D6E-409C-BE32-E72D297353CC}">
              <c16:uniqueId val="{00000007-F3D8-4AB4-A881-2D2C6A5B8C3F}"/>
            </c:ext>
          </c:extLst>
        </c:ser>
        <c:ser>
          <c:idx val="2"/>
          <c:order val="2"/>
          <c:tx>
            <c:strRef>
              <c:f>Luc!$E$33:$E$34</c:f>
              <c:strCache>
                <c:ptCount val="2"/>
                <c:pt idx="0">
                  <c:v>Ohio Male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1631205243302183E-2"/>
                  <c:y val="2.4023897157318144E-2"/>
                </c:manualLayout>
              </c:layout>
              <c:tx>
                <c:rich>
                  <a:bodyPr/>
                  <a:lstStyle/>
                  <a:p>
                    <a:fld id="{681267CB-BA7D-4BD3-B527-BD6F7418F209}"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F3D8-4AB4-A881-2D2C6A5B8C3F}"/>
                </c:ext>
              </c:extLst>
            </c:dLbl>
            <c:dLbl>
              <c:idx val="1"/>
              <c:layout>
                <c:manualLayout>
                  <c:x val="-5.7137054015411227E-2"/>
                  <c:y val="2.8385945822668641E-2"/>
                </c:manualLayout>
              </c:layout>
              <c:tx>
                <c:rich>
                  <a:bodyPr/>
                  <a:lstStyle/>
                  <a:p>
                    <a:fld id="{9C34733D-8DA2-4370-90AF-E00BE0073F8A}"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F3D8-4AB4-A881-2D2C6A5B8C3F}"/>
                </c:ext>
              </c:extLst>
            </c:dLbl>
            <c:dLbl>
              <c:idx val="2"/>
              <c:layout>
                <c:manualLayout>
                  <c:x val="-4.9649099685342958E-2"/>
                  <c:y val="-4.5768881488289788E-2"/>
                </c:manualLayout>
              </c:layout>
              <c:tx>
                <c:rich>
                  <a:bodyPr/>
                  <a:lstStyle/>
                  <a:p>
                    <a:fld id="{D10483EF-B9AE-443A-AA36-0B9478F7C59D}"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F3D8-4AB4-A881-2D2C6A5B8C3F}"/>
                </c:ext>
              </c:extLst>
            </c:dLbl>
            <c:dLbl>
              <c:idx val="3"/>
              <c:layout>
                <c:manualLayout>
                  <c:x val="-6.2642902787520188E-2"/>
                  <c:y val="-3.2682735492238303E-2"/>
                </c:manualLayout>
              </c:layout>
              <c:tx>
                <c:rich>
                  <a:bodyPr/>
                  <a:lstStyle/>
                  <a:p>
                    <a:fld id="{62DD26FF-E43B-49DD-A4EC-4E4264D9E335}"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F3D8-4AB4-A881-2D2C6A5B8C3F}"/>
                </c:ext>
              </c:extLst>
            </c:dLbl>
            <c:dLbl>
              <c:idx val="4"/>
              <c:layout>
                <c:manualLayout>
                  <c:x val="-2.4101961382756967E-2"/>
                  <c:y val="6.5757024959161607E-3"/>
                </c:manualLayout>
              </c:layout>
              <c:tx>
                <c:rich>
                  <a:bodyPr/>
                  <a:lstStyle/>
                  <a:p>
                    <a:fld id="{0115582C-FEF5-42C0-9060-BBD8A6E3FB5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F3D8-4AB4-A881-2D2C6A5B8C3F}"/>
                </c:ext>
              </c:extLst>
            </c:dLbl>
            <c:dLbl>
              <c:idx val="5"/>
              <c:layout>
                <c:manualLayout>
                  <c:x val="-2.6854885768811579E-2"/>
                  <c:y val="1.5299799826617153E-2"/>
                </c:manualLayout>
              </c:layout>
              <c:tx>
                <c:rich>
                  <a:bodyPr/>
                  <a:lstStyle/>
                  <a:p>
                    <a:fld id="{5E5FC2AB-7EA1-4F9A-968B-46C3559A158A}"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F3D8-4AB4-A881-2D2C6A5B8C3F}"/>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Luc!$B$35:$B$40</c:f>
              <c:numCache>
                <c:formatCode>General</c:formatCode>
                <c:ptCount val="6"/>
                <c:pt idx="0">
                  <c:v>2016</c:v>
                </c:pt>
                <c:pt idx="1">
                  <c:v>2017</c:v>
                </c:pt>
                <c:pt idx="2">
                  <c:v>2018</c:v>
                </c:pt>
                <c:pt idx="3">
                  <c:v>2019</c:v>
                </c:pt>
                <c:pt idx="4">
                  <c:v>2020</c:v>
                </c:pt>
                <c:pt idx="5">
                  <c:v>2021</c:v>
                </c:pt>
              </c:numCache>
            </c:numRef>
          </c:cat>
          <c:val>
            <c:numRef>
              <c:f>Luc!$E$35:$E$40</c:f>
              <c:numCache>
                <c:formatCode>0.00</c:formatCode>
                <c:ptCount val="6"/>
                <c:pt idx="0">
                  <c:v>98.782090973404451</c:v>
                </c:pt>
                <c:pt idx="1">
                  <c:v>96.345661931498256</c:v>
                </c:pt>
                <c:pt idx="2">
                  <c:v>102.7019124989137</c:v>
                </c:pt>
                <c:pt idx="3">
                  <c:v>92.504576820166164</c:v>
                </c:pt>
                <c:pt idx="4">
                  <c:v>43.990185010682659</c:v>
                </c:pt>
                <c:pt idx="5">
                  <c:v>69.45251558785057</c:v>
                </c:pt>
              </c:numCache>
            </c:numRef>
          </c:val>
          <c:smooth val="0"/>
          <c:extLst>
            <c:ext xmlns:c16="http://schemas.microsoft.com/office/drawing/2014/chart" uri="{C3380CC4-5D6E-409C-BE32-E72D297353CC}">
              <c16:uniqueId val="{0000000E-F3D8-4AB4-A881-2D2C6A5B8C3F}"/>
            </c:ext>
          </c:extLst>
        </c:ser>
        <c:ser>
          <c:idx val="3"/>
          <c:order val="3"/>
          <c:tx>
            <c:strRef>
              <c:f>Luc!$F$33:$F$34</c:f>
              <c:strCache>
                <c:ptCount val="2"/>
                <c:pt idx="0">
                  <c:v>Ohio Female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Luc!$B$35:$B$40</c:f>
              <c:numCache>
                <c:formatCode>General</c:formatCode>
                <c:ptCount val="6"/>
                <c:pt idx="0">
                  <c:v>2016</c:v>
                </c:pt>
                <c:pt idx="1">
                  <c:v>2017</c:v>
                </c:pt>
                <c:pt idx="2">
                  <c:v>2018</c:v>
                </c:pt>
                <c:pt idx="3">
                  <c:v>2019</c:v>
                </c:pt>
                <c:pt idx="4">
                  <c:v>2020</c:v>
                </c:pt>
                <c:pt idx="5">
                  <c:v>2021</c:v>
                </c:pt>
              </c:numCache>
            </c:numRef>
          </c:cat>
          <c:val>
            <c:numRef>
              <c:f>Luc!$F$35:$F$40</c:f>
              <c:numCache>
                <c:formatCode>0.00</c:formatCode>
                <c:ptCount val="6"/>
                <c:pt idx="0">
                  <c:v>72.61064587652271</c:v>
                </c:pt>
                <c:pt idx="1">
                  <c:v>70.920542893984702</c:v>
                </c:pt>
                <c:pt idx="2">
                  <c:v>72.725018561645086</c:v>
                </c:pt>
                <c:pt idx="3">
                  <c:v>67.903580454242757</c:v>
                </c:pt>
                <c:pt idx="4">
                  <c:v>32.189485652666441</c:v>
                </c:pt>
                <c:pt idx="5">
                  <c:v>48.824384308600528</c:v>
                </c:pt>
              </c:numCache>
            </c:numRef>
          </c:val>
          <c:smooth val="0"/>
          <c:extLst>
            <c:ext xmlns:c16="http://schemas.microsoft.com/office/drawing/2014/chart" uri="{C3380CC4-5D6E-409C-BE32-E72D297353CC}">
              <c16:uniqueId val="{0000000F-F3D8-4AB4-A881-2D2C6A5B8C3F}"/>
            </c:ext>
          </c:extLst>
        </c:ser>
        <c:dLbls>
          <c:dLblPos val="t"/>
          <c:showLegendKey val="0"/>
          <c:showVal val="1"/>
          <c:showCatName val="0"/>
          <c:showSerName val="0"/>
          <c:showPercent val="0"/>
          <c:showBubbleSize val="0"/>
        </c:dLbls>
        <c:marker val="1"/>
        <c:smooth val="0"/>
        <c:axId val="1292801727"/>
        <c:axId val="1292791167"/>
      </c:lineChart>
      <c:catAx>
        <c:axId val="12928017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92791167"/>
        <c:crosses val="autoZero"/>
        <c:auto val="1"/>
        <c:lblAlgn val="ctr"/>
        <c:lblOffset val="100"/>
        <c:noMultiLvlLbl val="0"/>
      </c:catAx>
      <c:valAx>
        <c:axId val="129279116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1011697544218034E-2"/>
              <c:y val="0.2076991189348632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928017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Rates of Asthma Hospitalization &amp; Emergency Department Visits (per 10,000 residents) by Month of Admission, Lucas County &amp; Ohio, 2021</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Lucas!$C$40</c:f>
              <c:strCache>
                <c:ptCount val="1"/>
                <c:pt idx="0">
                  <c:v>Lucas County</c:v>
                </c:pt>
              </c:strCache>
            </c:strRef>
          </c:tx>
          <c:spPr>
            <a:ln w="28575" cap="rnd">
              <a:noFill/>
              <a:round/>
            </a:ln>
            <a:effectLst/>
          </c:spPr>
          <c:marker>
            <c:symbol val="circle"/>
            <c:size val="7"/>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Lucas!$B$41:$B$52</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Lucas!$C$41:$C$52</c:f>
              <c:numCache>
                <c:formatCode>0.00</c:formatCode>
                <c:ptCount val="12"/>
                <c:pt idx="0">
                  <c:v>2.7027593775265557</c:v>
                </c:pt>
                <c:pt idx="1">
                  <c:v>2.9357558755891895</c:v>
                </c:pt>
                <c:pt idx="2">
                  <c:v>3.7046443191958822</c:v>
                </c:pt>
                <c:pt idx="3">
                  <c:v>4.1007383659023606</c:v>
                </c:pt>
                <c:pt idx="4">
                  <c:v>5.1958219067967404</c:v>
                </c:pt>
                <c:pt idx="5">
                  <c:v>4.9628254087341066</c:v>
                </c:pt>
                <c:pt idx="6">
                  <c:v>4.0075397666773069</c:v>
                </c:pt>
                <c:pt idx="7">
                  <c:v>4.5667313620276291</c:v>
                </c:pt>
                <c:pt idx="8">
                  <c:v>5.3123201558280577</c:v>
                </c:pt>
                <c:pt idx="9">
                  <c:v>5.9414107005971699</c:v>
                </c:pt>
                <c:pt idx="10">
                  <c:v>5.5686163036969551</c:v>
                </c:pt>
                <c:pt idx="11">
                  <c:v>3.4949474709395116</c:v>
                </c:pt>
              </c:numCache>
            </c:numRef>
          </c:val>
          <c:smooth val="0"/>
          <c:extLst>
            <c:ext xmlns:c16="http://schemas.microsoft.com/office/drawing/2014/chart" uri="{C3380CC4-5D6E-409C-BE32-E72D297353CC}">
              <c16:uniqueId val="{00000000-35BC-45E5-99A7-940AE17F2638}"/>
            </c:ext>
          </c:extLst>
        </c:ser>
        <c:ser>
          <c:idx val="1"/>
          <c:order val="1"/>
          <c:tx>
            <c:strRef>
              <c:f>Lucas!$D$40</c:f>
              <c:strCache>
                <c:ptCount val="1"/>
                <c:pt idx="0">
                  <c:v>Ohio</c:v>
                </c:pt>
              </c:strCache>
            </c:strRef>
          </c:tx>
          <c:spPr>
            <a:ln w="28575" cap="rnd">
              <a:noFill/>
              <a:round/>
            </a:ln>
            <a:effectLst/>
          </c:spPr>
          <c:marker>
            <c:symbol val="circle"/>
            <c:size val="7"/>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Lucas!$B$41:$B$52</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Lucas!$D$41:$D$52</c:f>
              <c:numCache>
                <c:formatCode>0.00</c:formatCode>
                <c:ptCount val="12"/>
                <c:pt idx="0">
                  <c:v>2.1477048802221592</c:v>
                </c:pt>
                <c:pt idx="1">
                  <c:v>1.8862451556733746</c:v>
                </c:pt>
                <c:pt idx="2">
                  <c:v>2.6196906167452902</c:v>
                </c:pt>
                <c:pt idx="3">
                  <c:v>2.9779243951855081</c:v>
                </c:pt>
                <c:pt idx="4">
                  <c:v>3.366718401170389</c:v>
                </c:pt>
                <c:pt idx="5">
                  <c:v>3.17911255985454</c:v>
                </c:pt>
                <c:pt idx="6">
                  <c:v>3.0645117065620533</c:v>
                </c:pt>
                <c:pt idx="7">
                  <c:v>3.0874318772205509</c:v>
                </c:pt>
                <c:pt idx="8">
                  <c:v>3.9218958682317688</c:v>
                </c:pt>
                <c:pt idx="9">
                  <c:v>4.0492301496678653</c:v>
                </c:pt>
                <c:pt idx="10">
                  <c:v>4.1171417664337833</c:v>
                </c:pt>
                <c:pt idx="11">
                  <c:v>3.3166335838055243</c:v>
                </c:pt>
              </c:numCache>
            </c:numRef>
          </c:val>
          <c:smooth val="0"/>
          <c:extLst>
            <c:ext xmlns:c16="http://schemas.microsoft.com/office/drawing/2014/chart" uri="{C3380CC4-5D6E-409C-BE32-E72D297353CC}">
              <c16:uniqueId val="{00000001-35BC-45E5-99A7-940AE17F2638}"/>
            </c:ext>
          </c:extLst>
        </c:ser>
        <c:dLbls>
          <c:dLblPos val="t"/>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381918672"/>
        <c:axId val="381929232"/>
      </c:lineChart>
      <c:catAx>
        <c:axId val="3819186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381929232"/>
        <c:crosses val="autoZero"/>
        <c:auto val="1"/>
        <c:lblAlgn val="ctr"/>
        <c:lblOffset val="100"/>
        <c:noMultiLvlLbl val="0"/>
      </c:catAx>
      <c:valAx>
        <c:axId val="381929232"/>
        <c:scaling>
          <c:orientation val="minMax"/>
        </c:scaling>
        <c:delete val="1"/>
        <c:axPos val="l"/>
        <c:numFmt formatCode="0.00" sourceLinked="1"/>
        <c:majorTickMark val="none"/>
        <c:minorTickMark val="none"/>
        <c:tickLblPos val="nextTo"/>
        <c:crossAx val="3819186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Children       (0-18) on Medicaid, Ohio and Lucas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Lucas!$G$66</c:f>
              <c:strCache>
                <c:ptCount val="1"/>
                <c:pt idx="0">
                  <c:v>Lucas County</c:v>
                </c:pt>
              </c:strCache>
            </c:strRef>
          </c:tx>
          <c:spPr>
            <a:solidFill>
              <a:srgbClr val="EBA70E"/>
            </a:solidFill>
            <a:ln>
              <a:noFill/>
            </a:ln>
            <a:effectLst/>
          </c:spPr>
          <c:invertIfNegative val="0"/>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Lucas!$F$67:$F$72</c:f>
              <c:numCache>
                <c:formatCode>General</c:formatCode>
                <c:ptCount val="6"/>
                <c:pt idx="0">
                  <c:v>2016</c:v>
                </c:pt>
                <c:pt idx="1">
                  <c:v>2017</c:v>
                </c:pt>
                <c:pt idx="2">
                  <c:v>2018</c:v>
                </c:pt>
                <c:pt idx="3">
                  <c:v>2019</c:v>
                </c:pt>
                <c:pt idx="4">
                  <c:v>2020</c:v>
                </c:pt>
                <c:pt idx="5">
                  <c:v>2021</c:v>
                </c:pt>
              </c:numCache>
            </c:numRef>
          </c:cat>
          <c:val>
            <c:numRef>
              <c:f>Lucas!$G$67:$G$72</c:f>
              <c:numCache>
                <c:formatCode>0.00</c:formatCode>
                <c:ptCount val="6"/>
                <c:pt idx="0">
                  <c:v>111.58920043500873</c:v>
                </c:pt>
                <c:pt idx="1">
                  <c:v>159.4370572293453</c:v>
                </c:pt>
                <c:pt idx="2">
                  <c:v>168.44733386293998</c:v>
                </c:pt>
                <c:pt idx="3">
                  <c:v>147.16314981934568</c:v>
                </c:pt>
                <c:pt idx="4">
                  <c:v>81.736611676183188</c:v>
                </c:pt>
                <c:pt idx="5">
                  <c:v>125.44948664963634</c:v>
                </c:pt>
              </c:numCache>
            </c:numRef>
          </c:val>
          <c:extLst>
            <c:ext xmlns:c16="http://schemas.microsoft.com/office/drawing/2014/chart" uri="{C3380CC4-5D6E-409C-BE32-E72D297353CC}">
              <c16:uniqueId val="{00000000-FEBC-4924-9868-F80F55E3FB73}"/>
            </c:ext>
          </c:extLst>
        </c:ser>
        <c:ser>
          <c:idx val="1"/>
          <c:order val="1"/>
          <c:tx>
            <c:strRef>
              <c:f>Lucas!$H$66</c:f>
              <c:strCache>
                <c:ptCount val="1"/>
                <c:pt idx="0">
                  <c:v>Ohio</c:v>
                </c:pt>
              </c:strCache>
            </c:strRef>
          </c:tx>
          <c:spPr>
            <a:solidFill>
              <a:srgbClr val="0E3F75"/>
            </a:solidFill>
            <a:ln>
              <a:noFill/>
            </a:ln>
            <a:effectLst/>
          </c:spPr>
          <c:invertIfNegative val="0"/>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Lucas!$F$67:$F$72</c:f>
              <c:numCache>
                <c:formatCode>General</c:formatCode>
                <c:ptCount val="6"/>
                <c:pt idx="0">
                  <c:v>2016</c:v>
                </c:pt>
                <c:pt idx="1">
                  <c:v>2017</c:v>
                </c:pt>
                <c:pt idx="2">
                  <c:v>2018</c:v>
                </c:pt>
                <c:pt idx="3">
                  <c:v>2019</c:v>
                </c:pt>
                <c:pt idx="4">
                  <c:v>2020</c:v>
                </c:pt>
                <c:pt idx="5">
                  <c:v>2021</c:v>
                </c:pt>
              </c:numCache>
            </c:numRef>
          </c:cat>
          <c:val>
            <c:numRef>
              <c:f>Lucas!$H$67:$H$72</c:f>
              <c:numCache>
                <c:formatCode>0.0</c:formatCode>
                <c:ptCount val="6"/>
                <c:pt idx="0" formatCode="0.00">
                  <c:v>118.07072733668609</c:v>
                </c:pt>
                <c:pt idx="1">
                  <c:v>120.00470323794849</c:v>
                </c:pt>
                <c:pt idx="2" formatCode="0.00">
                  <c:v>128.55001516651058</c:v>
                </c:pt>
                <c:pt idx="3" formatCode="0.00">
                  <c:v>118.85048835462059</c:v>
                </c:pt>
                <c:pt idx="4">
                  <c:v>58.99600967982358</c:v>
                </c:pt>
                <c:pt idx="5" formatCode="0.00">
                  <c:v>86.309661460237123</c:v>
                </c:pt>
              </c:numCache>
            </c:numRef>
          </c:val>
          <c:extLst>
            <c:ext xmlns:c16="http://schemas.microsoft.com/office/drawing/2014/chart" uri="{C3380CC4-5D6E-409C-BE32-E72D297353CC}">
              <c16:uniqueId val="{00000001-FEBC-4924-9868-F80F55E3FB73}"/>
            </c:ext>
          </c:extLst>
        </c:ser>
        <c:dLbls>
          <c:dLblPos val="outEnd"/>
          <c:showLegendKey val="0"/>
          <c:showVal val="1"/>
          <c:showCatName val="0"/>
          <c:showSerName val="0"/>
          <c:showPercent val="0"/>
          <c:showBubbleSize val="0"/>
        </c:dLbls>
        <c:gapWidth val="120"/>
        <c:axId val="592902896"/>
        <c:axId val="592895216"/>
      </c:barChart>
      <c:catAx>
        <c:axId val="5929028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92895216"/>
        <c:crosses val="autoZero"/>
        <c:auto val="1"/>
        <c:lblAlgn val="ctr"/>
        <c:lblOffset val="100"/>
        <c:noMultiLvlLbl val="0"/>
      </c:catAx>
      <c:valAx>
        <c:axId val="592895216"/>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1.6666666666666666E-2"/>
              <c:y val="0.2801625838436862"/>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929028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Adults (19+) on Medicaid, Ohio and Lucas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Lucas!$G$56</c:f>
              <c:strCache>
                <c:ptCount val="1"/>
                <c:pt idx="0">
                  <c:v>Lucas County</c:v>
                </c:pt>
              </c:strCache>
            </c:strRef>
          </c:tx>
          <c:spPr>
            <a:solidFill>
              <a:srgbClr val="F3DF89"/>
            </a:solidFill>
            <a:ln>
              <a:noFill/>
            </a:ln>
            <a:effectLst/>
          </c:spPr>
          <c:invertIfNegative val="0"/>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Lucas!$F$57:$F$62</c:f>
              <c:numCache>
                <c:formatCode>General</c:formatCode>
                <c:ptCount val="6"/>
                <c:pt idx="0">
                  <c:v>2016</c:v>
                </c:pt>
                <c:pt idx="1">
                  <c:v>2017</c:v>
                </c:pt>
                <c:pt idx="2">
                  <c:v>2018</c:v>
                </c:pt>
                <c:pt idx="3">
                  <c:v>2019</c:v>
                </c:pt>
                <c:pt idx="4">
                  <c:v>2020</c:v>
                </c:pt>
                <c:pt idx="5">
                  <c:v>2021</c:v>
                </c:pt>
              </c:numCache>
            </c:numRef>
          </c:cat>
          <c:val>
            <c:numRef>
              <c:f>Lucas!$G$57:$G$62</c:f>
              <c:numCache>
                <c:formatCode>0.00</c:formatCode>
                <c:ptCount val="6"/>
                <c:pt idx="0">
                  <c:v>105.69634917307502</c:v>
                </c:pt>
                <c:pt idx="1">
                  <c:v>115.96926648609805</c:v>
                </c:pt>
                <c:pt idx="2">
                  <c:v>111.00262686844735</c:v>
                </c:pt>
                <c:pt idx="3">
                  <c:v>108.13930148534726</c:v>
                </c:pt>
                <c:pt idx="4">
                  <c:v>80.295112204119278</c:v>
                </c:pt>
                <c:pt idx="5">
                  <c:v>85.79754565613645</c:v>
                </c:pt>
              </c:numCache>
            </c:numRef>
          </c:val>
          <c:extLst>
            <c:ext xmlns:c16="http://schemas.microsoft.com/office/drawing/2014/chart" uri="{C3380CC4-5D6E-409C-BE32-E72D297353CC}">
              <c16:uniqueId val="{00000000-3A98-454D-9288-AF752ADBAFF0}"/>
            </c:ext>
          </c:extLst>
        </c:ser>
        <c:ser>
          <c:idx val="1"/>
          <c:order val="1"/>
          <c:tx>
            <c:strRef>
              <c:f>Lucas!$H$56</c:f>
              <c:strCache>
                <c:ptCount val="1"/>
                <c:pt idx="0">
                  <c:v>Ohio</c:v>
                </c:pt>
              </c:strCache>
            </c:strRef>
          </c:tx>
          <c:spPr>
            <a:solidFill>
              <a:srgbClr val="0098D3"/>
            </a:solidFill>
            <a:ln>
              <a:noFill/>
            </a:ln>
            <a:effectLst/>
          </c:spPr>
          <c:invertIfNegative val="0"/>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Lucas!$F$57:$F$62</c:f>
              <c:numCache>
                <c:formatCode>General</c:formatCode>
                <c:ptCount val="6"/>
                <c:pt idx="0">
                  <c:v>2016</c:v>
                </c:pt>
                <c:pt idx="1">
                  <c:v>2017</c:v>
                </c:pt>
                <c:pt idx="2">
                  <c:v>2018</c:v>
                </c:pt>
                <c:pt idx="3">
                  <c:v>2019</c:v>
                </c:pt>
                <c:pt idx="4">
                  <c:v>2020</c:v>
                </c:pt>
                <c:pt idx="5">
                  <c:v>2021</c:v>
                </c:pt>
              </c:numCache>
            </c:numRef>
          </c:cat>
          <c:val>
            <c:numRef>
              <c:f>Lucas!$H$57:$H$62</c:f>
              <c:numCache>
                <c:formatCode>0.00</c:formatCode>
                <c:ptCount val="6"/>
                <c:pt idx="0">
                  <c:v>95.170802824653549</c:v>
                </c:pt>
                <c:pt idx="1">
                  <c:v>95.489033294220945</c:v>
                </c:pt>
                <c:pt idx="2">
                  <c:v>93.348240724265494</c:v>
                </c:pt>
                <c:pt idx="3">
                  <c:v>95.013016437263005</c:v>
                </c:pt>
                <c:pt idx="4">
                  <c:v>75.426848903953598</c:v>
                </c:pt>
                <c:pt idx="5">
                  <c:v>75.131042516016308</c:v>
                </c:pt>
              </c:numCache>
            </c:numRef>
          </c:val>
          <c:extLst>
            <c:ext xmlns:c16="http://schemas.microsoft.com/office/drawing/2014/chart" uri="{C3380CC4-5D6E-409C-BE32-E72D297353CC}">
              <c16:uniqueId val="{00000001-3A98-454D-9288-AF752ADBAFF0}"/>
            </c:ext>
          </c:extLst>
        </c:ser>
        <c:dLbls>
          <c:dLblPos val="outEnd"/>
          <c:showLegendKey val="0"/>
          <c:showVal val="1"/>
          <c:showCatName val="0"/>
          <c:showSerName val="0"/>
          <c:showPercent val="0"/>
          <c:showBubbleSize val="0"/>
        </c:dLbls>
        <c:gapWidth val="120"/>
        <c:axId val="428640096"/>
        <c:axId val="428637696"/>
      </c:barChart>
      <c:catAx>
        <c:axId val="428640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428637696"/>
        <c:crosses val="autoZero"/>
        <c:auto val="1"/>
        <c:lblAlgn val="ctr"/>
        <c:lblOffset val="100"/>
        <c:noMultiLvlLbl val="0"/>
      </c:catAx>
      <c:valAx>
        <c:axId val="428637696"/>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1.6666666666666666E-2"/>
              <c:y val="0.27090332458442695"/>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4286400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11/15/2023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Open Sans SemiBold" panose="020B0706030804020204" pitchFamily="34" charset="0"/>
              </a:rPr>
              <a:t>Throughout the 2016-2021 surveillance period, Black adults in Lucas County experienced higher rates of asthma related hospitalizations and emergency department visits compared to their White counterparts.</a:t>
            </a:r>
          </a:p>
          <a:p>
            <a:pPr algn="l">
              <a:buFont typeface="Arial" panose="020B0604020202020204" pitchFamily="34" charset="0"/>
              <a:buChar char="•"/>
            </a:pPr>
            <a:endParaRPr lang="en-US" sz="1200" dirty="0">
              <a:solidFill>
                <a:schemeClr val="tx1"/>
              </a:solidFill>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Black adults in Lucas County also experienced higher rates of asthma hospitalizations and emergency department visits compared to Black adults in Ohio during the 2016-2021 surveillance period.</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5</a:t>
            </a:fld>
            <a:endParaRPr lang="en-US"/>
          </a:p>
        </p:txBody>
      </p:sp>
    </p:spTree>
    <p:extLst>
      <p:ext uri="{BB962C8B-B14F-4D97-AF65-F5344CB8AC3E}">
        <p14:creationId xmlns:p14="http://schemas.microsoft.com/office/powerpoint/2010/main" val="24136620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Open Sans SemiBold" panose="020B0706030804020204" pitchFamily="34" charset="0"/>
              </a:rPr>
              <a:t>The average mortality rate for Black adults in Lucas County during the 2016-2021 surveillance period was 37.38 per 1,000,000 Black adult residents. This rate was found to be higher than Ohio’s rate of 32.85 per 1,000,000 Black adult residents.</a:t>
            </a:r>
          </a:p>
          <a:p>
            <a:pPr algn="l">
              <a:buFont typeface="Arial" panose="020B0604020202020204" pitchFamily="34" charset="0"/>
              <a:buChar char="•"/>
            </a:pPr>
            <a:endParaRPr lang="en-US" sz="1200" dirty="0">
              <a:solidFill>
                <a:schemeClr val="tx1"/>
              </a:solidFill>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The average mortality rate for Black adults in Lucas County for the 2016-2021 surveillance period was over 4 times higher than the rate of White adults residing in Lucas County, (37.38 to 8.62 respectively).</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14</a:t>
            </a:fld>
            <a:endParaRPr lang="en-US"/>
          </a:p>
        </p:txBody>
      </p:sp>
    </p:spTree>
    <p:extLst>
      <p:ext uri="{BB962C8B-B14F-4D97-AF65-F5344CB8AC3E}">
        <p14:creationId xmlns:p14="http://schemas.microsoft.com/office/powerpoint/2010/main" val="9678843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Open Sans SemiBold" panose="020B0706030804020204" pitchFamily="34" charset="0"/>
              </a:rPr>
              <a:t>Throughout the 2016-2021 surveillance period, Hispanic adults in Lucas County experienced higher rates of asthma related hospitalizations and emergency department visits compared to their White counterparts.</a:t>
            </a:r>
          </a:p>
          <a:p>
            <a:pPr algn="l">
              <a:buFont typeface="Arial" panose="020B0604020202020204" pitchFamily="34" charset="0"/>
              <a:buChar char="•"/>
            </a:pPr>
            <a:endParaRPr lang="en-US" sz="1200" dirty="0">
              <a:solidFill>
                <a:schemeClr val="tx1"/>
              </a:solidFill>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In 2021, Hispanic adults in Lucas County experienced asthma related emergency department visits and hospitalizations at a 10.89% lower rate compared to Hispanic adults in Ohio.</a:t>
            </a:r>
          </a:p>
          <a:p>
            <a:pPr marL="0" indent="0" algn="l"/>
            <a:endParaRPr lang="en-US" sz="1200" dirty="0">
              <a:solidFill>
                <a:schemeClr val="tx1"/>
              </a:solidFill>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In 2021, Hispanic adults in Lucas County experienced asthma related emergency department visits and hospitalizations at a rate 2.8 times higher than White adults in Ohio.</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6</a:t>
            </a:fld>
            <a:endParaRPr lang="en-US"/>
          </a:p>
        </p:txBody>
      </p:sp>
    </p:spTree>
    <p:extLst>
      <p:ext uri="{BB962C8B-B14F-4D97-AF65-F5344CB8AC3E}">
        <p14:creationId xmlns:p14="http://schemas.microsoft.com/office/powerpoint/2010/main" val="2287723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Open Sans SemiBold" panose="020B0706030804020204" pitchFamily="34" charset="0"/>
              </a:rPr>
              <a:t>Throughout the years 2016-2021, Black children in Lucas County experienced  higher rates of asthma related hospitalizations and emergency department visits compared to White children in Lucas County. In 2021, the rate of asthma hospitalizations and emergency department visits for Black children in Lucas County was over 6.5 times higher than that of White children in Lucas County. </a:t>
            </a:r>
          </a:p>
          <a:p>
            <a:pPr algn="l">
              <a:buFont typeface="Arial" panose="020B0604020202020204" pitchFamily="34" charset="0"/>
              <a:buChar char="•"/>
            </a:pPr>
            <a:endParaRPr lang="en-US" sz="1200" dirty="0">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There was a  drop in the asthma emergency department visitation and hospitalization rate for Black children both in Lucas County and Ohio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7</a:t>
            </a:fld>
            <a:endParaRPr lang="en-US"/>
          </a:p>
        </p:txBody>
      </p:sp>
    </p:spTree>
    <p:extLst>
      <p:ext uri="{BB962C8B-B14F-4D97-AF65-F5344CB8AC3E}">
        <p14:creationId xmlns:p14="http://schemas.microsoft.com/office/powerpoint/2010/main" val="3794828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Open Sans SemiBold" panose="020B0706030804020204" pitchFamily="34" charset="0"/>
              </a:rPr>
              <a:t>Throughout the 2017-2021 surveillance period, Hispanic children in Lucas County experienced higher rates of asthma related emergency department visits and hospitalizations when compared to their White counterparts. </a:t>
            </a:r>
          </a:p>
          <a:p>
            <a:pPr algn="l">
              <a:buFont typeface="Arial" panose="020B0604020202020204" pitchFamily="34" charset="0"/>
              <a:buChar char="•"/>
            </a:pPr>
            <a:endParaRPr lang="en-US" sz="1200" dirty="0">
              <a:solidFill>
                <a:schemeClr val="tx1"/>
              </a:solidFill>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A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8</a:t>
            </a:fld>
            <a:endParaRPr lang="en-US"/>
          </a:p>
        </p:txBody>
      </p:sp>
    </p:spTree>
    <p:extLst>
      <p:ext uri="{BB962C8B-B14F-4D97-AF65-F5344CB8AC3E}">
        <p14:creationId xmlns:p14="http://schemas.microsoft.com/office/powerpoint/2010/main" val="30131720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Open Sans SemiBold" panose="020B0706030804020204" pitchFamily="34" charset="0"/>
              </a:rPr>
              <a:t>During the 2016-2021 surveillance period, adult females in Lucas County experienced higher rates of asthma hospitalizations and emergency department visits compared to male adults in Lucas County and compared to male and female adults in Ohio. </a:t>
            </a:r>
          </a:p>
          <a:p>
            <a:pPr algn="l">
              <a:buFont typeface="Arial" panose="020B0604020202020204" pitchFamily="34" charset="0"/>
              <a:buChar char="•"/>
            </a:pPr>
            <a:endParaRPr lang="en-US" sz="1200" dirty="0">
              <a:solidFill>
                <a:schemeClr val="tx1"/>
              </a:solidFill>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In 2021, female adults in Lucas County experienced asthma hospitalizations and emergency department visits at nearly 1.5 the rate of male adults in Lucas County, (48.6 to 35.06 respectively).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9</a:t>
            </a:fld>
            <a:endParaRPr lang="en-US"/>
          </a:p>
        </p:txBody>
      </p:sp>
    </p:spTree>
    <p:extLst>
      <p:ext uri="{BB962C8B-B14F-4D97-AF65-F5344CB8AC3E}">
        <p14:creationId xmlns:p14="http://schemas.microsoft.com/office/powerpoint/2010/main" val="21528381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Open Sans SemiBold" panose="020B0706030804020204" pitchFamily="34" charset="0"/>
              </a:rPr>
              <a:t>Male children in Lucas County consistently experienced higher rates of asthma hospitalizations and emergency department visits compared to female children in Lucas County during the 2016-2021 surveillance period. </a:t>
            </a:r>
          </a:p>
          <a:p>
            <a:pPr algn="l">
              <a:buFont typeface="Arial" panose="020B0604020202020204" pitchFamily="34" charset="0"/>
              <a:buChar char="•"/>
            </a:pPr>
            <a:endParaRPr lang="en-US" sz="1200" dirty="0">
              <a:solidFill>
                <a:schemeClr val="tx1"/>
              </a:solidFill>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Female children residing in Lucas County experienced higher rates of asthma hospitalizations and emergency department visits compared to female children in Ohio throughout the 2016-2021 surveillance period.</a:t>
            </a:r>
          </a:p>
          <a:p>
            <a:pPr algn="l">
              <a:buFont typeface="Arial" panose="020B0604020202020204" pitchFamily="34" charset="0"/>
              <a:buChar char="•"/>
            </a:pPr>
            <a:endParaRPr lang="en-US" sz="1200" dirty="0">
              <a:solidFill>
                <a:schemeClr val="tx1"/>
              </a:solidFill>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A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10</a:t>
            </a:fld>
            <a:endParaRPr lang="en-US"/>
          </a:p>
        </p:txBody>
      </p:sp>
    </p:spTree>
    <p:extLst>
      <p:ext uri="{BB962C8B-B14F-4D97-AF65-F5344CB8AC3E}">
        <p14:creationId xmlns:p14="http://schemas.microsoft.com/office/powerpoint/2010/main" val="2147887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Open Sans SemiBold" panose="020B0706030804020204" pitchFamily="34" charset="0"/>
              </a:rPr>
              <a:t>Throughout 2021, rates of monthly admission for asthma related hospitalizations and emergency department visits were found to be consistently higher in Lucas County when compared to Ohio.</a:t>
            </a:r>
          </a:p>
          <a:p>
            <a:pPr algn="l">
              <a:buFont typeface="Arial" panose="020B0604020202020204" pitchFamily="34" charset="0"/>
              <a:buChar char="•"/>
            </a:pPr>
            <a:endParaRPr lang="en-US" sz="1200" dirty="0">
              <a:solidFill>
                <a:schemeClr val="tx1"/>
              </a:solidFill>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There is a slight seasonal trend in asthma hospitalizations and emergency department visits, as rates were found to be lowest in the months of January-March.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11</a:t>
            </a:fld>
            <a:endParaRPr lang="en-US"/>
          </a:p>
        </p:txBody>
      </p:sp>
    </p:spTree>
    <p:extLst>
      <p:ext uri="{BB962C8B-B14F-4D97-AF65-F5344CB8AC3E}">
        <p14:creationId xmlns:p14="http://schemas.microsoft.com/office/powerpoint/2010/main" val="380815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accent6"/>
                </a:solidFill>
                <a:cs typeface="Open Sans SemiBold" panose="020B0706030804020204" pitchFamily="34" charset="0"/>
              </a:rPr>
              <a:t>In 2021,  there were 771 asthma hospitalizations and emergency department visits for children in Lucas County covered by Medicaid. The rate for this year was 125.45 per 10,000 children in Lucas County enrolled in Medicaid. </a:t>
            </a:r>
          </a:p>
          <a:p>
            <a:pPr algn="l">
              <a:buFont typeface="Arial" panose="020B0604020202020204" pitchFamily="34" charset="0"/>
              <a:buChar char="•"/>
            </a:pPr>
            <a:endParaRPr lang="en-US" sz="1200" dirty="0">
              <a:solidFill>
                <a:schemeClr val="accent6"/>
              </a:solidFill>
              <a:cs typeface="Open Sans SemiBold" panose="020B0706030804020204" pitchFamily="34" charset="0"/>
            </a:endParaRPr>
          </a:p>
          <a:p>
            <a:pPr algn="l">
              <a:buFont typeface="Arial" panose="020B0604020202020204" pitchFamily="34" charset="0"/>
              <a:buChar char="•"/>
            </a:pPr>
            <a:r>
              <a:rPr lang="en-US" sz="1200" dirty="0">
                <a:solidFill>
                  <a:schemeClr val="accent6"/>
                </a:solidFill>
                <a:cs typeface="Open Sans SemiBold" panose="020B0706030804020204" pitchFamily="34" charset="0"/>
              </a:rPr>
              <a:t>In 2021, the total number of asthma hospitalizations &amp; ED visits for children in Ohio enrolled in Medicaid totaled 11,570. The rate was 86.31 per 10,000 children in Ohio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12</a:t>
            </a:fld>
            <a:endParaRPr lang="en-US"/>
          </a:p>
        </p:txBody>
      </p:sp>
    </p:spTree>
    <p:extLst>
      <p:ext uri="{BB962C8B-B14F-4D97-AF65-F5344CB8AC3E}">
        <p14:creationId xmlns:p14="http://schemas.microsoft.com/office/powerpoint/2010/main" val="10286129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l">
              <a:buFont typeface="Arial" panose="020B0604020202020204" pitchFamily="34" charset="0"/>
              <a:buChar char="•"/>
            </a:pPr>
            <a:r>
              <a:rPr lang="en-US" sz="1200" dirty="0">
                <a:solidFill>
                  <a:schemeClr val="tx1"/>
                </a:solidFill>
                <a:cs typeface="Open Sans SemiBold" panose="020B0706030804020204" pitchFamily="34" charset="0"/>
              </a:rPr>
              <a:t>In 2021, there were 739 asthma hospitalizations and emergency department visits for Lucas County adults covered by Medicaid. The rate for this year was 85.80 per 10,000 Lucas County adults enrolled in Medicaid.</a:t>
            </a:r>
          </a:p>
          <a:p>
            <a:pPr marL="457200" indent="-457200" algn="l">
              <a:buFont typeface="Arial" panose="020B0604020202020204" pitchFamily="34" charset="0"/>
              <a:buChar char="•"/>
            </a:pPr>
            <a:endParaRPr lang="en-US" sz="1200" dirty="0">
              <a:solidFill>
                <a:schemeClr val="tx1"/>
              </a:solidFill>
              <a:cs typeface="Open Sans SemiBold" panose="020B0706030804020204" pitchFamily="34" charset="0"/>
            </a:endParaRPr>
          </a:p>
          <a:p>
            <a:pPr marL="457200" indent="-457200" algn="l">
              <a:buFont typeface="Arial" panose="020B0604020202020204" pitchFamily="34" charset="0"/>
              <a:buChar char="•"/>
            </a:pPr>
            <a:r>
              <a:rPr lang="en-US" sz="1200" dirty="0">
                <a:solidFill>
                  <a:schemeClr val="tx1"/>
                </a:solidFill>
                <a:cs typeface="Open Sans SemiBold" panose="020B0706030804020204" pitchFamily="34" charset="0"/>
              </a:rPr>
              <a:t>In 2021, the total number of asthma hospitalizations &amp; emergency department visits for adults enrolled in Medicaid in Ohio totaled 14,577. The rate of asthma hospitalizations/ED visits for Medicaid enrolled Ohio adults was 75.13 per 10,000 Ohio adults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13</a:t>
            </a:fld>
            <a:endParaRPr lang="en-US"/>
          </a:p>
        </p:txBody>
      </p:sp>
    </p:spTree>
    <p:extLst>
      <p:ext uri="{BB962C8B-B14F-4D97-AF65-F5344CB8AC3E}">
        <p14:creationId xmlns:p14="http://schemas.microsoft.com/office/powerpoint/2010/main" val="1709142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11/15/2023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asthma/default.htm" TargetMode="External"/><Relationship Id="rId2" Type="http://schemas.openxmlformats.org/officeDocument/2006/relationships/hyperlink" Target="https://odh.ohio.gov/know-our-programs/asthma-program"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lp.constantcontactpages.com/sl/RaIrHUI" TargetMode="External"/><Relationship Id="rId2" Type="http://schemas.openxmlformats.org/officeDocument/2006/relationships/hyperlink" Target="https://lp.constantcontactpages.com/sl/M6Lsw3p"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odh.ohio.gov/know-our-programs/asthma-program" TargetMode="External"/><Relationship Id="rId2" Type="http://schemas.openxmlformats.org/officeDocument/2006/relationships/hyperlink" Target="mailto:Asthma@odh.ohio.gov"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FD926582-7DE4-E74B-B904-88D63229BA44}"/>
              </a:ext>
            </a:extLst>
          </p:cNvPr>
          <p:cNvSpPr>
            <a:spLocks noGrp="1"/>
          </p:cNvSpPr>
          <p:nvPr>
            <p:ph type="subTitle" idx="1"/>
          </p:nvPr>
        </p:nvSpPr>
        <p:spPr>
          <a:xfrm>
            <a:off x="1524000" y="3187605"/>
            <a:ext cx="9144000" cy="447215"/>
          </a:xfrm>
        </p:spPr>
        <p:txBody>
          <a:bodyPr/>
          <a:lstStyle/>
          <a:p>
            <a:r>
              <a:rPr lang="en-US" dirty="0">
                <a:latin typeface="Source Sans Pro" panose="020B0503030403020204" pitchFamily="34" charset="0"/>
                <a:ea typeface="Source Sans Pro" panose="020B0503030403020204" pitchFamily="34" charset="0"/>
              </a:rPr>
              <a:t>2023 Update</a:t>
            </a:r>
          </a:p>
          <a:p>
            <a:endParaRPr lang="en-US" dirty="0">
              <a:latin typeface="Source Sans Pro" panose="020B0503030403020204" pitchFamily="34" charset="0"/>
            </a:endParaRPr>
          </a:p>
        </p:txBody>
      </p:sp>
      <p:pic>
        <p:nvPicPr>
          <p:cNvPr id="24" name="Graphic 23">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524000" y="2359867"/>
            <a:ext cx="9144000" cy="698486"/>
          </a:xfrm>
        </p:spPr>
        <p:txBody>
          <a:bodyPr>
            <a:noAutofit/>
          </a:bodyPr>
          <a:lstStyle/>
          <a:p>
            <a:r>
              <a:rPr lang="en-US" sz="3600" dirty="0"/>
              <a:t>Lucas County: The Current Status of Asthma Burden</a:t>
            </a:r>
            <a:endParaRPr lang="en-US" sz="3600" dirty="0">
              <a:solidFill>
                <a:srgbClr val="0E3F75"/>
              </a:solidFill>
              <a:latin typeface="Source Sans Pro Semibold" panose="020B0603030403020204" pitchFamily="34" charset="0"/>
            </a:endParaRP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A9C57-45CC-9B94-4065-2C101B674AE3}"/>
              </a:ext>
            </a:extLst>
          </p:cNvPr>
          <p:cNvSpPr>
            <a:spLocks noGrp="1"/>
          </p:cNvSpPr>
          <p:nvPr>
            <p:ph type="title"/>
          </p:nvPr>
        </p:nvSpPr>
        <p:spPr/>
        <p:txBody>
          <a:bodyPr>
            <a:noAutofit/>
          </a:bodyPr>
          <a:lstStyle/>
          <a:p>
            <a:r>
              <a:rPr lang="en-US" sz="3600" dirty="0"/>
              <a:t>Rates of Asthma Hospitalization &amp; Emergency Department Visits by Sex-Age Group, Lucas County 2016-2021</a:t>
            </a:r>
          </a:p>
        </p:txBody>
      </p:sp>
      <p:graphicFrame>
        <p:nvGraphicFramePr>
          <p:cNvPr id="4" name="Content Placeholder 6">
            <a:extLst>
              <a:ext uri="{FF2B5EF4-FFF2-40B4-BE49-F238E27FC236}">
                <a16:creationId xmlns:a16="http://schemas.microsoft.com/office/drawing/2014/main" id="{AAEB52BA-057B-DFE6-89A9-551E1DAB0269}"/>
              </a:ext>
            </a:extLst>
          </p:cNvPr>
          <p:cNvGraphicFramePr>
            <a:graphicFrameLocks noGrp="1"/>
          </p:cNvGraphicFramePr>
          <p:nvPr>
            <p:ph idx="1"/>
            <p:extLst>
              <p:ext uri="{D42A27DB-BD31-4B8C-83A1-F6EECF244321}">
                <p14:modId xmlns:p14="http://schemas.microsoft.com/office/powerpoint/2010/main" val="142528483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86D9A07A-9D8C-5EB1-C46A-C07DBAB2C58A}"/>
              </a:ext>
            </a:extLst>
          </p:cNvPr>
          <p:cNvPicPr>
            <a:picLocks noChangeAspect="1"/>
          </p:cNvPicPr>
          <p:nvPr/>
        </p:nvPicPr>
        <p:blipFill>
          <a:blip r:embed="rId4"/>
          <a:stretch>
            <a:fillRect/>
          </a:stretch>
        </p:blipFill>
        <p:spPr>
          <a:xfrm rot="10800000" flipV="1">
            <a:off x="1600202" y="6422173"/>
            <a:ext cx="4889376" cy="348864"/>
          </a:xfrm>
          <a:prstGeom prst="rect">
            <a:avLst/>
          </a:prstGeom>
        </p:spPr>
      </p:pic>
    </p:spTree>
    <p:extLst>
      <p:ext uri="{BB962C8B-B14F-4D97-AF65-F5344CB8AC3E}">
        <p14:creationId xmlns:p14="http://schemas.microsoft.com/office/powerpoint/2010/main" val="3057841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13743-E140-8B87-43DF-6594121E95A3}"/>
              </a:ext>
            </a:extLst>
          </p:cNvPr>
          <p:cNvSpPr>
            <a:spLocks noGrp="1"/>
          </p:cNvSpPr>
          <p:nvPr>
            <p:ph type="title"/>
          </p:nvPr>
        </p:nvSpPr>
        <p:spPr/>
        <p:txBody>
          <a:bodyPr>
            <a:noAutofit/>
          </a:bodyPr>
          <a:lstStyle/>
          <a:p>
            <a:r>
              <a:rPr lang="en-US" sz="3600" dirty="0"/>
              <a:t>Rates of Asthma Hospitalization &amp; Emergency Department Visits by Month of Admission, Lucas County and Ohio, 2021</a:t>
            </a:r>
          </a:p>
        </p:txBody>
      </p:sp>
      <p:graphicFrame>
        <p:nvGraphicFramePr>
          <p:cNvPr id="4" name="Content Placeholder 5">
            <a:extLst>
              <a:ext uri="{FF2B5EF4-FFF2-40B4-BE49-F238E27FC236}">
                <a16:creationId xmlns:a16="http://schemas.microsoft.com/office/drawing/2014/main" id="{A659D27A-1399-2314-CAF4-3C26551BCF15}"/>
              </a:ext>
            </a:extLst>
          </p:cNvPr>
          <p:cNvGraphicFramePr>
            <a:graphicFrameLocks noGrp="1"/>
          </p:cNvGraphicFramePr>
          <p:nvPr>
            <p:ph idx="1"/>
            <p:extLst>
              <p:ext uri="{D42A27DB-BD31-4B8C-83A1-F6EECF244321}">
                <p14:modId xmlns:p14="http://schemas.microsoft.com/office/powerpoint/2010/main" val="740327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11B95A1E-BD4B-1CE7-5DE5-1DBABE99E8B7}"/>
              </a:ext>
            </a:extLst>
          </p:cNvPr>
          <p:cNvPicPr>
            <a:picLocks noChangeAspect="1"/>
          </p:cNvPicPr>
          <p:nvPr/>
        </p:nvPicPr>
        <p:blipFill>
          <a:blip r:embed="rId4"/>
          <a:stretch>
            <a:fillRect/>
          </a:stretch>
        </p:blipFill>
        <p:spPr>
          <a:xfrm rot="10800000" flipV="1">
            <a:off x="1371112" y="6416074"/>
            <a:ext cx="4905401" cy="344704"/>
          </a:xfrm>
          <a:prstGeom prst="rect">
            <a:avLst/>
          </a:prstGeom>
        </p:spPr>
      </p:pic>
    </p:spTree>
    <p:extLst>
      <p:ext uri="{BB962C8B-B14F-4D97-AF65-F5344CB8AC3E}">
        <p14:creationId xmlns:p14="http://schemas.microsoft.com/office/powerpoint/2010/main" val="2098172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27BE08-DE13-CB98-0548-B9C2CC8BA3BE}"/>
              </a:ext>
            </a:extLst>
          </p:cNvPr>
          <p:cNvSpPr>
            <a:spLocks noGrp="1"/>
          </p:cNvSpPr>
          <p:nvPr>
            <p:ph type="title"/>
          </p:nvPr>
        </p:nvSpPr>
        <p:spPr/>
        <p:txBody>
          <a:bodyPr>
            <a:normAutofit/>
          </a:bodyPr>
          <a:lstStyle/>
          <a:p>
            <a:r>
              <a:rPr lang="en-US" sz="3600" dirty="0"/>
              <a:t>Rate of Asthma Hospitalizations, Children (0-18) on Medicaid, Lucas County &amp; Ohio, 2016-2021</a:t>
            </a:r>
          </a:p>
        </p:txBody>
      </p:sp>
      <p:graphicFrame>
        <p:nvGraphicFramePr>
          <p:cNvPr id="4" name="Content Placeholder 5">
            <a:extLst>
              <a:ext uri="{FF2B5EF4-FFF2-40B4-BE49-F238E27FC236}">
                <a16:creationId xmlns:a16="http://schemas.microsoft.com/office/drawing/2014/main" id="{CDCFAFBF-7C03-64FB-EA45-3E55CBADB43E}"/>
              </a:ext>
            </a:extLst>
          </p:cNvPr>
          <p:cNvGraphicFramePr>
            <a:graphicFrameLocks noGrp="1"/>
          </p:cNvGraphicFramePr>
          <p:nvPr>
            <p:ph idx="1"/>
            <p:extLst>
              <p:ext uri="{D42A27DB-BD31-4B8C-83A1-F6EECF244321}">
                <p14:modId xmlns:p14="http://schemas.microsoft.com/office/powerpoint/2010/main" val="428890841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346661-EB40-5161-447C-07A7CB1E414F}"/>
              </a:ext>
            </a:extLst>
          </p:cNvPr>
          <p:cNvSpPr txBox="1"/>
          <p:nvPr/>
        </p:nvSpPr>
        <p:spPr>
          <a:xfrm rot="10800000" flipV="1">
            <a:off x="1925320" y="6252123"/>
            <a:ext cx="3667612" cy="384721"/>
          </a:xfrm>
          <a:prstGeom prst="rect">
            <a:avLst/>
          </a:prstGeom>
          <a:noFill/>
        </p:spPr>
        <p:txBody>
          <a:bodyPr wrap="square">
            <a:spAutoFit/>
          </a:bodyPr>
          <a:lstStyle/>
          <a:p>
            <a:pPr algn="ctr" defTabSz="548640">
              <a:spcAft>
                <a:spcPts val="600"/>
              </a:spcAft>
              <a:defRPr/>
            </a:pPr>
            <a:r>
              <a:rPr lang="en-US" sz="700" dirty="0">
                <a:latin typeface="Open Sans SemiBold" panose="020B0706030804020204" pitchFamily="34" charset="0"/>
                <a:ea typeface="Open Sans SemiBold" panose="020B0706030804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700" dirty="0">
                <a:latin typeface="Open Sans SemiBold" panose="020B0706030804020204" pitchFamily="34" charset="0"/>
                <a:cs typeface="Open Sans SemiBold" panose="020B0706030804020204" pitchFamily="34" charset="0"/>
              </a:rPr>
              <a:t>Ohio Hospital Association Clinical-Financial Data Set, Years 2016-2021</a:t>
            </a:r>
          </a:p>
        </p:txBody>
      </p:sp>
    </p:spTree>
    <p:extLst>
      <p:ext uri="{BB962C8B-B14F-4D97-AF65-F5344CB8AC3E}">
        <p14:creationId xmlns:p14="http://schemas.microsoft.com/office/powerpoint/2010/main" val="1625752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0005D-B09C-2C3E-C3AC-A924080D600D}"/>
              </a:ext>
            </a:extLst>
          </p:cNvPr>
          <p:cNvSpPr>
            <a:spLocks noGrp="1"/>
          </p:cNvSpPr>
          <p:nvPr>
            <p:ph type="title"/>
          </p:nvPr>
        </p:nvSpPr>
        <p:spPr/>
        <p:txBody>
          <a:bodyPr>
            <a:normAutofit/>
          </a:bodyPr>
          <a:lstStyle/>
          <a:p>
            <a:r>
              <a:rPr lang="en-US" sz="3600" dirty="0"/>
              <a:t>Rate of Asthma Hospitalizations, Adults (19+) on Medicaid, Lucas County &amp; Ohio, 2016-2021</a:t>
            </a:r>
          </a:p>
        </p:txBody>
      </p:sp>
      <p:graphicFrame>
        <p:nvGraphicFramePr>
          <p:cNvPr id="4" name="Content Placeholder 6">
            <a:extLst>
              <a:ext uri="{FF2B5EF4-FFF2-40B4-BE49-F238E27FC236}">
                <a16:creationId xmlns:a16="http://schemas.microsoft.com/office/drawing/2014/main" id="{B0404576-4F31-95B7-7654-B4280A272A06}"/>
              </a:ext>
            </a:extLst>
          </p:cNvPr>
          <p:cNvGraphicFramePr>
            <a:graphicFrameLocks noGrp="1"/>
          </p:cNvGraphicFramePr>
          <p:nvPr>
            <p:ph idx="1"/>
            <p:extLst>
              <p:ext uri="{D42A27DB-BD31-4B8C-83A1-F6EECF244321}">
                <p14:modId xmlns:p14="http://schemas.microsoft.com/office/powerpoint/2010/main" val="80999841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5F160E9-7BEF-600F-F36A-35DD4136A6E2}"/>
              </a:ext>
            </a:extLst>
          </p:cNvPr>
          <p:cNvSpPr txBox="1"/>
          <p:nvPr/>
        </p:nvSpPr>
        <p:spPr>
          <a:xfrm rot="10800000" flipV="1">
            <a:off x="1915160" y="6252122"/>
            <a:ext cx="4005806" cy="384721"/>
          </a:xfrm>
          <a:prstGeom prst="rect">
            <a:avLst/>
          </a:prstGeom>
          <a:noFill/>
        </p:spPr>
        <p:txBody>
          <a:bodyPr wrap="square">
            <a:spAutoFit/>
          </a:bodyPr>
          <a:lstStyle/>
          <a:p>
            <a:pPr algn="ctr" defTabSz="548640">
              <a:spcAft>
                <a:spcPts val="600"/>
              </a:spcAft>
              <a:defRPr/>
            </a:pPr>
            <a:r>
              <a:rPr lang="en-US" sz="700" dirty="0">
                <a:latin typeface="Open Sans SemiBold" panose="020B0706030804020204" pitchFamily="34" charset="0"/>
                <a:ea typeface="Open Sans SemiBold" panose="020B0706030804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700" dirty="0">
                <a:latin typeface="Open Sans SemiBold" panose="020B0706030804020204" pitchFamily="34" charset="0"/>
                <a:cs typeface="Open Sans SemiBold" panose="020B0706030804020204" pitchFamily="34" charset="0"/>
              </a:rPr>
              <a:t>Ohio Hospital Association Clinical-Financial Data Set, Years 2016-2021</a:t>
            </a:r>
          </a:p>
        </p:txBody>
      </p:sp>
    </p:spTree>
    <p:extLst>
      <p:ext uri="{BB962C8B-B14F-4D97-AF65-F5344CB8AC3E}">
        <p14:creationId xmlns:p14="http://schemas.microsoft.com/office/powerpoint/2010/main" val="25654114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025A48-B051-777A-AE11-13E203D31C4C}"/>
              </a:ext>
            </a:extLst>
          </p:cNvPr>
          <p:cNvSpPr>
            <a:spLocks noGrp="1"/>
          </p:cNvSpPr>
          <p:nvPr>
            <p:ph type="title"/>
          </p:nvPr>
        </p:nvSpPr>
        <p:spPr/>
        <p:txBody>
          <a:bodyPr>
            <a:normAutofit/>
          </a:bodyPr>
          <a:lstStyle/>
          <a:p>
            <a:r>
              <a:rPr lang="en-US" sz="3600" dirty="0"/>
              <a:t>Rates of Asthma Death by Race-Age Group 2016-2021</a:t>
            </a:r>
          </a:p>
        </p:txBody>
      </p:sp>
      <p:graphicFrame>
        <p:nvGraphicFramePr>
          <p:cNvPr id="4" name="Content Placeholder 6">
            <a:extLst>
              <a:ext uri="{FF2B5EF4-FFF2-40B4-BE49-F238E27FC236}">
                <a16:creationId xmlns:a16="http://schemas.microsoft.com/office/drawing/2014/main" id="{FEFCE409-1BFD-3AEC-6125-25ACEFD14F9F}"/>
              </a:ext>
            </a:extLst>
          </p:cNvPr>
          <p:cNvGraphicFramePr>
            <a:graphicFrameLocks noGrp="1"/>
          </p:cNvGraphicFramePr>
          <p:nvPr>
            <p:ph idx="1"/>
            <p:extLst>
              <p:ext uri="{D42A27DB-BD31-4B8C-83A1-F6EECF244321}">
                <p14:modId xmlns:p14="http://schemas.microsoft.com/office/powerpoint/2010/main" val="351659994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4D1D9723-3DD7-00E1-B192-4BF60BB5BD76}"/>
              </a:ext>
            </a:extLst>
          </p:cNvPr>
          <p:cNvSpPr txBox="1"/>
          <p:nvPr/>
        </p:nvSpPr>
        <p:spPr>
          <a:xfrm rot="10800000" flipV="1">
            <a:off x="2133600" y="6300002"/>
            <a:ext cx="4040863" cy="307777"/>
          </a:xfrm>
          <a:prstGeom prst="rect">
            <a:avLst/>
          </a:prstGeom>
          <a:noFill/>
        </p:spPr>
        <p:txBody>
          <a:bodyPr wrap="square">
            <a:spAutoFit/>
          </a:bodyPr>
          <a:lstStyle/>
          <a:p>
            <a:pPr algn="ctr">
              <a:defRPr/>
            </a:pPr>
            <a:r>
              <a:rPr lang="en-US" sz="700" dirty="0">
                <a:latin typeface="Open Sans SemiBold" panose="020B0706030804020204" pitchFamily="34" charset="0"/>
                <a:cs typeface="Open Sans SemiBold" panose="020B0706030804020204" pitchFamily="34" charset="0"/>
              </a:rPr>
              <a:t>Source: Ohio Department of Health, Bureau of Vital and Health Statistics, Years 2012-2020</a:t>
            </a:r>
          </a:p>
          <a:p>
            <a:pPr algn="ctr">
              <a:defRPr/>
            </a:pPr>
            <a:r>
              <a:rPr lang="en-US" sz="700" dirty="0">
                <a:latin typeface="Open Sans SemiBold" panose="020B0706030804020204" pitchFamily="34" charset="0"/>
                <a:cs typeface="Open Sans SemiBold" panose="020B0706030804020204" pitchFamily="34" charset="0"/>
              </a:rPr>
              <a:t> CDC WONDER On-line Database 1990-2021</a:t>
            </a:r>
          </a:p>
        </p:txBody>
      </p:sp>
    </p:spTree>
    <p:extLst>
      <p:ext uri="{BB962C8B-B14F-4D97-AF65-F5344CB8AC3E}">
        <p14:creationId xmlns:p14="http://schemas.microsoft.com/office/powerpoint/2010/main" val="2289398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A9B28-4E2B-B54B-C320-E3071336B906}"/>
              </a:ext>
            </a:extLst>
          </p:cNvPr>
          <p:cNvSpPr>
            <a:spLocks noGrp="1"/>
          </p:cNvSpPr>
          <p:nvPr>
            <p:ph type="title"/>
          </p:nvPr>
        </p:nvSpPr>
        <p:spPr/>
        <p:txBody>
          <a:bodyPr>
            <a:normAutofit/>
          </a:bodyPr>
          <a:lstStyle/>
          <a:p>
            <a:r>
              <a:rPr lang="en-US" sz="3600" dirty="0"/>
              <a:t>Summary/Key Findings</a:t>
            </a:r>
          </a:p>
        </p:txBody>
      </p:sp>
      <p:sp>
        <p:nvSpPr>
          <p:cNvPr id="3" name="Content Placeholder 2">
            <a:extLst>
              <a:ext uri="{FF2B5EF4-FFF2-40B4-BE49-F238E27FC236}">
                <a16:creationId xmlns:a16="http://schemas.microsoft.com/office/drawing/2014/main" id="{F3763481-A93B-8A4E-CE57-5CC83E8D538E}"/>
              </a:ext>
            </a:extLst>
          </p:cNvPr>
          <p:cNvSpPr>
            <a:spLocks noGrp="1"/>
          </p:cNvSpPr>
          <p:nvPr>
            <p:ph idx="1"/>
          </p:nvPr>
        </p:nvSpPr>
        <p:spPr/>
        <p:txBody>
          <a:bodyPr>
            <a:normAutofit fontScale="92500"/>
          </a:bodyPr>
          <a:lstStyle/>
          <a:p>
            <a:pPr marL="457200" indent="-457200"/>
            <a:r>
              <a:rPr lang="en-US" sz="2800" dirty="0">
                <a:latin typeface="Univers" panose="020B0503020202020204" pitchFamily="34" charset="0"/>
                <a:cs typeface="Open Sans SemiBold" panose="020B0706030804020204" pitchFamily="34" charset="0"/>
              </a:rPr>
              <a:t>Black adults in Lucas County experienced asthma deaths at rates significantly higher than their White counterparts during the 2016-2021 surveillance period.</a:t>
            </a:r>
          </a:p>
          <a:p>
            <a:pPr marL="457200" indent="-457200"/>
            <a:r>
              <a:rPr lang="en-US" sz="2800" dirty="0">
                <a:latin typeface="Univers" panose="020B0503020202020204" pitchFamily="34" charset="0"/>
                <a:cs typeface="Open Sans SemiBold" panose="020B0706030804020204" pitchFamily="34" charset="0"/>
              </a:rPr>
              <a:t>During the 2016-2021 surveillance period, Black adults and children in Lucas County experienced higher rates of asthma hospitalizations and emergency department visits compared to their White counterparts.</a:t>
            </a:r>
          </a:p>
          <a:p>
            <a:pPr marL="457200" indent="-457200"/>
            <a:r>
              <a:rPr lang="en-US" sz="2800" dirty="0">
                <a:latin typeface="Univers" panose="020B0503020202020204" pitchFamily="34" charset="0"/>
                <a:cs typeface="Open Sans SemiBold" panose="020B0706030804020204" pitchFamily="34" charset="0"/>
              </a:rPr>
              <a:t>During the 2016-2021 surveillance period, female adults and male children in Lucas County experienced higher rates of asthma hospitalizations and emergency department visits compared to their respective gender counterparts. </a:t>
            </a:r>
          </a:p>
          <a:p>
            <a:endParaRPr lang="en-US" dirty="0"/>
          </a:p>
        </p:txBody>
      </p:sp>
    </p:spTree>
    <p:extLst>
      <p:ext uri="{BB962C8B-B14F-4D97-AF65-F5344CB8AC3E}">
        <p14:creationId xmlns:p14="http://schemas.microsoft.com/office/powerpoint/2010/main" val="11306885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9E67D-F7DD-074E-1D93-152C371AB172}"/>
              </a:ext>
            </a:extLst>
          </p:cNvPr>
          <p:cNvSpPr>
            <a:spLocks noGrp="1"/>
          </p:cNvSpPr>
          <p:nvPr>
            <p:ph type="title"/>
          </p:nvPr>
        </p:nvSpPr>
        <p:spPr/>
        <p:txBody>
          <a:bodyPr>
            <a:normAutofit/>
          </a:bodyPr>
          <a:lstStyle/>
          <a:p>
            <a:r>
              <a:rPr lang="en-US" sz="3600" dirty="0"/>
              <a:t>Summary/Key Findings Continued</a:t>
            </a:r>
          </a:p>
        </p:txBody>
      </p:sp>
      <p:sp>
        <p:nvSpPr>
          <p:cNvPr id="3" name="Content Placeholder 2">
            <a:extLst>
              <a:ext uri="{FF2B5EF4-FFF2-40B4-BE49-F238E27FC236}">
                <a16:creationId xmlns:a16="http://schemas.microsoft.com/office/drawing/2014/main" id="{98EEBD90-D823-18FE-4AEC-67245DFD3E54}"/>
              </a:ext>
            </a:extLst>
          </p:cNvPr>
          <p:cNvSpPr>
            <a:spLocks noGrp="1"/>
          </p:cNvSpPr>
          <p:nvPr>
            <p:ph idx="1"/>
          </p:nvPr>
        </p:nvSpPr>
        <p:spPr/>
        <p:txBody>
          <a:bodyPr>
            <a:normAutofit lnSpcReduction="10000"/>
          </a:bodyPr>
          <a:lstStyle/>
          <a:p>
            <a:pPr marL="457200" indent="-457200"/>
            <a:r>
              <a:rPr lang="en-US" sz="2800" dirty="0">
                <a:latin typeface="Source Sans Pro" panose="020B0503030403020204" pitchFamily="34" charset="0"/>
                <a:ea typeface="Source Sans Pro" panose="020B0503030403020204" pitchFamily="34" charset="0"/>
                <a:cs typeface="Open Sans SemiBold" panose="020B0706030804020204" pitchFamily="34" charset="0"/>
              </a:rPr>
              <a:t>Hispanic adults and children in Lucas County experienced significantly higher rates of asthma related hospitalizations and emergency department visits compared to their White counterparts throughout the years of 2017-2021. </a:t>
            </a:r>
          </a:p>
          <a:p>
            <a:pPr marL="457200" indent="-457200"/>
            <a:r>
              <a:rPr lang="en-US" sz="2800" dirty="0">
                <a:latin typeface="Source Sans Pro" panose="020B0503030403020204" pitchFamily="34" charset="0"/>
                <a:ea typeface="Source Sans Pro" panose="020B0503030403020204" pitchFamily="34" charset="0"/>
                <a:cs typeface="Open Sans SemiBold" panose="020B0706030804020204" pitchFamily="34" charset="0"/>
              </a:rPr>
              <a:t>Continued efforts need to be made in order to tackle the asthma burden in Lucas County to help address the disparities between different racial/ethnic groups. </a:t>
            </a:r>
          </a:p>
          <a:p>
            <a:pPr marL="457200" indent="-457200"/>
            <a:r>
              <a:rPr lang="en-US" sz="2800" dirty="0">
                <a:latin typeface="Source Sans Pro" panose="020B0503030403020204" pitchFamily="34" charset="0"/>
                <a:ea typeface="Source Sans Pro" panose="020B0503030403020204" pitchFamily="34" charset="0"/>
                <a:cs typeface="Open Sans SemiBold" panose="020B0706030804020204" pitchFamily="34" charset="0"/>
                <a:hlinkClick r:id="rId2">
                  <a:extLst>
                    <a:ext uri="{A12FA001-AC4F-418D-AE19-62706E023703}">
                      <ahyp:hlinkClr xmlns:ahyp="http://schemas.microsoft.com/office/drawing/2018/hyperlinkcolor" val="tx"/>
                    </a:ext>
                  </a:extLst>
                </a:hlinkClick>
              </a:rPr>
              <a:t>ODH Asthma Program </a:t>
            </a: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will share this information with its partners </a:t>
            </a:r>
            <a:r>
              <a:rPr lang="en-US" sz="2800">
                <a:latin typeface="Source Sans Pro" panose="020B0503030403020204" pitchFamily="34" charset="0"/>
                <a:ea typeface="Source Sans Pro" panose="020B0503030403020204" pitchFamily="34" charset="0"/>
                <a:cs typeface="Open Sans SemiBold" panose="020B0706030804020204" pitchFamily="34" charset="0"/>
              </a:rPr>
              <a:t>in </a:t>
            </a:r>
            <a:r>
              <a:rPr lang="en-US">
                <a:latin typeface="Source Sans Pro" panose="020B0503030403020204" pitchFamily="34" charset="0"/>
                <a:ea typeface="Source Sans Pro" panose="020B0503030403020204" pitchFamily="34" charset="0"/>
                <a:cs typeface="Open Sans SemiBold" panose="020B0706030804020204" pitchFamily="34" charset="0"/>
              </a:rPr>
              <a:t>Lucas</a:t>
            </a:r>
            <a:r>
              <a:rPr lang="en-US" sz="2800">
                <a:latin typeface="Source Sans Pro" panose="020B0503030403020204" pitchFamily="34" charset="0"/>
                <a:ea typeface="Source Sans Pro" panose="020B0503030403020204" pitchFamily="34" charset="0"/>
                <a:cs typeface="Open Sans SemiBold" panose="020B0706030804020204" pitchFamily="34" charset="0"/>
              </a:rPr>
              <a:t> </a:t>
            </a: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County and across the state.</a:t>
            </a:r>
          </a:p>
          <a:p>
            <a:pPr marL="457200" indent="-457200"/>
            <a:r>
              <a:rPr lang="en-US" sz="2800" dirty="0">
                <a:latin typeface="Source Sans Pro" panose="020B0503030403020204" pitchFamily="34" charset="0"/>
                <a:ea typeface="Source Sans Pro" panose="020B0503030403020204" pitchFamily="34" charset="0"/>
                <a:cs typeface="Open Sans SemiBold" panose="020B0706030804020204" pitchFamily="34" charset="0"/>
              </a:rPr>
              <a:t>Resources can also be found on the </a:t>
            </a:r>
            <a:r>
              <a:rPr lang="en-US" sz="2800" dirty="0">
                <a:latin typeface="Source Sans Pro" panose="020B0503030403020204" pitchFamily="34" charset="0"/>
                <a:ea typeface="Source Sans Pro" panose="020B0503030403020204" pitchFamily="34" charset="0"/>
                <a:cs typeface="Open Sans SemiBold" panose="020B0706030804020204" pitchFamily="34" charset="0"/>
                <a:hlinkClick r:id="rId3">
                  <a:extLst>
                    <a:ext uri="{A12FA001-AC4F-418D-AE19-62706E023703}">
                      <ahyp:hlinkClr xmlns:ahyp="http://schemas.microsoft.com/office/drawing/2018/hyperlinkcolor" val="tx"/>
                    </a:ext>
                  </a:extLst>
                </a:hlinkClick>
              </a:rPr>
              <a:t>Center for Disease Control and Prevention website</a:t>
            </a: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a:t>
            </a:r>
          </a:p>
          <a:p>
            <a:endParaRPr lang="en-US" dirty="0"/>
          </a:p>
        </p:txBody>
      </p:sp>
    </p:spTree>
    <p:extLst>
      <p:ext uri="{BB962C8B-B14F-4D97-AF65-F5344CB8AC3E}">
        <p14:creationId xmlns:p14="http://schemas.microsoft.com/office/powerpoint/2010/main" val="35823140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177873-4327-678E-7A45-583DBC26AE68}"/>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C45CD5CE-2559-8D99-7341-CD466AE898C5}"/>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rPr>
              <a:t>Asthma Hospitalization &amp; Emergency Department Visits</a:t>
            </a:r>
          </a:p>
          <a:p>
            <a:pPr marL="0" indent="0" defTabSz="457200" fontAlgn="base">
              <a:lnSpc>
                <a:spcPct val="107000"/>
              </a:lnSpc>
              <a:spcBef>
                <a:spcPts val="0"/>
              </a:spcBef>
              <a:spcAft>
                <a:spcPts val="800"/>
              </a:spcAft>
              <a:buNone/>
              <a:defRPr/>
            </a:pPr>
            <a:r>
              <a:rPr lang="en-US" sz="2800"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rPr>
              <a:t>Asthma-related hospitalizations and emergency department visits was defined as an inpatient stay or emergency department visit with a primary diagnosis code beginning with J45* (J45, J45.20, J45.21, J45.22, J45.3, J45.30, J45.31, J45.32, J45.4, J45.40, J45.41, J45.42, J45.45, J45.5, J45.50, J45.51, J45.52, J45.9, J45.90, J45.901, J45.902, J45.909, J45.99, J45.990, 991, J45.998) per 10,000 Ohio residents. The data represents the total number of asthma-related hospitalizations and/or emergency department visits, not the total amount of people that were hospitalized or visited the emergency department due t</a:t>
            </a:r>
            <a:r>
              <a:rPr lang="en-US" sz="2800" dirty="0">
                <a:solidFill>
                  <a:prstClr val="black"/>
                </a:solidFill>
                <a:latin typeface="Source Sans Pro" panose="020B0503030403020204" pitchFamily="34" charset="0"/>
                <a:ea typeface="Source Sans Pro" panose="020B0503030403020204" pitchFamily="34" charset="0"/>
                <a:cs typeface="Open Sans SemiBold" panose="020B0706030804020204" pitchFamily="34" charset="0"/>
              </a:rPr>
              <a:t>o asthma. </a:t>
            </a:r>
            <a:r>
              <a:rPr lang="en-US" sz="2800" kern="100" dirty="0">
                <a:solidFill>
                  <a:prstClr val="black"/>
                </a:solidFill>
                <a:latin typeface="Source Sans Pro" panose="020B0503030403020204" pitchFamily="34" charset="0"/>
                <a:ea typeface="Source Sans Pro" panose="020B0503030403020204" pitchFamily="34" charset="0"/>
                <a:cs typeface="Times New Roman"/>
              </a:rPr>
              <a:t>Due to age-group limitations when using single-race estimates on CDC Wonder for county-level data, adult </a:t>
            </a:r>
            <a:r>
              <a:rPr lang="en-US" sz="2800" dirty="0">
                <a:solidFill>
                  <a:prstClr val="black"/>
                </a:solidFill>
                <a:latin typeface="Source Sans Pro" panose="020B0503030403020204" pitchFamily="34" charset="0"/>
                <a:ea typeface="Source Sans Pro" panose="020B0503030403020204" pitchFamily="34" charset="0"/>
                <a:cs typeface="Open Sans SemiBold" panose="020B0706030804020204" pitchFamily="34" charset="0"/>
              </a:rPr>
              <a:t>data includes residents ages 20+ years and child data includes residents ages 0-19 years.</a:t>
            </a:r>
          </a:p>
          <a:p>
            <a:endParaRPr lang="en-US" dirty="0"/>
          </a:p>
        </p:txBody>
      </p:sp>
    </p:spTree>
    <p:extLst>
      <p:ext uri="{BB962C8B-B14F-4D97-AF65-F5344CB8AC3E}">
        <p14:creationId xmlns:p14="http://schemas.microsoft.com/office/powerpoint/2010/main" val="28922456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97E9C5-FA30-5FA2-BD12-1722DE6626A5}"/>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F03135FA-CEAB-B121-7AA1-F5593C658B9C}"/>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rPr>
              <a:t>Asthma Hospitalizations &amp; Emergency Department Visits for Adults &amp; Children Enrolled In Medicaid</a:t>
            </a:r>
          </a:p>
          <a:p>
            <a:pPr marL="342900" indent="-342900" defTabSz="457200" fontAlgn="base">
              <a:lnSpc>
                <a:spcPct val="100000"/>
              </a:lnSpc>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rPr>
              <a:t>	Data was calculated by retrieving the total amount of asthma hospitalizations &amp; emergency department visits specifically for adults and children enrolled in Medicaid/Medicaid HMO. </a:t>
            </a:r>
            <a:r>
              <a:rPr lang="en-US" sz="2800" dirty="0">
                <a:solidFill>
                  <a:sysClr val="windowText" lastClr="000000"/>
                </a:solidFill>
                <a:latin typeface="Source Sans Pro" panose="020B0503030403020204" pitchFamily="34" charset="0"/>
                <a:ea typeface="Source Sans Pro" panose="020B0503030403020204" pitchFamily="34" charset="0"/>
                <a:cs typeface="Open Sans SemiBold" panose="020B0706030804020204" pitchFamily="34" charset="0"/>
              </a:rPr>
              <a:t>The Medicaid population was obtained from the Ohio Department of Medicaid. The number included in the denominator to calculate rates do not include Medicaid </a:t>
            </a:r>
            <a:r>
              <a:rPr lang="en-US" sz="2800" dirty="0" err="1">
                <a:solidFill>
                  <a:sysClr val="windowText" lastClr="000000"/>
                </a:solidFill>
                <a:latin typeface="Source Sans Pro" panose="020B0503030403020204" pitchFamily="34" charset="0"/>
                <a:ea typeface="Source Sans Pro" panose="020B0503030403020204" pitchFamily="34" charset="0"/>
                <a:cs typeface="Open Sans SemiBold" panose="020B0706030804020204" pitchFamily="34" charset="0"/>
              </a:rPr>
              <a:t>MyCare</a:t>
            </a:r>
            <a:r>
              <a:rPr lang="en-US" sz="2800" dirty="0">
                <a:solidFill>
                  <a:sysClr val="windowText" lastClr="000000"/>
                </a:solidFill>
                <a:latin typeface="Source Sans Pro" panose="020B0503030403020204" pitchFamily="34" charset="0"/>
                <a:ea typeface="Source Sans Pro" panose="020B0503030403020204" pitchFamily="34" charset="0"/>
                <a:cs typeface="Open Sans SemiBold" panose="020B0706030804020204" pitchFamily="34" charset="0"/>
              </a:rPr>
              <a:t> recipients. Child data includes Ohio residents ages 0-18 and adult data includes Ohio residents ages 19+.</a:t>
            </a:r>
          </a:p>
          <a:p>
            <a:pPr marL="342900" indent="-342900" defTabSz="457200" fontAlgn="base">
              <a:lnSpc>
                <a:spcPct val="100000"/>
              </a:lnSpc>
              <a:spcBef>
                <a:spcPct val="20000"/>
              </a:spcBef>
              <a:spcAft>
                <a:spcPct val="0"/>
              </a:spcAft>
              <a:buNone/>
              <a:defRPr/>
            </a:pPr>
            <a:r>
              <a:rPr lang="en-US" sz="3600" b="1" u="sng"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rPr>
              <a:t>Asthma Death</a:t>
            </a:r>
          </a:p>
          <a:p>
            <a:pPr marL="342900" indent="-342900" defTabSz="457200" fontAlgn="base">
              <a:lnSpc>
                <a:spcPct val="100000"/>
              </a:lnSpc>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Times New Roman"/>
              </a:rPr>
              <a:t>	Deaths of Ohio residents with ICD Code J45-J46 (ICD-10 113 Cause of Death Grouping = 85) per 1,000,000 Ohio residents. Rates used for this report include averages for the years 2016-2021.</a:t>
            </a:r>
          </a:p>
          <a:p>
            <a:endParaRPr lang="en-US" dirty="0"/>
          </a:p>
        </p:txBody>
      </p:sp>
    </p:spTree>
    <p:extLst>
      <p:ext uri="{BB962C8B-B14F-4D97-AF65-F5344CB8AC3E}">
        <p14:creationId xmlns:p14="http://schemas.microsoft.com/office/powerpoint/2010/main" val="39013798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383E8-1C60-453F-64ED-2344BC801399}"/>
              </a:ext>
            </a:extLst>
          </p:cNvPr>
          <p:cNvSpPr>
            <a:spLocks noGrp="1"/>
          </p:cNvSpPr>
          <p:nvPr>
            <p:ph type="title"/>
          </p:nvPr>
        </p:nvSpPr>
        <p:spPr/>
        <p:txBody>
          <a:bodyPr>
            <a:normAutofit/>
          </a:bodyPr>
          <a:lstStyle/>
          <a:p>
            <a:r>
              <a:rPr lang="en-US" sz="3600" dirty="0"/>
              <a:t>Data Sources </a:t>
            </a:r>
          </a:p>
        </p:txBody>
      </p:sp>
      <p:sp>
        <p:nvSpPr>
          <p:cNvPr id="3" name="Content Placeholder 2">
            <a:extLst>
              <a:ext uri="{FF2B5EF4-FFF2-40B4-BE49-F238E27FC236}">
                <a16:creationId xmlns:a16="http://schemas.microsoft.com/office/drawing/2014/main" id="{536FEDED-70E3-0BEF-1106-4EF40F21AB40}"/>
              </a:ext>
            </a:extLst>
          </p:cNvPr>
          <p:cNvSpPr>
            <a:spLocks noGrp="1"/>
          </p:cNvSpPr>
          <p:nvPr>
            <p:ph idx="1"/>
          </p:nvPr>
        </p:nvSpPr>
        <p:spPr/>
        <p:txBody>
          <a:bodyPr>
            <a:normAutofit fontScale="92500"/>
          </a:bodyPr>
          <a:lstStyle/>
          <a:p>
            <a:pPr marL="0" indent="0" defTabSz="457200" fontAlgn="base">
              <a:lnSpc>
                <a:spcPct val="100000"/>
              </a:lnSpc>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rPr>
              <a:t>1) United States Census Bureau, 2021 </a:t>
            </a:r>
          </a:p>
          <a:p>
            <a:pPr marL="342900" indent="-342900" defTabSz="457200" fontAlgn="base">
              <a:lnSpc>
                <a:spcPct val="100000"/>
              </a:lnSpc>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rPr>
              <a:t>2) Ohio Hospital Association (OHA). Clinical-Financial Database, 2016-2021.   </a:t>
            </a:r>
          </a:p>
          <a:p>
            <a:pPr marL="342900" indent="-342900" defTabSz="457200" fontAlgn="base">
              <a:lnSpc>
                <a:spcPct val="100000"/>
              </a:lnSpc>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rPr>
              <a:t>3) Ohio Department of Health, Bureau of Vital Statistics, 2016-2021</a:t>
            </a:r>
          </a:p>
          <a:p>
            <a:pPr marL="342900" indent="-342900" defTabSz="457200" fontAlgn="base">
              <a:lnSpc>
                <a:spcPct val="100000"/>
              </a:lnSpc>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rPr>
              <a:t>4) United States Department of Health and Human Services (US DHHS), Centers for Disease Control and Prevention (CDC), National Center for Health Statistics (NCHS), Single Race Population Estimates, on CDC WONDER On-line Database, 2016-2021.</a:t>
            </a:r>
          </a:p>
          <a:p>
            <a:pPr marL="342900" indent="-342900" defTabSz="457200" fontAlgn="base">
              <a:lnSpc>
                <a:spcPct val="100000"/>
              </a:lnSpc>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rPr>
              <a:t>5) </a:t>
            </a:r>
            <a:r>
              <a:rPr lang="en-US" sz="2800" dirty="0">
                <a:solidFill>
                  <a:srgbClr val="141313"/>
                </a:solidFill>
                <a:latin typeface="Source Sans Pro" panose="020B0503030403020204" pitchFamily="34" charset="0"/>
                <a:ea typeface="Source Sans Pro" panose="020B0503030403020204" pitchFamily="34" charset="0"/>
                <a:cs typeface="Times New Roman" panose="02020603050405020304" pitchFamily="18" charset="0"/>
              </a:rPr>
              <a:t>Ohio Department of Medicaid (ODM). Enrollment Data, 2016-2021</a:t>
            </a:r>
          </a:p>
          <a:p>
            <a:pPr marL="342900" indent="-342900" defTabSz="457200" fontAlgn="base">
              <a:lnSpc>
                <a:spcPct val="100000"/>
              </a:lnSpc>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Times New Roman" panose="02020603050405020304" pitchFamily="18" charset="0"/>
              </a:rPr>
              <a:t>6) Ohio Medicaid Assessment Survey (OMAS)</a:t>
            </a:r>
            <a:endParaRPr lang="en-US" sz="2800"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endParaRPr>
          </a:p>
          <a:p>
            <a:endParaRPr lang="en-US" dirty="0"/>
          </a:p>
        </p:txBody>
      </p:sp>
    </p:spTree>
    <p:extLst>
      <p:ext uri="{BB962C8B-B14F-4D97-AF65-F5344CB8AC3E}">
        <p14:creationId xmlns:p14="http://schemas.microsoft.com/office/powerpoint/2010/main" val="1432241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EEE09-FD8B-19D2-883B-84D267F038DD}"/>
              </a:ext>
            </a:extLst>
          </p:cNvPr>
          <p:cNvSpPr>
            <a:spLocks noGrp="1"/>
          </p:cNvSpPr>
          <p:nvPr>
            <p:ph type="title"/>
          </p:nvPr>
        </p:nvSpPr>
        <p:spPr/>
        <p:txBody>
          <a:bodyPr>
            <a:normAutofit/>
          </a:bodyPr>
          <a:lstStyle/>
          <a:p>
            <a:r>
              <a:rPr lang="en-US" sz="3600" dirty="0"/>
              <a:t>Table of Contents </a:t>
            </a:r>
          </a:p>
        </p:txBody>
      </p:sp>
      <p:sp>
        <p:nvSpPr>
          <p:cNvPr id="3" name="Content Placeholder 2">
            <a:extLst>
              <a:ext uri="{FF2B5EF4-FFF2-40B4-BE49-F238E27FC236}">
                <a16:creationId xmlns:a16="http://schemas.microsoft.com/office/drawing/2014/main" id="{E1584492-EFFD-BBB4-BD02-8EF0DA8BD60D}"/>
              </a:ext>
            </a:extLst>
          </p:cNvPr>
          <p:cNvSpPr>
            <a:spLocks noGrp="1"/>
          </p:cNvSpPr>
          <p:nvPr>
            <p:ph idx="1"/>
          </p:nvPr>
        </p:nvSpPr>
        <p:spPr/>
        <p:txBody>
          <a:bodyPr>
            <a:normAutofit fontScale="62500" lnSpcReduction="20000"/>
          </a:bodyPr>
          <a:lstStyle/>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Open Sans SemiBold" panose="020B0706030804020204" pitchFamily="34" charset="0"/>
              </a:rPr>
              <a:t>Asthma Background……………………………………………………………………………………….......3</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Open Sans SemiBold" panose="020B0706030804020204" pitchFamily="34" charset="0"/>
              </a:rPr>
              <a:t>Population Demographics……………………………………………………………………………….…....4</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Open Sans SemiBold" panose="020B0706030804020204" pitchFamily="34" charset="0"/>
              </a:rPr>
              <a:t>Asthma Hospitalizations &amp; Emergency Department Visits…………………………..………………….5</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Open Sans SemiBold" panose="020B0706030804020204" pitchFamily="34" charset="0"/>
              </a:rPr>
              <a:t>Asthma Admission Rates…………………………………………………………………………................11</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Open Sans SemiBold" panose="020B0706030804020204" pitchFamily="34" charset="0"/>
              </a:rPr>
              <a:t>Medicaid Rates………………………………………………………………………………………..…….…..12</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Open Sans SemiBold" panose="020B0706030804020204" pitchFamily="34" charset="0"/>
              </a:rPr>
              <a:t>Asthma Mortality…………………………………………………………………………………..……….…..14</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Open Sans SemiBold" panose="020B0706030804020204" pitchFamily="34" charset="0"/>
              </a:rPr>
              <a:t>Key Findings………………………………………………………………………………………………….….15</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Open Sans SemiBold" panose="020B0706030804020204" pitchFamily="34" charset="0"/>
              </a:rPr>
              <a:t>Methods……………………………………………………………………………………………….………….16</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Open Sans SemiBold" panose="020B0706030804020204" pitchFamily="34" charset="0"/>
              </a:rPr>
              <a:t>Data Sources………………………………………………………………………………………................…18</a:t>
            </a:r>
          </a:p>
          <a:p>
            <a:endParaRPr lang="en-US" dirty="0"/>
          </a:p>
        </p:txBody>
      </p:sp>
    </p:spTree>
    <p:extLst>
      <p:ext uri="{BB962C8B-B14F-4D97-AF65-F5344CB8AC3E}">
        <p14:creationId xmlns:p14="http://schemas.microsoft.com/office/powerpoint/2010/main" val="42459746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99582-F6B9-BB15-04D2-6A1BC5A2D8B3}"/>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Get Involved </a:t>
            </a:r>
            <a:endParaRPr lang="en-US" sz="3600" dirty="0"/>
          </a:p>
        </p:txBody>
      </p:sp>
      <p:sp>
        <p:nvSpPr>
          <p:cNvPr id="3" name="Content Placeholder 2">
            <a:extLst>
              <a:ext uri="{FF2B5EF4-FFF2-40B4-BE49-F238E27FC236}">
                <a16:creationId xmlns:a16="http://schemas.microsoft.com/office/drawing/2014/main" id="{91633E20-2937-6CAA-546C-0108E985AB18}"/>
              </a:ext>
            </a:extLst>
          </p:cNvPr>
          <p:cNvSpPr>
            <a:spLocks noGrp="1"/>
          </p:cNvSpPr>
          <p:nvPr>
            <p:ph idx="1"/>
          </p:nvPr>
        </p:nvSpPr>
        <p:spPr/>
        <p:txBody>
          <a:bodyPr/>
          <a:lstStyle/>
          <a:p>
            <a:pPr algn="l" defTabSz="914400" fontAlgn="auto">
              <a:lnSpc>
                <a:spcPct val="107000"/>
              </a:lnSpc>
              <a:spcBef>
                <a:spcPts val="0"/>
              </a:spcBef>
              <a:spcAft>
                <a:spcPts val="0"/>
              </a:spcAft>
              <a:buFont typeface="+mj-lt"/>
              <a:buAutoNum type="arabicPeriod"/>
              <a:defRPr/>
            </a:pPr>
            <a:r>
              <a:rPr lang="en-US" sz="3200" dirty="0">
                <a:solidFill>
                  <a:schemeClr val="tx1"/>
                </a:solidFill>
                <a:latin typeface="Source Sans Pro" panose="020B0503030403020204" pitchFamily="34" charset="0"/>
                <a:ea typeface="Source Sans Pro" panose="020B0503030403020204" pitchFamily="34" charset="0"/>
                <a:cs typeface="Times New Roman"/>
              </a:rPr>
              <a:t> </a:t>
            </a:r>
            <a:r>
              <a:rPr lang="en-US" sz="2800" dirty="0">
                <a:solidFill>
                  <a:schemeClr val="tx1"/>
                </a:solidFill>
                <a:latin typeface="Source Sans Pro" panose="020B0503030403020204" pitchFamily="34" charset="0"/>
                <a:ea typeface="Source Sans Pro" panose="020B0503030403020204" pitchFamily="34" charset="0"/>
                <a:cs typeface="Times New Roman"/>
              </a:rPr>
              <a:t>Sign up for the Asthma List Serv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2"/>
              </a:rPr>
              <a:t>List Serv</a:t>
            </a:r>
            <a:r>
              <a:rPr lang="en-US" sz="2800" dirty="0">
                <a:solidFill>
                  <a:schemeClr val="tx1"/>
                </a:solidFill>
                <a:latin typeface="Source Sans Pro" panose="020B0503030403020204" pitchFamily="34" charset="0"/>
                <a:ea typeface="Source Sans Pro" panose="020B0503030403020204" pitchFamily="34" charset="0"/>
                <a:cs typeface="Times New Roman"/>
              </a:rPr>
              <a:t>.</a:t>
            </a:r>
          </a:p>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panose="020B0503030403020204" pitchFamily="34" charset="0"/>
                <a:ea typeface="Source Sans Pro" panose="020B0503030403020204" pitchFamily="34" charset="0"/>
                <a:cs typeface="Times New Roman"/>
              </a:rPr>
              <a:t> Sign up for the Asthma Care Improvement Collaborative (ACIC)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3">
                  <a:extLst>
                    <a:ext uri="{A12FA001-AC4F-418D-AE19-62706E023703}">
                      <ahyp:hlinkClr xmlns:ahyp="http://schemas.microsoft.com/office/drawing/2018/hyperlinkcolor" val="tx"/>
                    </a:ext>
                  </a:extLst>
                </a:hlinkClick>
              </a:rPr>
              <a:t>ACIC</a:t>
            </a:r>
            <a:r>
              <a:rPr lang="en-US" sz="2800" dirty="0">
                <a:solidFill>
                  <a:srgbClr val="0070C0"/>
                </a:solidFill>
                <a:latin typeface="Source Sans Pro" panose="020B0503030403020204" pitchFamily="34" charset="0"/>
                <a:ea typeface="Source Sans Pro" panose="020B0503030403020204" pitchFamily="34" charset="0"/>
                <a:cs typeface="Times New Roman"/>
              </a:rPr>
              <a:t>.</a:t>
            </a:r>
          </a:p>
          <a:p>
            <a:endParaRPr lang="en-US" dirty="0"/>
          </a:p>
        </p:txBody>
      </p:sp>
    </p:spTree>
    <p:extLst>
      <p:ext uri="{BB962C8B-B14F-4D97-AF65-F5344CB8AC3E}">
        <p14:creationId xmlns:p14="http://schemas.microsoft.com/office/powerpoint/2010/main" val="31316788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EE5DCC-E15C-F539-7252-B2EA4E241606}"/>
              </a:ext>
            </a:extLst>
          </p:cNvPr>
          <p:cNvSpPr>
            <a:spLocks noGrp="1"/>
          </p:cNvSpPr>
          <p:nvPr>
            <p:ph type="title"/>
          </p:nvPr>
        </p:nvSpPr>
        <p:spPr/>
        <p:txBody>
          <a:bodyPr>
            <a:normAutofit/>
          </a:bodyPr>
          <a:lstStyle/>
          <a:p>
            <a:r>
              <a:rPr lang="en-US" alt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Contact Information </a:t>
            </a:r>
            <a:endParaRPr lang="en-US" sz="3600" dirty="0"/>
          </a:p>
        </p:txBody>
      </p:sp>
      <p:sp>
        <p:nvSpPr>
          <p:cNvPr id="3" name="Content Placeholder 2">
            <a:extLst>
              <a:ext uri="{FF2B5EF4-FFF2-40B4-BE49-F238E27FC236}">
                <a16:creationId xmlns:a16="http://schemas.microsoft.com/office/drawing/2014/main" id="{15FC752B-6701-765D-5B36-9A6B49B833C9}"/>
              </a:ext>
            </a:extLst>
          </p:cNvPr>
          <p:cNvSpPr>
            <a:spLocks noGrp="1"/>
          </p:cNvSpPr>
          <p:nvPr>
            <p:ph idx="1"/>
          </p:nvPr>
        </p:nvSpPr>
        <p:spPr/>
        <p:txBody>
          <a:bodyPr/>
          <a:lstStyle/>
          <a:p>
            <a:r>
              <a:rPr lang="en-US" sz="2800" dirty="0">
                <a:latin typeface="Source Sans Pro" panose="020B0503030403020204" pitchFamily="34" charset="0"/>
                <a:ea typeface="Source Sans Pro" panose="020B0503030403020204" pitchFamily="34" charset="0"/>
                <a:cs typeface="Calibri"/>
              </a:rPr>
              <a:t>Email: </a:t>
            </a:r>
            <a:r>
              <a:rPr lang="en-US" sz="2800" dirty="0">
                <a:latin typeface="Source Sans Pro" panose="020B0503030403020204" pitchFamily="34" charset="0"/>
                <a:ea typeface="Source Sans Pro" panose="020B0503030403020204" pitchFamily="34" charset="0"/>
                <a:cs typeface="Calibri"/>
                <a:hlinkClick r:id="rId2">
                  <a:extLst>
                    <a:ext uri="{A12FA001-AC4F-418D-AE19-62706E023703}">
                      <ahyp:hlinkClr xmlns:ahyp="http://schemas.microsoft.com/office/drawing/2018/hyperlinkcolor" val="tx"/>
                    </a:ext>
                  </a:extLst>
                </a:hlinkClick>
              </a:rPr>
              <a:t>Asthma@odh.ohio.gov</a:t>
            </a:r>
            <a:endParaRPr lang="en-US" sz="2800" dirty="0">
              <a:latin typeface="Source Sans Pro" panose="020B0503030403020204" pitchFamily="34" charset="0"/>
              <a:ea typeface="Source Sans Pro" panose="020B0503030403020204" pitchFamily="34" charset="0"/>
              <a:cs typeface="Calibri"/>
            </a:endParaRPr>
          </a:p>
          <a:p>
            <a:endParaRPr lang="en-US" sz="2800" dirty="0">
              <a:latin typeface="Source Sans Pro" panose="020B0503030403020204" pitchFamily="34" charset="0"/>
              <a:ea typeface="Source Sans Pro" panose="020B0503030403020204" pitchFamily="34" charset="0"/>
              <a:cs typeface="Calibri" panose="020F0502020204030204" pitchFamily="34" charset="0"/>
            </a:endParaRPr>
          </a:p>
          <a:p>
            <a:r>
              <a:rPr lang="en-US" sz="2800">
                <a:latin typeface="Source Sans Pro" panose="020B0503030403020204" pitchFamily="34" charset="0"/>
                <a:ea typeface="Source Sans Pro" panose="020B0503030403020204" pitchFamily="34" charset="0"/>
                <a:cs typeface="Calibri"/>
              </a:rPr>
              <a:t>Website: </a:t>
            </a:r>
            <a:r>
              <a:rPr lang="en-US" sz="2800">
                <a:latin typeface="Source Sans Pro" panose="020B0503030403020204" pitchFamily="34" charset="0"/>
                <a:ea typeface="Source Sans Pro" panose="020B0503030403020204" pitchFamily="34" charset="0"/>
                <a:cs typeface="Calibri"/>
                <a:hlinkClick r:id="rId3">
                  <a:extLst>
                    <a:ext uri="{A12FA001-AC4F-418D-AE19-62706E023703}">
                      <ahyp:hlinkClr xmlns:ahyp="http://schemas.microsoft.com/office/drawing/2018/hyperlinkcolor" val="tx"/>
                    </a:ext>
                  </a:extLst>
                </a:hlinkClick>
              </a:rPr>
              <a:t>https://odh.ohio.gov/know-our-programs/asthma-program</a:t>
            </a:r>
            <a:endParaRPr lang="en-US" sz="2800">
              <a:latin typeface="Source Sans Pro" panose="020B0503030403020204" pitchFamily="34" charset="0"/>
              <a:ea typeface="Source Sans Pro" panose="020B0503030403020204" pitchFamily="34" charset="0"/>
              <a:cs typeface="Calibri"/>
            </a:endParaRPr>
          </a:p>
          <a:p>
            <a:endParaRPr lang="en-US"/>
          </a:p>
        </p:txBody>
      </p:sp>
    </p:spTree>
    <p:extLst>
      <p:ext uri="{BB962C8B-B14F-4D97-AF65-F5344CB8AC3E}">
        <p14:creationId xmlns:p14="http://schemas.microsoft.com/office/powerpoint/2010/main" val="16014251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400023" y="1292850"/>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QUESTIONS</a:t>
            </a:r>
            <a:r>
              <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722F8-424B-1C28-C228-3FCF966BBA06}"/>
              </a:ext>
            </a:extLst>
          </p:cNvPr>
          <p:cNvSpPr>
            <a:spLocks noGrp="1"/>
          </p:cNvSpPr>
          <p:nvPr>
            <p:ph type="title"/>
          </p:nvPr>
        </p:nvSpPr>
        <p:spPr/>
        <p:txBody>
          <a:bodyPr>
            <a:normAutofit/>
          </a:bodyPr>
          <a:lstStyle/>
          <a:p>
            <a:r>
              <a:rPr lang="en-US" sz="3600" dirty="0"/>
              <a:t>Background</a:t>
            </a:r>
          </a:p>
        </p:txBody>
      </p:sp>
      <p:sp>
        <p:nvSpPr>
          <p:cNvPr id="3" name="Content Placeholder 2">
            <a:extLst>
              <a:ext uri="{FF2B5EF4-FFF2-40B4-BE49-F238E27FC236}">
                <a16:creationId xmlns:a16="http://schemas.microsoft.com/office/drawing/2014/main" id="{E7437EFF-BB46-77B7-9BC5-F64FAAB32D54}"/>
              </a:ext>
            </a:extLst>
          </p:cNvPr>
          <p:cNvSpPr>
            <a:spLocks noGrp="1"/>
          </p:cNvSpPr>
          <p:nvPr>
            <p:ph idx="1"/>
          </p:nvPr>
        </p:nvSpPr>
        <p:spPr/>
        <p:txBody>
          <a:bodyPr/>
          <a:lstStyle/>
          <a:p>
            <a:pPr marL="0" indent="0">
              <a:buNone/>
            </a:pPr>
            <a:r>
              <a:rPr lang="en-US" dirty="0">
                <a:solidFill>
                  <a:schemeClr val="tx1"/>
                </a:solidFill>
                <a:latin typeface="Source Sans Pro" panose="020B0503030403020204" pitchFamily="34" charset="0"/>
                <a:ea typeface="Source Sans Pro" panose="020B0503030403020204" pitchFamily="34" charset="0"/>
                <a:cs typeface="Open Sans SemiBold" panose="020B0706030804020204" pitchFamily="34" charset="0"/>
              </a:rPr>
              <a:t>Asthma is a chronic lung disease that affects people of all ages. Symptoms associated with asthma include coughing, wheezing, shortness of breath, and chest tightness. These symptoms are caused by the inflammation and narrowing of the airways in the lungs. However, with proper treatment and management, asthma can be efficiently controlled.</a:t>
            </a:r>
          </a:p>
          <a:p>
            <a:endParaRPr lang="en-US" dirty="0"/>
          </a:p>
        </p:txBody>
      </p:sp>
    </p:spTree>
    <p:extLst>
      <p:ext uri="{BB962C8B-B14F-4D97-AF65-F5344CB8AC3E}">
        <p14:creationId xmlns:p14="http://schemas.microsoft.com/office/powerpoint/2010/main" val="1891930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C30674-FC8A-7040-DAE7-37FC980E2702}"/>
              </a:ext>
            </a:extLst>
          </p:cNvPr>
          <p:cNvSpPr>
            <a:spLocks noGrp="1"/>
          </p:cNvSpPr>
          <p:nvPr>
            <p:ph type="title"/>
          </p:nvPr>
        </p:nvSpPr>
        <p:spPr/>
        <p:txBody>
          <a:bodyPr/>
          <a:lstStyle/>
          <a:p>
            <a:r>
              <a:rPr lang="en-US" sz="3600" dirty="0"/>
              <a:t>Population Demographics of Lucas Co</a:t>
            </a:r>
            <a:r>
              <a:rPr lang="en-US" sz="4400" dirty="0"/>
              <a:t>unty</a:t>
            </a:r>
            <a:endParaRPr lang="en-US" dirty="0"/>
          </a:p>
        </p:txBody>
      </p:sp>
      <p:graphicFrame>
        <p:nvGraphicFramePr>
          <p:cNvPr id="4" name="Content Placeholder 3">
            <a:extLst>
              <a:ext uri="{FF2B5EF4-FFF2-40B4-BE49-F238E27FC236}">
                <a16:creationId xmlns:a16="http://schemas.microsoft.com/office/drawing/2014/main" id="{503FA625-C30B-63E4-457A-0B9DA3582117}"/>
              </a:ext>
            </a:extLst>
          </p:cNvPr>
          <p:cNvGraphicFramePr>
            <a:graphicFrameLocks noGrp="1"/>
          </p:cNvGraphicFramePr>
          <p:nvPr>
            <p:ph idx="1"/>
            <p:extLst>
              <p:ext uri="{D42A27DB-BD31-4B8C-83A1-F6EECF244321}">
                <p14:modId xmlns:p14="http://schemas.microsoft.com/office/powerpoint/2010/main" val="905535623"/>
              </p:ext>
            </p:extLst>
          </p:nvPr>
        </p:nvGraphicFramePr>
        <p:xfrm>
          <a:off x="3841750" y="2036604"/>
          <a:ext cx="4508500" cy="3929380"/>
        </p:xfrm>
        <a:graphic>
          <a:graphicData uri="http://schemas.openxmlformats.org/drawingml/2006/table">
            <a:tbl>
              <a:tblPr>
                <a:tableStyleId>{5C22544A-7EE6-4342-B048-85BDC9FD1C3A}</a:tableStyleId>
              </a:tblPr>
              <a:tblGrid>
                <a:gridCol w="2146300">
                  <a:extLst>
                    <a:ext uri="{9D8B030D-6E8A-4147-A177-3AD203B41FA5}">
                      <a16:colId xmlns:a16="http://schemas.microsoft.com/office/drawing/2014/main" val="1031894262"/>
                    </a:ext>
                  </a:extLst>
                </a:gridCol>
                <a:gridCol w="1333500">
                  <a:extLst>
                    <a:ext uri="{9D8B030D-6E8A-4147-A177-3AD203B41FA5}">
                      <a16:colId xmlns:a16="http://schemas.microsoft.com/office/drawing/2014/main" val="2899588023"/>
                    </a:ext>
                  </a:extLst>
                </a:gridCol>
                <a:gridCol w="1028700">
                  <a:extLst>
                    <a:ext uri="{9D8B030D-6E8A-4147-A177-3AD203B41FA5}">
                      <a16:colId xmlns:a16="http://schemas.microsoft.com/office/drawing/2014/main" val="4256715116"/>
                    </a:ext>
                  </a:extLst>
                </a:gridCol>
              </a:tblGrid>
              <a:tr h="507365">
                <a:tc>
                  <a:txBody>
                    <a:bodyPr/>
                    <a:lstStyle/>
                    <a:p>
                      <a:pPr algn="ctr" fontAlgn="ctr"/>
                      <a:r>
                        <a:rPr lang="en-US" sz="1100" u="none" strike="noStrike" dirty="0">
                          <a:solidFill>
                            <a:schemeClr val="bg1"/>
                          </a:solidFill>
                          <a:effectLst/>
                        </a:rPr>
                        <a:t>Measure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Lucas County Population Estimate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Ohio</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extLst>
                  <a:ext uri="{0D108BD9-81ED-4DB2-BD59-A6C34878D82A}">
                    <a16:rowId xmlns:a16="http://schemas.microsoft.com/office/drawing/2014/main" val="2545310487"/>
                  </a:ext>
                </a:extLst>
              </a:tr>
              <a:tr h="369570">
                <a:tc>
                  <a:txBody>
                    <a:bodyPr/>
                    <a:lstStyle/>
                    <a:p>
                      <a:pPr algn="ctr" fontAlgn="ctr"/>
                      <a:r>
                        <a:rPr lang="en-US" sz="1100" u="none" strike="noStrike">
                          <a:effectLst/>
                        </a:rPr>
                        <a:t>Total Population</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431,212</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11,769,923</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205667991"/>
                  </a:ext>
                </a:extLst>
              </a:tr>
              <a:tr h="354965">
                <a:tc>
                  <a:txBody>
                    <a:bodyPr/>
                    <a:lstStyle/>
                    <a:p>
                      <a:pPr algn="ctr" fontAlgn="ctr"/>
                      <a:r>
                        <a:rPr lang="en-US" sz="1100" u="none" strike="noStrike">
                          <a:effectLst/>
                        </a:rPr>
                        <a:t>% Less than 18 Years</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23.20%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31320372"/>
                  </a:ext>
                </a:extLst>
              </a:tr>
              <a:tr h="293370">
                <a:tc>
                  <a:txBody>
                    <a:bodyPr/>
                    <a:lstStyle/>
                    <a:p>
                      <a:pPr algn="ctr" fontAlgn="ctr"/>
                      <a:r>
                        <a:rPr lang="en-US" sz="1100" u="none" strike="noStrike">
                          <a:effectLst/>
                        </a:rPr>
                        <a:t>% Black</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19.00%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12.20%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810792909"/>
                  </a:ext>
                </a:extLst>
              </a:tr>
              <a:tr h="293370">
                <a:tc>
                  <a:txBody>
                    <a:bodyPr/>
                    <a:lstStyle/>
                    <a:p>
                      <a:pPr algn="ctr" fontAlgn="ctr"/>
                      <a:r>
                        <a:rPr lang="en-US" sz="1100" u="none" strike="noStrike">
                          <a:effectLst/>
                        </a:rPr>
                        <a:t>% Hispanic</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7.60%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4.10%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855789957"/>
                  </a:ext>
                </a:extLst>
              </a:tr>
              <a:tr h="483870">
                <a:tc>
                  <a:txBody>
                    <a:bodyPr/>
                    <a:lstStyle/>
                    <a:p>
                      <a:pPr algn="ctr" fontAlgn="ctr"/>
                      <a:r>
                        <a:rPr lang="en-US" sz="1100" u="none" strike="noStrike">
                          <a:effectLst/>
                        </a:rPr>
                        <a:t>% of those 25 years and older with less than high school diploma</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9.80%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8.90%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407857985"/>
                  </a:ext>
                </a:extLst>
              </a:tr>
              <a:tr h="419100">
                <a:tc>
                  <a:txBody>
                    <a:bodyPr/>
                    <a:lstStyle/>
                    <a:p>
                      <a:pPr algn="ctr" fontAlgn="ctr"/>
                      <a:r>
                        <a:rPr lang="en-US" sz="1100" u="none" strike="noStrike">
                          <a:effectLst/>
                        </a:rPr>
                        <a:t>Civilian noninstitutional population without health insurance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6.00%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302810267"/>
                  </a:ext>
                </a:extLst>
              </a:tr>
              <a:tr h="388620">
                <a:tc>
                  <a:txBody>
                    <a:bodyPr/>
                    <a:lstStyle/>
                    <a:p>
                      <a:pPr algn="ctr" fontAlgn="ctr"/>
                      <a:r>
                        <a:rPr lang="en-US" sz="1100" u="none" strike="noStrike">
                          <a:effectLst/>
                        </a:rPr>
                        <a:t>Median household income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$52,687 </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$62,262 </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637431999"/>
                  </a:ext>
                </a:extLst>
              </a:tr>
              <a:tr h="285750">
                <a:tc>
                  <a:txBody>
                    <a:bodyPr/>
                    <a:lstStyle/>
                    <a:p>
                      <a:pPr algn="ctr" fontAlgn="ctr"/>
                      <a:r>
                        <a:rPr lang="en-US" sz="1100" u="none" strike="noStrike">
                          <a:effectLst/>
                        </a:rPr>
                        <a:t>% in poverty</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17.60%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13.40%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586579283"/>
                  </a:ext>
                </a:extLst>
              </a:tr>
              <a:tr h="533400">
                <a:tc>
                  <a:txBody>
                    <a:bodyPr/>
                    <a:lstStyle/>
                    <a:p>
                      <a:pPr algn="ctr" fontAlgn="ctr"/>
                      <a:r>
                        <a:rPr lang="en-US" sz="1100" u="none" strike="noStrike">
                          <a:effectLst/>
                        </a:rPr>
                        <a:t>% of housing units that were vacant</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10.50%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dirty="0">
                          <a:effectLst/>
                        </a:rPr>
                        <a:t>9.10%</a:t>
                      </a:r>
                      <a:endParaRPr lang="en-US" sz="11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580499785"/>
                  </a:ext>
                </a:extLst>
              </a:tr>
            </a:tbl>
          </a:graphicData>
        </a:graphic>
      </p:graphicFrame>
      <p:sp>
        <p:nvSpPr>
          <p:cNvPr id="5" name="TextBox 4">
            <a:extLst>
              <a:ext uri="{FF2B5EF4-FFF2-40B4-BE49-F238E27FC236}">
                <a16:creationId xmlns:a16="http://schemas.microsoft.com/office/drawing/2014/main" id="{876B5DAE-72FA-0A60-25D0-820BCBEFF820}"/>
              </a:ext>
            </a:extLst>
          </p:cNvPr>
          <p:cNvSpPr txBox="1"/>
          <p:nvPr/>
        </p:nvSpPr>
        <p:spPr>
          <a:xfrm>
            <a:off x="5029200" y="5993206"/>
            <a:ext cx="2667000" cy="215444"/>
          </a:xfrm>
          <a:prstGeom prst="rect">
            <a:avLst/>
          </a:prstGeom>
          <a:noFill/>
        </p:spPr>
        <p:txBody>
          <a:bodyPr wrap="square">
            <a:spAutoFit/>
          </a:bodyPr>
          <a:lstStyle/>
          <a:p>
            <a:r>
              <a:rPr lang="en-US" sz="800" dirty="0">
                <a:latin typeface="Source Sans Pro" panose="020B0503030403020204" pitchFamily="34" charset="0"/>
                <a:ea typeface="Source Sans Pro" panose="020B0503030403020204" pitchFamily="34" charset="0"/>
                <a:cs typeface="Open Sans SemiBold" panose="020B0706030804020204" pitchFamily="34" charset="0"/>
              </a:rPr>
              <a:t>Source: United States Census Bureau, Year 202</a:t>
            </a:r>
            <a:r>
              <a:rPr lang="en-US" sz="800" dirty="0">
                <a:latin typeface="Open Sans SemiBold" panose="020B0706030804020204" pitchFamily="34" charset="0"/>
                <a:cs typeface="Open Sans SemiBold" panose="020B0706030804020204" pitchFamily="34" charset="0"/>
              </a:rPr>
              <a:t>1</a:t>
            </a:r>
            <a:endParaRPr lang="en-US" dirty="0">
              <a:latin typeface="Open Sans SemiBold" panose="020B0706030804020204" pitchFamily="34" charset="0"/>
            </a:endParaRPr>
          </a:p>
        </p:txBody>
      </p:sp>
    </p:spTree>
    <p:extLst>
      <p:ext uri="{BB962C8B-B14F-4D97-AF65-F5344CB8AC3E}">
        <p14:creationId xmlns:p14="http://schemas.microsoft.com/office/powerpoint/2010/main" val="29902060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73CB3-16B1-07E6-2D48-9CEDCAA23A36}"/>
              </a:ext>
            </a:extLst>
          </p:cNvPr>
          <p:cNvSpPr>
            <a:spLocks noGrp="1"/>
          </p:cNvSpPr>
          <p:nvPr>
            <p:ph type="title"/>
          </p:nvPr>
        </p:nvSpPr>
        <p:spPr/>
        <p:txBody>
          <a:bodyPr>
            <a:noAutofit/>
          </a:bodyPr>
          <a:lstStyle/>
          <a:p>
            <a:r>
              <a:rPr lang="en-US" sz="3600" dirty="0"/>
              <a:t>Rates of Asthma Hospitalization &amp; Emergency Department Visits by Race-Age Group, Lucas County 2016-2021</a:t>
            </a:r>
          </a:p>
        </p:txBody>
      </p:sp>
      <p:graphicFrame>
        <p:nvGraphicFramePr>
          <p:cNvPr id="4" name="Content Placeholder 9">
            <a:extLst>
              <a:ext uri="{FF2B5EF4-FFF2-40B4-BE49-F238E27FC236}">
                <a16:creationId xmlns:a16="http://schemas.microsoft.com/office/drawing/2014/main" id="{0992BBD3-8727-1B35-A9AB-461F21F928D1}"/>
              </a:ext>
            </a:extLst>
          </p:cNvPr>
          <p:cNvGraphicFramePr>
            <a:graphicFrameLocks noGrp="1"/>
          </p:cNvGraphicFramePr>
          <p:nvPr>
            <p:ph idx="1"/>
            <p:extLst>
              <p:ext uri="{D42A27DB-BD31-4B8C-83A1-F6EECF244321}">
                <p14:modId xmlns:p14="http://schemas.microsoft.com/office/powerpoint/2010/main" val="285660413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6E4B66E6-8A82-521B-78C3-FB27753C581C}"/>
              </a:ext>
            </a:extLst>
          </p:cNvPr>
          <p:cNvPicPr>
            <a:picLocks noChangeAspect="1"/>
          </p:cNvPicPr>
          <p:nvPr/>
        </p:nvPicPr>
        <p:blipFill>
          <a:blip r:embed="rId4"/>
          <a:stretch>
            <a:fillRect/>
          </a:stretch>
        </p:blipFill>
        <p:spPr>
          <a:xfrm rot="10800000" flipV="1">
            <a:off x="1524001" y="6373386"/>
            <a:ext cx="4571999" cy="326218"/>
          </a:xfrm>
          <a:prstGeom prst="rect">
            <a:avLst/>
          </a:prstGeom>
        </p:spPr>
      </p:pic>
    </p:spTree>
    <p:extLst>
      <p:ext uri="{BB962C8B-B14F-4D97-AF65-F5344CB8AC3E}">
        <p14:creationId xmlns:p14="http://schemas.microsoft.com/office/powerpoint/2010/main" val="19971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177E5C-793B-AF46-32B0-59F7B7C05635}"/>
              </a:ext>
            </a:extLst>
          </p:cNvPr>
          <p:cNvSpPr>
            <a:spLocks noGrp="1"/>
          </p:cNvSpPr>
          <p:nvPr>
            <p:ph type="title"/>
          </p:nvPr>
        </p:nvSpPr>
        <p:spPr/>
        <p:txBody>
          <a:bodyPr>
            <a:noAutofit/>
          </a:bodyPr>
          <a:lstStyle/>
          <a:p>
            <a:r>
              <a:rPr lang="en-US" sz="3600" dirty="0"/>
              <a:t>Rates of Asthma Hospitalization &amp; Emergency Department Visits by Race/Ethnic-Age Group, Lucas County 2016-2021</a:t>
            </a:r>
          </a:p>
        </p:txBody>
      </p:sp>
      <p:graphicFrame>
        <p:nvGraphicFramePr>
          <p:cNvPr id="4" name="Content Placeholder 6">
            <a:extLst>
              <a:ext uri="{FF2B5EF4-FFF2-40B4-BE49-F238E27FC236}">
                <a16:creationId xmlns:a16="http://schemas.microsoft.com/office/drawing/2014/main" id="{FCD31CF1-F36F-7D22-9EED-B51502ABBB5E}"/>
              </a:ext>
            </a:extLst>
          </p:cNvPr>
          <p:cNvGraphicFramePr>
            <a:graphicFrameLocks noGrp="1"/>
          </p:cNvGraphicFramePr>
          <p:nvPr>
            <p:ph idx="1"/>
            <p:extLst>
              <p:ext uri="{D42A27DB-BD31-4B8C-83A1-F6EECF244321}">
                <p14:modId xmlns:p14="http://schemas.microsoft.com/office/powerpoint/2010/main" val="3384161946"/>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A020BB3E-B734-3204-7E53-D0D3A1F92277}"/>
              </a:ext>
            </a:extLst>
          </p:cNvPr>
          <p:cNvPicPr>
            <a:picLocks noChangeAspect="1"/>
          </p:cNvPicPr>
          <p:nvPr/>
        </p:nvPicPr>
        <p:blipFill>
          <a:blip r:embed="rId4"/>
          <a:stretch>
            <a:fillRect/>
          </a:stretch>
        </p:blipFill>
        <p:spPr>
          <a:xfrm rot="10800000" flipV="1">
            <a:off x="1524002" y="6373386"/>
            <a:ext cx="4805777" cy="342899"/>
          </a:xfrm>
          <a:prstGeom prst="rect">
            <a:avLst/>
          </a:prstGeom>
        </p:spPr>
      </p:pic>
    </p:spTree>
    <p:extLst>
      <p:ext uri="{BB962C8B-B14F-4D97-AF65-F5344CB8AC3E}">
        <p14:creationId xmlns:p14="http://schemas.microsoft.com/office/powerpoint/2010/main" val="1686794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08570-0B6E-A3EE-34B1-7C2F17FFE9C0}"/>
              </a:ext>
            </a:extLst>
          </p:cNvPr>
          <p:cNvSpPr>
            <a:spLocks noGrp="1"/>
          </p:cNvSpPr>
          <p:nvPr>
            <p:ph type="title"/>
          </p:nvPr>
        </p:nvSpPr>
        <p:spPr/>
        <p:txBody>
          <a:bodyPr>
            <a:noAutofit/>
          </a:bodyPr>
          <a:lstStyle/>
          <a:p>
            <a:r>
              <a:rPr lang="en-US" sz="3600" dirty="0"/>
              <a:t>Rates of Asthma Hospitalization &amp; Emergency Department Visits by Race-Age Group, Lucas County 2016-2021</a:t>
            </a:r>
          </a:p>
        </p:txBody>
      </p:sp>
      <p:graphicFrame>
        <p:nvGraphicFramePr>
          <p:cNvPr id="4" name="Content Placeholder 6">
            <a:extLst>
              <a:ext uri="{FF2B5EF4-FFF2-40B4-BE49-F238E27FC236}">
                <a16:creationId xmlns:a16="http://schemas.microsoft.com/office/drawing/2014/main" id="{74DD7F64-A2B1-6DB9-953D-BE05EADC8791}"/>
              </a:ext>
            </a:extLst>
          </p:cNvPr>
          <p:cNvGraphicFramePr>
            <a:graphicFrameLocks noGrp="1"/>
          </p:cNvGraphicFramePr>
          <p:nvPr>
            <p:ph idx="1"/>
            <p:extLst>
              <p:ext uri="{D42A27DB-BD31-4B8C-83A1-F6EECF244321}">
                <p14:modId xmlns:p14="http://schemas.microsoft.com/office/powerpoint/2010/main" val="78366476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F6B94E14-8973-B767-B4D8-BA794853C2B9}"/>
              </a:ext>
            </a:extLst>
          </p:cNvPr>
          <p:cNvPicPr>
            <a:picLocks noChangeAspect="1"/>
          </p:cNvPicPr>
          <p:nvPr/>
        </p:nvPicPr>
        <p:blipFill>
          <a:blip r:embed="rId4"/>
          <a:stretch>
            <a:fillRect/>
          </a:stretch>
        </p:blipFill>
        <p:spPr>
          <a:xfrm rot="10800000" flipV="1">
            <a:off x="1600202" y="6422172"/>
            <a:ext cx="4495798" cy="320781"/>
          </a:xfrm>
          <a:prstGeom prst="rect">
            <a:avLst/>
          </a:prstGeom>
        </p:spPr>
      </p:pic>
    </p:spTree>
    <p:extLst>
      <p:ext uri="{BB962C8B-B14F-4D97-AF65-F5344CB8AC3E}">
        <p14:creationId xmlns:p14="http://schemas.microsoft.com/office/powerpoint/2010/main" val="3130755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A7807-7D47-9D7E-C71F-DA5CB3D0A03F}"/>
              </a:ext>
            </a:extLst>
          </p:cNvPr>
          <p:cNvSpPr>
            <a:spLocks noGrp="1"/>
          </p:cNvSpPr>
          <p:nvPr>
            <p:ph type="title"/>
          </p:nvPr>
        </p:nvSpPr>
        <p:spPr/>
        <p:txBody>
          <a:bodyPr>
            <a:noAutofit/>
          </a:bodyPr>
          <a:lstStyle/>
          <a:p>
            <a:r>
              <a:rPr lang="en-US" sz="3600" dirty="0"/>
              <a:t>Rates of Asthma Hospitalization &amp; Emergency Department Visits by Race/Ethnic-Age Group, Lucas County 2016-2021</a:t>
            </a:r>
          </a:p>
        </p:txBody>
      </p:sp>
      <p:graphicFrame>
        <p:nvGraphicFramePr>
          <p:cNvPr id="4" name="Content Placeholder 7">
            <a:extLst>
              <a:ext uri="{FF2B5EF4-FFF2-40B4-BE49-F238E27FC236}">
                <a16:creationId xmlns:a16="http://schemas.microsoft.com/office/drawing/2014/main" id="{956BBAF9-7F1D-02C2-2532-C9D7C25825E1}"/>
              </a:ext>
            </a:extLst>
          </p:cNvPr>
          <p:cNvGraphicFramePr>
            <a:graphicFrameLocks noGrp="1"/>
          </p:cNvGraphicFramePr>
          <p:nvPr>
            <p:ph idx="1"/>
            <p:extLst>
              <p:ext uri="{D42A27DB-BD31-4B8C-83A1-F6EECF244321}">
                <p14:modId xmlns:p14="http://schemas.microsoft.com/office/powerpoint/2010/main" val="1420219375"/>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10B2B541-DC5E-9642-6EDE-89CB5EED8E3C}"/>
              </a:ext>
            </a:extLst>
          </p:cNvPr>
          <p:cNvPicPr>
            <a:picLocks noChangeAspect="1"/>
          </p:cNvPicPr>
          <p:nvPr/>
        </p:nvPicPr>
        <p:blipFill>
          <a:blip r:embed="rId4"/>
          <a:stretch>
            <a:fillRect/>
          </a:stretch>
        </p:blipFill>
        <p:spPr>
          <a:xfrm rot="10800000" flipV="1">
            <a:off x="1600202" y="6422173"/>
            <a:ext cx="4880498" cy="348230"/>
          </a:xfrm>
          <a:prstGeom prst="rect">
            <a:avLst/>
          </a:prstGeom>
        </p:spPr>
      </p:pic>
    </p:spTree>
    <p:extLst>
      <p:ext uri="{BB962C8B-B14F-4D97-AF65-F5344CB8AC3E}">
        <p14:creationId xmlns:p14="http://schemas.microsoft.com/office/powerpoint/2010/main" val="3139645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0920EF-543C-19AC-D821-A30756313429}"/>
              </a:ext>
            </a:extLst>
          </p:cNvPr>
          <p:cNvSpPr>
            <a:spLocks noGrp="1"/>
          </p:cNvSpPr>
          <p:nvPr>
            <p:ph type="title"/>
          </p:nvPr>
        </p:nvSpPr>
        <p:spPr/>
        <p:txBody>
          <a:bodyPr>
            <a:noAutofit/>
          </a:bodyPr>
          <a:lstStyle/>
          <a:p>
            <a:r>
              <a:rPr lang="en-US" sz="3600" dirty="0"/>
              <a:t>Rates of Asthma Hospitalization &amp; Emergency Department Visits by Sex-Age Group, Lucas County 2016-2021</a:t>
            </a:r>
          </a:p>
        </p:txBody>
      </p:sp>
      <p:graphicFrame>
        <p:nvGraphicFramePr>
          <p:cNvPr id="4" name="Content Placeholder 10">
            <a:extLst>
              <a:ext uri="{FF2B5EF4-FFF2-40B4-BE49-F238E27FC236}">
                <a16:creationId xmlns:a16="http://schemas.microsoft.com/office/drawing/2014/main" id="{4180744A-5230-08C2-6ADB-CA0E22C211C7}"/>
              </a:ext>
            </a:extLst>
          </p:cNvPr>
          <p:cNvGraphicFramePr>
            <a:graphicFrameLocks noGrp="1"/>
          </p:cNvGraphicFramePr>
          <p:nvPr>
            <p:ph idx="1"/>
            <p:extLst>
              <p:ext uri="{D42A27DB-BD31-4B8C-83A1-F6EECF244321}">
                <p14:modId xmlns:p14="http://schemas.microsoft.com/office/powerpoint/2010/main" val="3140046285"/>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3D6E5DB3-03C1-2C1B-1B43-A661727E647A}"/>
              </a:ext>
            </a:extLst>
          </p:cNvPr>
          <p:cNvPicPr>
            <a:picLocks noChangeAspect="1"/>
          </p:cNvPicPr>
          <p:nvPr/>
        </p:nvPicPr>
        <p:blipFill>
          <a:blip r:embed="rId4"/>
          <a:stretch>
            <a:fillRect/>
          </a:stretch>
        </p:blipFill>
        <p:spPr>
          <a:xfrm rot="10800000" flipV="1">
            <a:off x="1600201" y="6422173"/>
            <a:ext cx="5111317" cy="364699"/>
          </a:xfrm>
          <a:prstGeom prst="rect">
            <a:avLst/>
          </a:prstGeom>
        </p:spPr>
      </p:pic>
    </p:spTree>
    <p:extLst>
      <p:ext uri="{BB962C8B-B14F-4D97-AF65-F5344CB8AC3E}">
        <p14:creationId xmlns:p14="http://schemas.microsoft.com/office/powerpoint/2010/main" val="3888243106"/>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Custom 11">
    <a:dk1>
      <a:sysClr val="windowText" lastClr="000000"/>
    </a:dk1>
    <a:lt1>
      <a:sysClr val="window" lastClr="FFFFFF"/>
    </a:lt1>
    <a:dk2>
      <a:srgbClr val="323232"/>
    </a:dk2>
    <a:lt2>
      <a:srgbClr val="E3DED1"/>
    </a:lt2>
    <a:accent1>
      <a:srgbClr val="FCAE3B"/>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10">
    <a:dk1>
      <a:sysClr val="windowText" lastClr="000000"/>
    </a:dk1>
    <a:lt1>
      <a:sysClr val="window" lastClr="FFFFFF"/>
    </a:lt1>
    <a:dk2>
      <a:srgbClr val="323232"/>
    </a:dk2>
    <a:lt2>
      <a:srgbClr val="E3DED1"/>
    </a:lt2>
    <a:accent1>
      <a:srgbClr val="771E28"/>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10">
    <a:dk1>
      <a:sysClr val="windowText" lastClr="000000"/>
    </a:dk1>
    <a:lt1>
      <a:sysClr val="window" lastClr="FFFFFF"/>
    </a:lt1>
    <a:dk2>
      <a:srgbClr val="323232"/>
    </a:dk2>
    <a:lt2>
      <a:srgbClr val="E3DED1"/>
    </a:lt2>
    <a:accent1>
      <a:srgbClr val="771E28"/>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Custom 10">
    <a:dk1>
      <a:sysClr val="windowText" lastClr="000000"/>
    </a:dk1>
    <a:lt1>
      <a:sysClr val="window" lastClr="FFFFFF"/>
    </a:lt1>
    <a:dk2>
      <a:srgbClr val="323232"/>
    </a:dk2>
    <a:lt2>
      <a:srgbClr val="E3DED1"/>
    </a:lt2>
    <a:accent1>
      <a:srgbClr val="771E28"/>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Custom 11">
    <a:dk1>
      <a:sysClr val="windowText" lastClr="000000"/>
    </a:dk1>
    <a:lt1>
      <a:sysClr val="window" lastClr="FFFFFF"/>
    </a:lt1>
    <a:dk2>
      <a:srgbClr val="323232"/>
    </a:dk2>
    <a:lt2>
      <a:srgbClr val="E3DED1"/>
    </a:lt2>
    <a:accent1>
      <a:srgbClr val="FCAE3B"/>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Custom 11">
    <a:dk1>
      <a:sysClr val="windowText" lastClr="000000"/>
    </a:dk1>
    <a:lt1>
      <a:sysClr val="window" lastClr="FFFFFF"/>
    </a:lt1>
    <a:dk2>
      <a:srgbClr val="323232"/>
    </a:dk2>
    <a:lt2>
      <a:srgbClr val="E3DED1"/>
    </a:lt2>
    <a:accent1>
      <a:srgbClr val="FCAE3B"/>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C6A4F18-DDD6-42BF-8965-FEC830DB345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4926</TotalTime>
  <Words>2123</Words>
  <Application>Microsoft Office PowerPoint</Application>
  <PresentationFormat>Widescreen</PresentationFormat>
  <Paragraphs>233</Paragraphs>
  <Slides>23</Slides>
  <Notes>10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Arial</vt:lpstr>
      <vt:lpstr>Calibri</vt:lpstr>
      <vt:lpstr>Open Sans SemiBold</vt:lpstr>
      <vt:lpstr>Open Sans SemiBold</vt:lpstr>
      <vt:lpstr>Source Sans Pro</vt:lpstr>
      <vt:lpstr>Source Sans Pro SemiBold</vt:lpstr>
      <vt:lpstr>Univers</vt:lpstr>
      <vt:lpstr>1_Office Theme</vt:lpstr>
      <vt:lpstr>Office Theme</vt:lpstr>
      <vt:lpstr>Lucas County: The Current Status of Asthma Burden</vt:lpstr>
      <vt:lpstr>Table of Contents </vt:lpstr>
      <vt:lpstr>Background</vt:lpstr>
      <vt:lpstr>Population Demographics of Lucas County</vt:lpstr>
      <vt:lpstr>Rates of Asthma Hospitalization &amp; Emergency Department Visits by Race-Age Group, Lucas County 2016-2021</vt:lpstr>
      <vt:lpstr>Rates of Asthma Hospitalization &amp; Emergency Department Visits by Race/Ethnic-Age Group, Lucas County 2016-2021</vt:lpstr>
      <vt:lpstr>Rates of Asthma Hospitalization &amp; Emergency Department Visits by Race-Age Group, Lucas County 2016-2021</vt:lpstr>
      <vt:lpstr>Rates of Asthma Hospitalization &amp; Emergency Department Visits by Race/Ethnic-Age Group, Lucas County 2016-2021</vt:lpstr>
      <vt:lpstr>Rates of Asthma Hospitalization &amp; Emergency Department Visits by Sex-Age Group, Lucas County 2016-2021</vt:lpstr>
      <vt:lpstr>Rates of Asthma Hospitalization &amp; Emergency Department Visits by Sex-Age Group, Lucas County 2016-2021</vt:lpstr>
      <vt:lpstr>Rates of Asthma Hospitalization &amp; Emergency Department Visits by Month of Admission, Lucas County and Ohio, 2021</vt:lpstr>
      <vt:lpstr>Rate of Asthma Hospitalizations, Children (0-18) on Medicaid, Lucas County &amp; Ohio, 2016-2021</vt:lpstr>
      <vt:lpstr>Rate of Asthma Hospitalizations, Adults (19+) on Medicaid, Lucas County &amp; Ohio, 2016-2021</vt:lpstr>
      <vt:lpstr>Rates of Asthma Death by Race-Age Group 2016-2021</vt:lpstr>
      <vt:lpstr>Summary/Key Findings</vt:lpstr>
      <vt:lpstr>Summary/Key Findings Continued</vt:lpstr>
      <vt:lpstr>Methods</vt:lpstr>
      <vt:lpstr>Methods</vt:lpstr>
      <vt:lpstr>Data Sources </vt:lpstr>
      <vt:lpstr>Get Involved </vt:lpstr>
      <vt:lpstr>Contact Information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Kira Bryant</cp:lastModifiedBy>
  <cp:revision>65</cp:revision>
  <cp:lastPrinted>2023-10-10T13:22:31Z</cp:lastPrinted>
  <dcterms:created xsi:type="dcterms:W3CDTF">2023-05-19T13:43:30Z</dcterms:created>
  <dcterms:modified xsi:type="dcterms:W3CDTF">2023-11-15T18:21:13Z</dcterms:modified>
</cp:coreProperties>
</file>