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8" r:id="rId4"/>
  </p:sldMasterIdLst>
  <p:notesMasterIdLst>
    <p:notesMasterId r:id="rId20"/>
  </p:notesMasterIdLst>
  <p:handoutMasterIdLst>
    <p:handoutMasterId r:id="rId21"/>
  </p:handoutMasterIdLst>
  <p:sldIdLst>
    <p:sldId id="410" r:id="rId5"/>
    <p:sldId id="418" r:id="rId6"/>
    <p:sldId id="419" r:id="rId7"/>
    <p:sldId id="411" r:id="rId8"/>
    <p:sldId id="421" r:id="rId9"/>
    <p:sldId id="425" r:id="rId10"/>
    <p:sldId id="420" r:id="rId11"/>
    <p:sldId id="413" r:id="rId12"/>
    <p:sldId id="422" r:id="rId13"/>
    <p:sldId id="423" r:id="rId14"/>
    <p:sldId id="424" r:id="rId15"/>
    <p:sldId id="416" r:id="rId16"/>
    <p:sldId id="414" r:id="rId17"/>
    <p:sldId id="415" r:id="rId18"/>
    <p:sldId id="42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8A107856-5554-42FB-B03E-39F5DBC370B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327" autoAdjust="0"/>
  </p:normalViewPr>
  <p:slideViewPr>
    <p:cSldViewPr snapToGrid="0">
      <p:cViewPr varScale="1">
        <p:scale>
          <a:sx n="64" d="100"/>
          <a:sy n="64" d="100"/>
        </p:scale>
        <p:origin x="748" y="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58" d="100"/>
          <a:sy n="58" d="100"/>
        </p:scale>
        <p:origin x="3240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F6756E-81DA-9FAC-70D8-556F658BDD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EDD12-BCD5-485B-BCBC-34BB01D7923C}" type="datetimeFigureOut">
              <a:rPr lang="en-US" smtClean="0"/>
              <a:t>6/1/2024</a:t>
            </a:fld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71D415-D05A-7067-CCD3-457153D96CD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230DF-5933-439D-898F-38E9AC9BA68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97095E3-54D2-CFD2-4F49-7536FC8641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8" name="Header Placeholder 7">
            <a:extLst>
              <a:ext uri="{FF2B5EF4-FFF2-40B4-BE49-F238E27FC236}">
                <a16:creationId xmlns:a16="http://schemas.microsoft.com/office/drawing/2014/main" id="{521EE01A-C0B5-5ECF-96DD-768F86AA15C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228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E7A52F-9D89-7442-A8E9-48D1527B5F6B}" type="datetimeFigureOut">
              <a:rPr lang="en-US" smtClean="0"/>
              <a:t>6/1/2024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C7E07-3C67-C64C-8DA0-0404F630397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528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453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384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9778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09904" y="41147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" y="758752"/>
            <a:ext cx="6099248" cy="6099248"/>
            <a:chOff x="0" y="12289"/>
            <a:chExt cx="3550" cy="355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69706A2-3726-FE4E-B923-E75D485978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1327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Tab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F555767-B3D8-BD57-1D42-7F6E1E6689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BC972B6D-098C-52F6-E990-52623B368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3F0D3EE3-9A8C-531D-1EEE-1AFAB9F3B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A2BE192C-1768-890B-EC1B-5ED6E1F82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1409" y="4661717"/>
            <a:ext cx="7936230" cy="1380760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670935" y="631317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03885" y="584005"/>
            <a:ext cx="2825115" cy="3999060"/>
          </a:xfrm>
        </p:spPr>
        <p:txBody>
          <a:bodyPr lIns="0" tIns="27432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457200" indent="0">
              <a:spcBef>
                <a:spcPts val="1800"/>
              </a:spcBef>
              <a:buNone/>
              <a:defRPr sz="2000"/>
            </a:lvl2pPr>
            <a:lvl3pPr marL="914400" indent="0">
              <a:spcBef>
                <a:spcPts val="1800"/>
              </a:spcBef>
              <a:buNone/>
              <a:defRPr sz="2000"/>
            </a:lvl3pPr>
            <a:lvl4pPr marL="1371600" indent="0">
              <a:spcBef>
                <a:spcPts val="1800"/>
              </a:spcBef>
              <a:buNone/>
              <a:defRPr sz="2000"/>
            </a:lvl4pPr>
            <a:lvl5pPr marL="1828800" indent="0">
              <a:spcBef>
                <a:spcPts val="1800"/>
              </a:spcBef>
              <a:buNone/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CAAA28-C292-C527-AD35-90836B8BB97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670934" y="584005"/>
            <a:ext cx="7926705" cy="3999060"/>
          </a:xfrm>
        </p:spPr>
        <p:txBody>
          <a:bodyPr lIns="0">
            <a:normAutofit/>
          </a:bodyPr>
          <a:lstStyle>
            <a:lvl1pPr marL="0" indent="0">
              <a:spcBef>
                <a:spcPts val="1800"/>
              </a:spcBef>
              <a:buNone/>
              <a:defRPr sz="2000"/>
            </a:lvl1pPr>
            <a:lvl2pPr>
              <a:spcBef>
                <a:spcPts val="600"/>
              </a:spcBef>
              <a:defRPr sz="2000"/>
            </a:lvl2pPr>
            <a:lvl3pPr>
              <a:spcBef>
                <a:spcPts val="1800"/>
              </a:spcBef>
              <a:defRPr sz="2000"/>
            </a:lvl3pPr>
            <a:lvl4pPr>
              <a:spcBef>
                <a:spcPts val="1800"/>
              </a:spcBef>
              <a:defRPr sz="2000"/>
            </a:lvl4pPr>
            <a:lvl5pPr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43291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97D5AF2-684A-4A8D-3D82-B57D7AC44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0800000">
            <a:off x="8870040" y="0"/>
            <a:ext cx="3325208" cy="3325208"/>
            <a:chOff x="0" y="12289"/>
            <a:chExt cx="3550" cy="3551"/>
          </a:xfrm>
        </p:grpSpPr>
        <p:sp>
          <p:nvSpPr>
            <p:cNvPr id="12" name="Freeform 4">
              <a:extLst>
                <a:ext uri="{FF2B5EF4-FFF2-40B4-BE49-F238E27FC236}">
                  <a16:creationId xmlns:a16="http://schemas.microsoft.com/office/drawing/2014/main" id="{8CF5F650-F8F0-F4FE-44DA-1F14ADE42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18870924-E47D-404F-59B5-BD1C58F7B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80806A65-E4FC-2F52-65B3-CC181E620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98408"/>
            <a:ext cx="10972800" cy="1574317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CAAA28-C292-C527-AD35-90836B8BB97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95523" y="2676525"/>
            <a:ext cx="5746750" cy="3597470"/>
          </a:xfrm>
        </p:spPr>
        <p:txBody>
          <a:bodyPr lIns="0">
            <a:normAutofit/>
          </a:bodyPr>
          <a:lstStyle>
            <a:lvl1pPr marL="0" indent="0">
              <a:spcBef>
                <a:spcPts val="1800"/>
              </a:spcBef>
              <a:buNone/>
              <a:defRPr sz="2000"/>
            </a:lvl1pPr>
            <a:lvl2pPr>
              <a:spcBef>
                <a:spcPts val="600"/>
              </a:spcBef>
              <a:defRPr sz="2000"/>
            </a:lvl2pPr>
            <a:lvl3pPr>
              <a:spcBef>
                <a:spcPts val="1800"/>
              </a:spcBef>
              <a:defRPr sz="2000"/>
            </a:lvl3pPr>
            <a:lvl4pPr>
              <a:spcBef>
                <a:spcPts val="1800"/>
              </a:spcBef>
              <a:defRPr sz="2000"/>
            </a:lvl4pPr>
            <a:lvl5pPr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620000" y="2676525"/>
            <a:ext cx="3947160" cy="3597470"/>
          </a:xfrm>
        </p:spPr>
        <p:txBody>
          <a:bodyPr lIns="0">
            <a:normAutofit/>
          </a:bodyPr>
          <a:lstStyle>
            <a:lvl1pPr marL="342900" indent="-342900">
              <a:spcBef>
                <a:spcPts val="1800"/>
              </a:spcBef>
              <a:buFont typeface="Arial" panose="020B0604020202020204" pitchFamily="34" charset="0"/>
              <a:buChar char="•"/>
              <a:defRPr sz="2000"/>
            </a:lvl1pPr>
            <a:lvl2pPr>
              <a:spcBef>
                <a:spcPts val="1800"/>
              </a:spcBef>
              <a:defRPr sz="2000"/>
            </a:lvl2pPr>
            <a:lvl3pPr>
              <a:spcBef>
                <a:spcPts val="1800"/>
              </a:spcBef>
              <a:defRPr sz="2000"/>
            </a:lvl3pPr>
            <a:lvl4pPr>
              <a:spcBef>
                <a:spcPts val="1800"/>
              </a:spcBef>
              <a:defRPr sz="2000"/>
            </a:lvl4pPr>
            <a:lvl5pPr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9744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202400"/>
            <a:ext cx="10972800" cy="157032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1506B022-475A-6647-98FF-D5C319A0C7C4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594360" y="2628629"/>
            <a:ext cx="10972800" cy="3636740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10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" y="41147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flipH="1" flipV="1">
            <a:off x="6092752" y="0"/>
            <a:ext cx="6099248" cy="6099248"/>
            <a:chOff x="0" y="12289"/>
            <a:chExt cx="3550" cy="355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4360" y="4549552"/>
            <a:ext cx="5486400" cy="164592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8B149C6-5AAC-B8E5-5411-EA38821F67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9273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806C6F65-35CD-D64B-992A-0C1C1E003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362700" y="0"/>
            <a:ext cx="5829298" cy="3235602"/>
            <a:chOff x="5612972" y="1"/>
            <a:chExt cx="6615961" cy="3672246"/>
          </a:xfrm>
        </p:grpSpPr>
        <p:sp>
          <p:nvSpPr>
            <p:cNvPr id="7" name="AutoShape 24">
              <a:extLst>
                <a:ext uri="{FF2B5EF4-FFF2-40B4-BE49-F238E27FC236}">
                  <a16:creationId xmlns:a16="http://schemas.microsoft.com/office/drawing/2014/main" id="{CFD467E2-FF13-7E4F-BEF9-EA1A17665B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972" y="1"/>
              <a:ext cx="4408998" cy="3672246"/>
            </a:xfrm>
            <a:custGeom>
              <a:avLst/>
              <a:gdLst>
                <a:gd name="T0" fmla="+- 0 8372 6586"/>
                <a:gd name="T1" fmla="*/ T0 w 3578"/>
                <a:gd name="T2" fmla="*/ 591 h 2980"/>
                <a:gd name="T3" fmla="+- 0 7780 6586"/>
                <a:gd name="T4" fmla="*/ T3 w 3578"/>
                <a:gd name="T5" fmla="*/ 0 h 2980"/>
                <a:gd name="T6" fmla="+- 0 6586 6586"/>
                <a:gd name="T7" fmla="*/ T6 w 3578"/>
                <a:gd name="T8" fmla="*/ 0 h 2980"/>
                <a:gd name="T9" fmla="+- 0 7774 6586"/>
                <a:gd name="T10" fmla="*/ T9 w 3578"/>
                <a:gd name="T11" fmla="*/ 1188 h 2980"/>
                <a:gd name="T12" fmla="+- 0 8372 6586"/>
                <a:gd name="T13" fmla="*/ T12 w 3578"/>
                <a:gd name="T14" fmla="*/ 591 h 2980"/>
                <a:gd name="T15" fmla="+- 0 10163 6586"/>
                <a:gd name="T16" fmla="*/ T15 w 3578"/>
                <a:gd name="T17" fmla="*/ 2383 h 2980"/>
                <a:gd name="T18" fmla="+- 0 9566 6586"/>
                <a:gd name="T19" fmla="*/ T18 w 3578"/>
                <a:gd name="T20" fmla="*/ 1786 h 2980"/>
                <a:gd name="T21" fmla="+- 0 8969 6586"/>
                <a:gd name="T22" fmla="*/ T21 w 3578"/>
                <a:gd name="T23" fmla="*/ 2383 h 2980"/>
                <a:gd name="T24" fmla="+- 0 9566 6586"/>
                <a:gd name="T25" fmla="*/ T24 w 3578"/>
                <a:gd name="T26" fmla="*/ 2980 h 2980"/>
                <a:gd name="T27" fmla="+- 0 10163 6586"/>
                <a:gd name="T28" fmla="*/ T27 w 3578"/>
                <a:gd name="T29" fmla="*/ 2383 h 298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  <a:cxn ang="0">
                  <a:pos x="T19" y="T20"/>
                </a:cxn>
                <a:cxn ang="0">
                  <a:pos x="T22" y="T23"/>
                </a:cxn>
                <a:cxn ang="0">
                  <a:pos x="T25" y="T26"/>
                </a:cxn>
                <a:cxn ang="0">
                  <a:pos x="T28" y="T29"/>
                </a:cxn>
              </a:cxnLst>
              <a:rect l="0" t="0" r="r" b="b"/>
              <a:pathLst>
                <a:path w="3578" h="2980">
                  <a:moveTo>
                    <a:pt x="1786" y="591"/>
                  </a:moveTo>
                  <a:lnTo>
                    <a:pt x="1194" y="0"/>
                  </a:lnTo>
                  <a:lnTo>
                    <a:pt x="0" y="0"/>
                  </a:lnTo>
                  <a:lnTo>
                    <a:pt x="1188" y="1188"/>
                  </a:lnTo>
                  <a:lnTo>
                    <a:pt x="1786" y="591"/>
                  </a:lnTo>
                  <a:moveTo>
                    <a:pt x="3577" y="2383"/>
                  </a:moveTo>
                  <a:lnTo>
                    <a:pt x="2980" y="1786"/>
                  </a:lnTo>
                  <a:lnTo>
                    <a:pt x="2383" y="2383"/>
                  </a:lnTo>
                  <a:lnTo>
                    <a:pt x="2980" y="2980"/>
                  </a:lnTo>
                  <a:lnTo>
                    <a:pt x="3577" y="2383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CA85A327-3157-B442-993A-6900F7124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233" y="1463970"/>
              <a:ext cx="2208196" cy="2208277"/>
            </a:xfrm>
            <a:custGeom>
              <a:avLst/>
              <a:gdLst>
                <a:gd name="T0" fmla="+- 0 7774 7177"/>
                <a:gd name="T1" fmla="*/ T0 w 1792"/>
                <a:gd name="T2" fmla="+- 0 1188 1188"/>
                <a:gd name="T3" fmla="*/ 1188 h 1792"/>
                <a:gd name="T4" fmla="+- 0 7177 7177"/>
                <a:gd name="T5" fmla="*/ T4 w 1792"/>
                <a:gd name="T6" fmla="+- 0 1786 1188"/>
                <a:gd name="T7" fmla="*/ 1786 h 1792"/>
                <a:gd name="T8" fmla="+- 0 8372 7177"/>
                <a:gd name="T9" fmla="*/ T8 w 1792"/>
                <a:gd name="T10" fmla="+- 0 2980 1188"/>
                <a:gd name="T11" fmla="*/ 2980 h 1792"/>
                <a:gd name="T12" fmla="+- 0 8969 7177"/>
                <a:gd name="T13" fmla="*/ T12 w 1792"/>
                <a:gd name="T14" fmla="+- 0 2383 1188"/>
                <a:gd name="T15" fmla="*/ 2383 h 1792"/>
                <a:gd name="T16" fmla="+- 0 7774 7177"/>
                <a:gd name="T17" fmla="*/ T16 w 1792"/>
                <a:gd name="T18" fmla="+- 0 1188 1188"/>
                <a:gd name="T19" fmla="*/ 1188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7" y="0"/>
                  </a:moveTo>
                  <a:lnTo>
                    <a:pt x="0" y="598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9A459CB4-74AF-0544-AB1E-7CC6D10F8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5590" y="1"/>
              <a:ext cx="1457754" cy="729520"/>
            </a:xfrm>
            <a:custGeom>
              <a:avLst/>
              <a:gdLst>
                <a:gd name="T0" fmla="+- 0 10158 8975"/>
                <a:gd name="T1" fmla="*/ T0 w 1183"/>
                <a:gd name="T2" fmla="*/ 0 h 592"/>
                <a:gd name="T3" fmla="+- 0 8975 8975"/>
                <a:gd name="T4" fmla="*/ T3 w 1183"/>
                <a:gd name="T5" fmla="*/ 0 h 592"/>
                <a:gd name="T6" fmla="+- 0 9566 8975"/>
                <a:gd name="T7" fmla="*/ T6 w 1183"/>
                <a:gd name="T8" fmla="*/ 591 h 592"/>
                <a:gd name="T9" fmla="+- 0 10158 8975"/>
                <a:gd name="T10" fmla="*/ T9 w 1183"/>
                <a:gd name="T11" fmla="*/ 0 h 592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183" h="592">
                  <a:moveTo>
                    <a:pt x="1183" y="0"/>
                  </a:moveTo>
                  <a:lnTo>
                    <a:pt x="0" y="0"/>
                  </a:lnTo>
                  <a:lnTo>
                    <a:pt x="591" y="591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95A20BFD-9142-D64A-A78A-61B75FCA0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6887" y="728289"/>
              <a:ext cx="2208196" cy="2208277"/>
            </a:xfrm>
            <a:custGeom>
              <a:avLst/>
              <a:gdLst>
                <a:gd name="T0" fmla="+- 0 8372 7774"/>
                <a:gd name="T1" fmla="*/ T0 w 1792"/>
                <a:gd name="T2" fmla="+- 0 591 591"/>
                <a:gd name="T3" fmla="*/ 591 h 1792"/>
                <a:gd name="T4" fmla="+- 0 7774 7774"/>
                <a:gd name="T5" fmla="*/ T4 w 1792"/>
                <a:gd name="T6" fmla="+- 0 1188 591"/>
                <a:gd name="T7" fmla="*/ 1188 h 1792"/>
                <a:gd name="T8" fmla="+- 0 8969 7774"/>
                <a:gd name="T9" fmla="*/ T8 w 1792"/>
                <a:gd name="T10" fmla="+- 0 2383 591"/>
                <a:gd name="T11" fmla="*/ 2383 h 1792"/>
                <a:gd name="T12" fmla="+- 0 9566 7774"/>
                <a:gd name="T13" fmla="*/ T12 w 1792"/>
                <a:gd name="T14" fmla="+- 0 1786 591"/>
                <a:gd name="T15" fmla="*/ 1786 h 1792"/>
                <a:gd name="T16" fmla="+- 0 8372 7774"/>
                <a:gd name="T17" fmla="*/ T16 w 1792"/>
                <a:gd name="T18" fmla="+- 0 591 591"/>
                <a:gd name="T19" fmla="*/ 591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8" y="0"/>
                  </a:moveTo>
                  <a:lnTo>
                    <a:pt x="0" y="597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B80736DF-C890-DB47-AEAA-D3D92505E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083" y="728289"/>
              <a:ext cx="2943850" cy="2943958"/>
            </a:xfrm>
            <a:custGeom>
              <a:avLst/>
              <a:gdLst>
                <a:gd name="T0" fmla="+- 0 11955 9566"/>
                <a:gd name="T1" fmla="*/ T0 w 2389"/>
                <a:gd name="T2" fmla="+- 0 1786 591"/>
                <a:gd name="T3" fmla="*/ 1786 h 2389"/>
                <a:gd name="T4" fmla="+- 0 10760 9566"/>
                <a:gd name="T5" fmla="*/ T4 w 2389"/>
                <a:gd name="T6" fmla="+- 0 591 591"/>
                <a:gd name="T7" fmla="*/ 591 h 2389"/>
                <a:gd name="T8" fmla="+- 0 9566 9566"/>
                <a:gd name="T9" fmla="*/ T8 w 2389"/>
                <a:gd name="T10" fmla="+- 0 1786 591"/>
                <a:gd name="T11" fmla="*/ 1786 h 2389"/>
                <a:gd name="T12" fmla="+- 0 10760 9566"/>
                <a:gd name="T13" fmla="*/ T12 w 2389"/>
                <a:gd name="T14" fmla="+- 0 2980 591"/>
                <a:gd name="T15" fmla="*/ 2980 h 2389"/>
                <a:gd name="T16" fmla="+- 0 11955 9566"/>
                <a:gd name="T17" fmla="*/ T16 w 2389"/>
                <a:gd name="T18" fmla="+- 0 1786 591"/>
                <a:gd name="T19" fmla="*/ 1786 h 23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389" h="2389">
                  <a:moveTo>
                    <a:pt x="2389" y="1195"/>
                  </a:moveTo>
                  <a:lnTo>
                    <a:pt x="1194" y="0"/>
                  </a:lnTo>
                  <a:lnTo>
                    <a:pt x="0" y="1195"/>
                  </a:lnTo>
                  <a:lnTo>
                    <a:pt x="1194" y="2389"/>
                  </a:lnTo>
                  <a:lnTo>
                    <a:pt x="2389" y="119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39F93F26-ED5C-E74E-BFBD-E3054DC1B9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89572"/>
            <a:ext cx="6787747" cy="1593507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 spc="50" baseline="0"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186153BD-9D2B-47EB-3553-1D3F6663B2A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94359" y="2281918"/>
            <a:ext cx="6787747" cy="3708517"/>
          </a:xfrm>
        </p:spPr>
        <p:txBody>
          <a:bodyPr lIns="0" tIns="228600" rIns="0" bIns="0">
            <a:normAutofit/>
          </a:bodyPr>
          <a:lstStyle>
            <a:lvl1pPr marL="283464" indent="-283464">
              <a:lnSpc>
                <a:spcPct val="80000"/>
              </a:lnSpc>
              <a:spcBef>
                <a:spcPts val="2200"/>
              </a:spcBef>
              <a:buFont typeface="Arial" panose="020B0604020202020204" pitchFamily="34" charset="0"/>
              <a:buChar char="•"/>
              <a:defRPr lang="en-US" sz="2400" b="1" i="0" kern="1200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indent="-283464">
              <a:spcBef>
                <a:spcPts val="600"/>
              </a:spcBef>
              <a:defRPr sz="2000"/>
            </a:lvl2pPr>
            <a:lvl3pPr indent="-283464">
              <a:spcBef>
                <a:spcPts val="1800"/>
              </a:spcBef>
              <a:defRPr sz="2000"/>
            </a:lvl3pPr>
            <a:lvl4pPr indent="-283464">
              <a:spcBef>
                <a:spcPts val="1800"/>
              </a:spcBef>
              <a:defRPr sz="2000"/>
            </a:lvl4pPr>
            <a:lvl5pPr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3" name="Slide Number Placeholder 42">
            <a:extLst>
              <a:ext uri="{FF2B5EF4-FFF2-40B4-BE49-F238E27FC236}">
                <a16:creationId xmlns:a16="http://schemas.microsoft.com/office/drawing/2014/main" id="{D80CCC8F-9CF1-9621-04EB-DFA68FEE42D2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42" name="Date Placeholder 41">
            <a:extLst>
              <a:ext uri="{FF2B5EF4-FFF2-40B4-BE49-F238E27FC236}">
                <a16:creationId xmlns:a16="http://schemas.microsoft.com/office/drawing/2014/main" id="{29CE2856-DB8F-5603-C085-74C70560FAC8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79826C1-7A52-DA25-F422-EE62DED7D1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0552" cy="0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8089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79D0555-EBDC-B53A-212D-A5921795FEC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80543"/>
          </a:xfrm>
          <a:custGeom>
            <a:avLst/>
            <a:gdLst>
              <a:gd name="connsiteX0" fmla="*/ 6309360 w 12192000"/>
              <a:gd name="connsiteY0" fmla="*/ 3951843 h 6880543"/>
              <a:gd name="connsiteX1" fmla="*/ 6309360 w 12192000"/>
              <a:gd name="connsiteY1" fmla="*/ 4052427 h 6880543"/>
              <a:gd name="connsiteX2" fmla="*/ 8442960 w 12192000"/>
              <a:gd name="connsiteY2" fmla="*/ 4052427 h 6880543"/>
              <a:gd name="connsiteX3" fmla="*/ 8442960 w 12192000"/>
              <a:gd name="connsiteY3" fmla="*/ 3951843 h 6880543"/>
              <a:gd name="connsiteX4" fmla="*/ 0 w 12192000"/>
              <a:gd name="connsiteY4" fmla="*/ 0 h 6880543"/>
              <a:gd name="connsiteX5" fmla="*/ 12192000 w 12192000"/>
              <a:gd name="connsiteY5" fmla="*/ 0 h 6880543"/>
              <a:gd name="connsiteX6" fmla="*/ 12192000 w 12192000"/>
              <a:gd name="connsiteY6" fmla="*/ 6880543 h 6880543"/>
              <a:gd name="connsiteX7" fmla="*/ 0 w 12192000"/>
              <a:gd name="connsiteY7" fmla="*/ 6880543 h 6880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80543">
                <a:moveTo>
                  <a:pt x="6309360" y="3951843"/>
                </a:moveTo>
                <a:lnTo>
                  <a:pt x="6309360" y="4052427"/>
                </a:lnTo>
                <a:lnTo>
                  <a:pt x="8442960" y="4052427"/>
                </a:lnTo>
                <a:lnTo>
                  <a:pt x="8442960" y="395184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80543"/>
                </a:lnTo>
                <a:lnTo>
                  <a:pt x="0" y="6880543"/>
                </a:lnTo>
                <a:close/>
              </a:path>
            </a:pathLst>
          </a:custGeom>
        </p:spPr>
        <p:txBody>
          <a:bodyPr wrap="square" tIns="182880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D492973-78E3-D34E-835E-CF2D451701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59" y="444933"/>
            <a:ext cx="5477479" cy="3291840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60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6BA398-1ED2-1FCA-63B9-8915A8C7A5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309360" y="3951843"/>
            <a:ext cx="2133600" cy="10058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9169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7104">
          <p15:clr>
            <a:srgbClr val="FBAE40"/>
          </p15:clr>
        </p15:guide>
        <p15:guide id="3" pos="4344" userDrawn="1">
          <p15:clr>
            <a:srgbClr val="FBAE40"/>
          </p15:clr>
        </p15:guide>
        <p15:guide id="4" pos="4560" userDrawn="1">
          <p15:clr>
            <a:srgbClr val="FBAE40"/>
          </p15:clr>
        </p15:guide>
        <p15:guide id="8" orient="horz" pos="184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99835" y="43052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9973BC6-F6E5-0B3B-C8AB-0AC4020D4E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11113"/>
            <a:ext cx="5791200" cy="6880226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99835" y="4568602"/>
            <a:ext cx="5486400" cy="164592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9169ED6-4B82-6844-119F-AC15CDF2D3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7914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57F1500-1A16-D1EF-4F0C-030852B291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2D07A0BE-3890-193E-9439-F294E61A7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C05217ED-C258-E6CE-BA7F-28A6EA41B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id="{F3E11A1F-14DD-BA35-D7D7-4D4ADEAA3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F14541B0-973F-7E21-1019-D2FB83C8C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id="{467E05B6-B7CB-1E4F-96BA-4B8CFE8B63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02875"/>
            <a:ext cx="10873740" cy="168020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F6FE0DC0-B0D7-F4D6-8038-177AD7A8C21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657600" y="2282008"/>
            <a:ext cx="7810500" cy="3699328"/>
          </a:xfrm>
        </p:spPr>
        <p:txBody>
          <a:bodyPr lIns="0" tIns="228600" rIns="0" bIns="0">
            <a:normAutofit/>
          </a:bodyPr>
          <a:lstStyle>
            <a:lvl1pPr marL="283464" indent="-283464">
              <a:spcBef>
                <a:spcPts val="1800"/>
              </a:spcBef>
              <a:buFont typeface="Arial" panose="020B0604020202020204" pitchFamily="34" charset="0"/>
              <a:buChar char="•"/>
              <a:defRPr sz="2000"/>
            </a:lvl1pPr>
            <a:lvl2pPr indent="-283464">
              <a:spcBef>
                <a:spcPts val="1800"/>
              </a:spcBef>
              <a:defRPr sz="2000"/>
            </a:lvl2pPr>
            <a:lvl3pPr indent="-283464">
              <a:spcBef>
                <a:spcPts val="1800"/>
              </a:spcBef>
              <a:defRPr sz="2000"/>
            </a:lvl3pPr>
            <a:lvl4pPr indent="-283464">
              <a:spcBef>
                <a:spcPts val="1800"/>
              </a:spcBef>
              <a:defRPr sz="2000"/>
            </a:lvl4pPr>
            <a:lvl5pPr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ED58739-4346-5104-B1AC-89ED035912AF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272B8D-F380-9F1A-C8E6-BDD2352B1763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2964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304">
          <p15:clr>
            <a:srgbClr val="FBAE40"/>
          </p15:clr>
        </p15:guide>
        <p15:guide id="4" pos="5736">
          <p15:clr>
            <a:srgbClr val="FBAE40"/>
          </p15:clr>
        </p15:guide>
        <p15:guide id="5" pos="1944">
          <p15:clr>
            <a:srgbClr val="FBAE40"/>
          </p15:clr>
        </p15:guide>
        <p15:guide id="6" pos="4008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440">
          <p15:clr>
            <a:srgbClr val="FBAE40"/>
          </p15:clr>
        </p15:guide>
        <p15:guide id="9" orient="horz" pos="552">
          <p15:clr>
            <a:srgbClr val="FBAE40"/>
          </p15:clr>
        </p15:guide>
        <p15:guide id="10" pos="5352">
          <p15:clr>
            <a:srgbClr val="FBAE40"/>
          </p15:clr>
        </p15:guide>
        <p15:guide id="11" pos="364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09904" y="41147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" y="758752"/>
            <a:ext cx="6099248" cy="6099248"/>
            <a:chOff x="0" y="12289"/>
            <a:chExt cx="3550" cy="355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69706A2-3726-FE4E-B923-E75D485978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09905" y="4549552"/>
            <a:ext cx="5486400" cy="164592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027108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97D5AF2-684A-4A8D-3D82-B57D7AC44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0800000">
            <a:off x="8870040" y="0"/>
            <a:ext cx="3325208" cy="3325208"/>
            <a:chOff x="0" y="12289"/>
            <a:chExt cx="3550" cy="3551"/>
          </a:xfrm>
        </p:grpSpPr>
        <p:sp>
          <p:nvSpPr>
            <p:cNvPr id="12" name="Freeform 4">
              <a:extLst>
                <a:ext uri="{FF2B5EF4-FFF2-40B4-BE49-F238E27FC236}">
                  <a16:creationId xmlns:a16="http://schemas.microsoft.com/office/drawing/2014/main" id="{8CF5F650-F8F0-F4FE-44DA-1F14ADE42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18870924-E47D-404F-59B5-BD1C58F7B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80806A65-E4FC-2F52-65B3-CC181E620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278129"/>
            <a:ext cx="9778365" cy="1494596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F14DA3C5-63E4-BAFB-1D68-47F71EEEE53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94360" y="2676525"/>
            <a:ext cx="4490827" cy="3597470"/>
          </a:xfrm>
        </p:spPr>
        <p:txBody>
          <a:bodyPr lIns="0" tIns="4572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283464" indent="-283464">
              <a:spcBef>
                <a:spcPts val="1800"/>
              </a:spcBef>
              <a:defRPr sz="2000"/>
            </a:lvl2pPr>
            <a:lvl3pPr marL="594360" indent="-283464">
              <a:spcBef>
                <a:spcPts val="1800"/>
              </a:spcBef>
              <a:defRPr sz="2000"/>
            </a:lvl3pPr>
            <a:lvl4pPr marL="822960" indent="-283464">
              <a:spcBef>
                <a:spcPts val="1800"/>
              </a:spcBef>
              <a:defRPr sz="2000"/>
            </a:lvl4pPr>
            <a:lvl5pPr marL="1005840"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BD11386D-847E-8CF5-E56A-42E80A65A08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881898" y="2676525"/>
            <a:ext cx="4490827" cy="3597470"/>
          </a:xfrm>
        </p:spPr>
        <p:txBody>
          <a:bodyPr lIns="0" tIns="4572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283464" indent="-283464">
              <a:spcBef>
                <a:spcPts val="1800"/>
              </a:spcBef>
              <a:defRPr sz="2000"/>
            </a:lvl2pPr>
            <a:lvl3pPr marL="548640" indent="-283464">
              <a:spcBef>
                <a:spcPts val="1800"/>
              </a:spcBef>
              <a:defRPr sz="2000"/>
            </a:lvl3pPr>
            <a:lvl4pPr marL="822960" indent="-283464">
              <a:spcBef>
                <a:spcPts val="1800"/>
              </a:spcBef>
              <a:defRPr sz="2000"/>
            </a:lvl4pPr>
            <a:lvl5pPr marL="1005840"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10569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42E558A9-6DD6-E21D-3A8F-6707E1DD1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362700" y="0"/>
            <a:ext cx="5829298" cy="3235602"/>
            <a:chOff x="5612972" y="1"/>
            <a:chExt cx="6615961" cy="3672246"/>
          </a:xfrm>
        </p:grpSpPr>
        <p:sp>
          <p:nvSpPr>
            <p:cNvPr id="12" name="AutoShape 24">
              <a:extLst>
                <a:ext uri="{FF2B5EF4-FFF2-40B4-BE49-F238E27FC236}">
                  <a16:creationId xmlns:a16="http://schemas.microsoft.com/office/drawing/2014/main" id="{3FC994E4-318C-1E66-B4E4-8F8FD08E0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972" y="1"/>
              <a:ext cx="4408998" cy="3672246"/>
            </a:xfrm>
            <a:custGeom>
              <a:avLst/>
              <a:gdLst>
                <a:gd name="T0" fmla="+- 0 8372 6586"/>
                <a:gd name="T1" fmla="*/ T0 w 3578"/>
                <a:gd name="T2" fmla="*/ 591 h 2980"/>
                <a:gd name="T3" fmla="+- 0 7780 6586"/>
                <a:gd name="T4" fmla="*/ T3 w 3578"/>
                <a:gd name="T5" fmla="*/ 0 h 2980"/>
                <a:gd name="T6" fmla="+- 0 6586 6586"/>
                <a:gd name="T7" fmla="*/ T6 w 3578"/>
                <a:gd name="T8" fmla="*/ 0 h 2980"/>
                <a:gd name="T9" fmla="+- 0 7774 6586"/>
                <a:gd name="T10" fmla="*/ T9 w 3578"/>
                <a:gd name="T11" fmla="*/ 1188 h 2980"/>
                <a:gd name="T12" fmla="+- 0 8372 6586"/>
                <a:gd name="T13" fmla="*/ T12 w 3578"/>
                <a:gd name="T14" fmla="*/ 591 h 2980"/>
                <a:gd name="T15" fmla="+- 0 10163 6586"/>
                <a:gd name="T16" fmla="*/ T15 w 3578"/>
                <a:gd name="T17" fmla="*/ 2383 h 2980"/>
                <a:gd name="T18" fmla="+- 0 9566 6586"/>
                <a:gd name="T19" fmla="*/ T18 w 3578"/>
                <a:gd name="T20" fmla="*/ 1786 h 2980"/>
                <a:gd name="T21" fmla="+- 0 8969 6586"/>
                <a:gd name="T22" fmla="*/ T21 w 3578"/>
                <a:gd name="T23" fmla="*/ 2383 h 2980"/>
                <a:gd name="T24" fmla="+- 0 9566 6586"/>
                <a:gd name="T25" fmla="*/ T24 w 3578"/>
                <a:gd name="T26" fmla="*/ 2980 h 2980"/>
                <a:gd name="T27" fmla="+- 0 10163 6586"/>
                <a:gd name="T28" fmla="*/ T27 w 3578"/>
                <a:gd name="T29" fmla="*/ 2383 h 298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  <a:cxn ang="0">
                  <a:pos x="T19" y="T20"/>
                </a:cxn>
                <a:cxn ang="0">
                  <a:pos x="T22" y="T23"/>
                </a:cxn>
                <a:cxn ang="0">
                  <a:pos x="T25" y="T26"/>
                </a:cxn>
                <a:cxn ang="0">
                  <a:pos x="T28" y="T29"/>
                </a:cxn>
              </a:cxnLst>
              <a:rect l="0" t="0" r="r" b="b"/>
              <a:pathLst>
                <a:path w="3578" h="2980">
                  <a:moveTo>
                    <a:pt x="1786" y="591"/>
                  </a:moveTo>
                  <a:lnTo>
                    <a:pt x="1194" y="0"/>
                  </a:lnTo>
                  <a:lnTo>
                    <a:pt x="0" y="0"/>
                  </a:lnTo>
                  <a:lnTo>
                    <a:pt x="1188" y="1188"/>
                  </a:lnTo>
                  <a:lnTo>
                    <a:pt x="1786" y="591"/>
                  </a:lnTo>
                  <a:moveTo>
                    <a:pt x="3577" y="2383"/>
                  </a:moveTo>
                  <a:lnTo>
                    <a:pt x="2980" y="1786"/>
                  </a:lnTo>
                  <a:lnTo>
                    <a:pt x="2383" y="2383"/>
                  </a:lnTo>
                  <a:lnTo>
                    <a:pt x="2980" y="2980"/>
                  </a:lnTo>
                  <a:lnTo>
                    <a:pt x="3577" y="2383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17C00E6B-F625-6D6C-8364-9DD9F3C36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233" y="1463970"/>
              <a:ext cx="2208196" cy="2208277"/>
            </a:xfrm>
            <a:custGeom>
              <a:avLst/>
              <a:gdLst>
                <a:gd name="T0" fmla="+- 0 7774 7177"/>
                <a:gd name="T1" fmla="*/ T0 w 1792"/>
                <a:gd name="T2" fmla="+- 0 1188 1188"/>
                <a:gd name="T3" fmla="*/ 1188 h 1792"/>
                <a:gd name="T4" fmla="+- 0 7177 7177"/>
                <a:gd name="T5" fmla="*/ T4 w 1792"/>
                <a:gd name="T6" fmla="+- 0 1786 1188"/>
                <a:gd name="T7" fmla="*/ 1786 h 1792"/>
                <a:gd name="T8" fmla="+- 0 8372 7177"/>
                <a:gd name="T9" fmla="*/ T8 w 1792"/>
                <a:gd name="T10" fmla="+- 0 2980 1188"/>
                <a:gd name="T11" fmla="*/ 2980 h 1792"/>
                <a:gd name="T12" fmla="+- 0 8969 7177"/>
                <a:gd name="T13" fmla="*/ T12 w 1792"/>
                <a:gd name="T14" fmla="+- 0 2383 1188"/>
                <a:gd name="T15" fmla="*/ 2383 h 1792"/>
                <a:gd name="T16" fmla="+- 0 7774 7177"/>
                <a:gd name="T17" fmla="*/ T16 w 1792"/>
                <a:gd name="T18" fmla="+- 0 1188 1188"/>
                <a:gd name="T19" fmla="*/ 1188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7" y="0"/>
                  </a:moveTo>
                  <a:lnTo>
                    <a:pt x="0" y="598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C6197B87-4F65-7981-9463-84830CD36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5590" y="1"/>
              <a:ext cx="1457754" cy="729520"/>
            </a:xfrm>
            <a:custGeom>
              <a:avLst/>
              <a:gdLst>
                <a:gd name="T0" fmla="+- 0 10158 8975"/>
                <a:gd name="T1" fmla="*/ T0 w 1183"/>
                <a:gd name="T2" fmla="*/ 0 h 592"/>
                <a:gd name="T3" fmla="+- 0 8975 8975"/>
                <a:gd name="T4" fmla="*/ T3 w 1183"/>
                <a:gd name="T5" fmla="*/ 0 h 592"/>
                <a:gd name="T6" fmla="+- 0 9566 8975"/>
                <a:gd name="T7" fmla="*/ T6 w 1183"/>
                <a:gd name="T8" fmla="*/ 591 h 592"/>
                <a:gd name="T9" fmla="+- 0 10158 8975"/>
                <a:gd name="T10" fmla="*/ T9 w 1183"/>
                <a:gd name="T11" fmla="*/ 0 h 592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183" h="592">
                  <a:moveTo>
                    <a:pt x="1183" y="0"/>
                  </a:moveTo>
                  <a:lnTo>
                    <a:pt x="0" y="0"/>
                  </a:lnTo>
                  <a:lnTo>
                    <a:pt x="591" y="591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86AA517C-7217-D864-B7E7-40984A288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6887" y="728289"/>
              <a:ext cx="2208196" cy="2208277"/>
            </a:xfrm>
            <a:custGeom>
              <a:avLst/>
              <a:gdLst>
                <a:gd name="T0" fmla="+- 0 8372 7774"/>
                <a:gd name="T1" fmla="*/ T0 w 1792"/>
                <a:gd name="T2" fmla="+- 0 591 591"/>
                <a:gd name="T3" fmla="*/ 591 h 1792"/>
                <a:gd name="T4" fmla="+- 0 7774 7774"/>
                <a:gd name="T5" fmla="*/ T4 w 1792"/>
                <a:gd name="T6" fmla="+- 0 1188 591"/>
                <a:gd name="T7" fmla="*/ 1188 h 1792"/>
                <a:gd name="T8" fmla="+- 0 8969 7774"/>
                <a:gd name="T9" fmla="*/ T8 w 1792"/>
                <a:gd name="T10" fmla="+- 0 2383 591"/>
                <a:gd name="T11" fmla="*/ 2383 h 1792"/>
                <a:gd name="T12" fmla="+- 0 9566 7774"/>
                <a:gd name="T13" fmla="*/ T12 w 1792"/>
                <a:gd name="T14" fmla="+- 0 1786 591"/>
                <a:gd name="T15" fmla="*/ 1786 h 1792"/>
                <a:gd name="T16" fmla="+- 0 8372 7774"/>
                <a:gd name="T17" fmla="*/ T16 w 1792"/>
                <a:gd name="T18" fmla="+- 0 591 591"/>
                <a:gd name="T19" fmla="*/ 591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8" y="0"/>
                  </a:moveTo>
                  <a:lnTo>
                    <a:pt x="0" y="597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524013C6-491C-CAA2-5BD6-7C7359671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083" y="728289"/>
              <a:ext cx="2943850" cy="2943958"/>
            </a:xfrm>
            <a:custGeom>
              <a:avLst/>
              <a:gdLst>
                <a:gd name="T0" fmla="+- 0 11955 9566"/>
                <a:gd name="T1" fmla="*/ T0 w 2389"/>
                <a:gd name="T2" fmla="+- 0 1786 591"/>
                <a:gd name="T3" fmla="*/ 1786 h 2389"/>
                <a:gd name="T4" fmla="+- 0 10760 9566"/>
                <a:gd name="T5" fmla="*/ T4 w 2389"/>
                <a:gd name="T6" fmla="+- 0 591 591"/>
                <a:gd name="T7" fmla="*/ 591 h 2389"/>
                <a:gd name="T8" fmla="+- 0 9566 9566"/>
                <a:gd name="T9" fmla="*/ T8 w 2389"/>
                <a:gd name="T10" fmla="+- 0 1786 591"/>
                <a:gd name="T11" fmla="*/ 1786 h 2389"/>
                <a:gd name="T12" fmla="+- 0 10760 9566"/>
                <a:gd name="T13" fmla="*/ T12 w 2389"/>
                <a:gd name="T14" fmla="+- 0 2980 591"/>
                <a:gd name="T15" fmla="*/ 2980 h 2389"/>
                <a:gd name="T16" fmla="+- 0 11955 9566"/>
                <a:gd name="T17" fmla="*/ T16 w 2389"/>
                <a:gd name="T18" fmla="+- 0 1786 591"/>
                <a:gd name="T19" fmla="*/ 1786 h 23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389" h="2389">
                  <a:moveTo>
                    <a:pt x="2389" y="1195"/>
                  </a:moveTo>
                  <a:lnTo>
                    <a:pt x="1194" y="0"/>
                  </a:lnTo>
                  <a:lnTo>
                    <a:pt x="0" y="1195"/>
                  </a:lnTo>
                  <a:lnTo>
                    <a:pt x="1194" y="2389"/>
                  </a:lnTo>
                  <a:lnTo>
                    <a:pt x="2389" y="119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8885" y="3499667"/>
            <a:ext cx="4939666" cy="2542810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47460" y="631317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03885" y="457201"/>
            <a:ext cx="5198269" cy="2305050"/>
          </a:xfrm>
        </p:spPr>
        <p:txBody>
          <a:bodyPr lIns="0" tIns="274320">
            <a:normAutofit/>
          </a:bodyPr>
          <a:lstStyle>
            <a:lvl1pPr marL="457200" indent="-457200">
              <a:spcBef>
                <a:spcPts val="1800"/>
              </a:spcBef>
              <a:buFont typeface="+mj-lt"/>
              <a:buAutoNum type="arabicPeriod"/>
              <a:defRPr sz="2000"/>
            </a:lvl1pPr>
            <a:lvl2pPr marL="914400" indent="-457200">
              <a:spcBef>
                <a:spcPts val="1800"/>
              </a:spcBef>
              <a:buFont typeface="+mj-lt"/>
              <a:buAutoNum type="alphaLcPeriod"/>
              <a:defRPr sz="2000"/>
            </a:lvl2pPr>
            <a:lvl3pPr marL="1371600" indent="-457200">
              <a:spcBef>
                <a:spcPts val="1800"/>
              </a:spcBef>
              <a:buFont typeface="+mj-lt"/>
              <a:buAutoNum type="arabicParenR"/>
              <a:defRPr sz="2000"/>
            </a:lvl3pPr>
            <a:lvl4pPr marL="1371600" indent="0">
              <a:spcBef>
                <a:spcPts val="1800"/>
              </a:spcBef>
              <a:buFont typeface="+mj-lt"/>
              <a:buNone/>
              <a:defRPr sz="2000"/>
            </a:lvl4pPr>
            <a:lvl5pPr marL="2286000" indent="-457200">
              <a:spcBef>
                <a:spcPts val="1800"/>
              </a:spcBef>
              <a:buFont typeface="+mj-lt"/>
              <a:buAutoNum type="arabicPeriod"/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endParaRPr lang="en-US" dirty="0"/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AC171DA-232D-44C1-6B93-40BACB298F4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94360" y="2810595"/>
            <a:ext cx="5198269" cy="3319513"/>
          </a:xfrm>
        </p:spPr>
        <p:txBody>
          <a:bodyPr lIns="0" tIns="4572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283464" indent="-283464">
              <a:spcBef>
                <a:spcPts val="1800"/>
              </a:spcBef>
              <a:defRPr sz="2000"/>
            </a:lvl2pPr>
            <a:lvl3pPr marL="548640" indent="-283464">
              <a:spcBef>
                <a:spcPts val="1800"/>
              </a:spcBef>
              <a:defRPr sz="2000"/>
            </a:lvl3pPr>
            <a:lvl4pPr marL="822960" indent="-283464">
              <a:spcBef>
                <a:spcPts val="1800"/>
              </a:spcBef>
              <a:defRPr sz="2000"/>
            </a:lvl4pPr>
            <a:lvl5pPr marL="1005840"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46068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Pic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310" y="278129"/>
            <a:ext cx="5063490" cy="2354026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add title 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1EF4505D-6803-3813-7738-04996342781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94360" y="3279579"/>
            <a:ext cx="5044440" cy="2994415"/>
          </a:xfrm>
        </p:spPr>
        <p:txBody>
          <a:bodyPr lIns="0" tIns="22860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indent="-283464">
              <a:spcBef>
                <a:spcPts val="1800"/>
              </a:spcBef>
              <a:defRPr sz="2000"/>
            </a:lvl2pPr>
            <a:lvl3pPr indent="-283464">
              <a:spcBef>
                <a:spcPts val="1800"/>
              </a:spcBef>
              <a:defRPr sz="2000"/>
            </a:lvl3pPr>
            <a:lvl4pPr indent="-283464">
              <a:spcBef>
                <a:spcPts val="1800"/>
              </a:spcBef>
              <a:defRPr sz="2000"/>
            </a:lvl4pPr>
            <a:lvl5pPr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997459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658637A-5D36-6127-19BC-C203E23FA4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118225" cy="68580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 dirty="0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9319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ED84C6-50E6-6C43-8031-AFF6268E0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4360" y="1825625"/>
            <a:ext cx="103822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itle Placeholder 11">
            <a:extLst>
              <a:ext uri="{FF2B5EF4-FFF2-40B4-BE49-F238E27FC236}">
                <a16:creationId xmlns:a16="http://schemas.microsoft.com/office/drawing/2014/main" id="{D41FC0AE-253D-D242-9C88-017078F8A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365125"/>
            <a:ext cx="104013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EF47083A-6D76-4B4D-87CA-E08E212F78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33648" y="6332220"/>
            <a:ext cx="131318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 b="0" i="0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 dirty="0">
              <a:latin typeface="+mn-lt"/>
            </a:endParaRP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C8ADA0DF-3751-9A48-8A21-59F01C782D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94360" y="6332220"/>
            <a:ext cx="52324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 b="1" i="0">
                <a:solidFill>
                  <a:schemeClr val="bg1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8922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698" r:id="rId2"/>
    <p:sldLayoutId id="2147483710" r:id="rId3"/>
    <p:sldLayoutId id="2147483700" r:id="rId4"/>
    <p:sldLayoutId id="2147483701" r:id="rId5"/>
    <p:sldLayoutId id="2147483659" r:id="rId6"/>
    <p:sldLayoutId id="2147483709" r:id="rId7"/>
    <p:sldLayoutId id="2147483708" r:id="rId8"/>
    <p:sldLayoutId id="2147483707" r:id="rId9"/>
    <p:sldLayoutId id="2147483706" r:id="rId10"/>
    <p:sldLayoutId id="2147483705" r:id="rId11"/>
    <p:sldLayoutId id="2147483704" r:id="rId12"/>
    <p:sldLayoutId id="2147483703" r:id="rId13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b="1" i="0" kern="1200" spc="100" baseline="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83464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40">
          <p15:clr>
            <a:srgbClr val="547EBF"/>
          </p15:clr>
        </p15:guide>
        <p15:guide id="4" orient="horz" pos="240">
          <p15:clr>
            <a:srgbClr val="547EBF"/>
          </p15:clr>
        </p15:guide>
        <p15:guide id="5" pos="7440">
          <p15:clr>
            <a:srgbClr val="547EBF"/>
          </p15:clr>
        </p15:guide>
        <p15:guide id="6" orient="horz" pos="4080">
          <p15:clr>
            <a:srgbClr val="547EBF"/>
          </p15:clr>
        </p15:guide>
        <p15:guide id="7" pos="600" userDrawn="1">
          <p15:clr>
            <a:srgbClr val="547EBF"/>
          </p15:clr>
        </p15:guide>
        <p15:guide id="8" pos="3720">
          <p15:clr>
            <a:srgbClr val="547EBF"/>
          </p15:clr>
        </p15:guide>
        <p15:guide id="9" pos="2112">
          <p15:clr>
            <a:srgbClr val="547EBF"/>
          </p15:clr>
        </p15:guide>
        <p15:guide id="10" pos="1848">
          <p15:clr>
            <a:srgbClr val="547EBF"/>
          </p15:clr>
        </p15:guide>
        <p15:guide id="11" pos="5568">
          <p15:clr>
            <a:srgbClr val="547EBF"/>
          </p15:clr>
        </p15:guide>
        <p15:guide id="12" pos="5832">
          <p15:clr>
            <a:srgbClr val="547EBF"/>
          </p15:clr>
        </p15:guide>
        <p15:guide id="13" pos="4968">
          <p15:clr>
            <a:srgbClr val="9FCC3B"/>
          </p15:clr>
        </p15:guide>
        <p15:guide id="14" pos="5208">
          <p15:clr>
            <a:srgbClr val="9FCC3B"/>
          </p15:clr>
        </p15:guide>
        <p15:guide id="15" pos="2712">
          <p15:clr>
            <a:srgbClr val="9FCC3B"/>
          </p15:clr>
        </p15:guide>
        <p15:guide id="16" pos="2472">
          <p15:clr>
            <a:srgbClr val="9FCC3B"/>
          </p15:clr>
        </p15:guide>
        <p15:guide id="17" pos="39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1D9D6-2977-ABCD-FDF8-51AFA5064E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9904" y="411479"/>
            <a:ext cx="5654934" cy="3291840"/>
          </a:xfrm>
        </p:spPr>
        <p:txBody>
          <a:bodyPr/>
          <a:lstStyle/>
          <a:p>
            <a:r>
              <a:rPr lang="en-US" dirty="0"/>
              <a:t>Mobile/</a:t>
            </a:r>
            <a:br>
              <a:rPr lang="en-US" dirty="0"/>
            </a:br>
            <a:r>
              <a:rPr lang="en-US" dirty="0"/>
              <a:t>Portable</a:t>
            </a:r>
            <a:br>
              <a:rPr lang="en-US" dirty="0"/>
            </a:br>
            <a:r>
              <a:rPr lang="en-US" dirty="0"/>
              <a:t>Equipment</a:t>
            </a:r>
            <a:br>
              <a:rPr lang="en-US" dirty="0"/>
            </a:br>
            <a:r>
              <a:rPr lang="en-US" dirty="0"/>
              <a:t>Model</a:t>
            </a:r>
          </a:p>
        </p:txBody>
      </p:sp>
      <p:pic>
        <p:nvPicPr>
          <p:cNvPr id="4" name="Picture 3" descr="A logo for a school&#10;&#10;Description automatically generated">
            <a:extLst>
              <a:ext uri="{FF2B5EF4-FFF2-40B4-BE49-F238E27FC236}">
                <a16:creationId xmlns:a16="http://schemas.microsoft.com/office/drawing/2014/main" id="{0EE978D3-6FA1-F119-90E7-85E98A4EBD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9903" y="4388375"/>
            <a:ext cx="2702121" cy="2210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304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E7C473F-5418-7394-02C3-14DE1DB10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iSee</a:t>
            </a:r>
            <a:r>
              <a:rPr lang="en-US" dirty="0"/>
              <a:t> with</a:t>
            </a:r>
            <a:br>
              <a:rPr lang="en-US" dirty="0"/>
            </a:br>
            <a:r>
              <a:rPr lang="en-US" dirty="0"/>
              <a:t>Vision to Learn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49B482D-F168-671C-1063-B38AE6B8EE39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Appalachian Mobile Vision Clinic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Combined the vision van and “inside lane” model with portable equipment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Since 2021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4868AF4-8A99-0376-270B-5A05FFB7655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9" descr="A map of the united states of america&#10;&#10;Description automatically generated">
            <a:extLst>
              <a:ext uri="{FF2B5EF4-FFF2-40B4-BE49-F238E27FC236}">
                <a16:creationId xmlns:a16="http://schemas.microsoft.com/office/drawing/2014/main" id="{FFE0B64E-D230-8C62-A6E2-43E2CB51E2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495" y="-193484"/>
            <a:ext cx="5365880" cy="694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8208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3D4AE1A-42A9-22A6-ED13-FECEEED4F4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42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1D9D6-2977-ABCD-FDF8-51AFA5064E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9904" y="411479"/>
            <a:ext cx="5654934" cy="3291840"/>
          </a:xfrm>
        </p:spPr>
        <p:txBody>
          <a:bodyPr/>
          <a:lstStyle/>
          <a:p>
            <a:r>
              <a:rPr lang="en-US" dirty="0"/>
              <a:t>School-Based Health Center Model</a:t>
            </a:r>
          </a:p>
        </p:txBody>
      </p:sp>
      <p:pic>
        <p:nvPicPr>
          <p:cNvPr id="1026" name="Picture 2" descr="Ohio Optometric Association">
            <a:extLst>
              <a:ext uri="{FF2B5EF4-FFF2-40B4-BE49-F238E27FC236}">
                <a16:creationId xmlns:a16="http://schemas.microsoft.com/office/drawing/2014/main" id="{7A97E769-624B-4D01-F82A-08CCB91900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904" y="4229960"/>
            <a:ext cx="4250520" cy="1133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ONESIGHT ESSILORLUXOTTICA FOUNDATION ANNOUNCES PUBLICATION OF NEW ARTICLE">
            <a:extLst>
              <a:ext uri="{FF2B5EF4-FFF2-40B4-BE49-F238E27FC236}">
                <a16:creationId xmlns:a16="http://schemas.microsoft.com/office/drawing/2014/main" id="{CD294156-29E9-F2E6-3F4C-3D94539DCB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43" b="32843"/>
          <a:stretch/>
        </p:blipFill>
        <p:spPr bwMode="auto">
          <a:xfrm>
            <a:off x="6309904" y="5479157"/>
            <a:ext cx="5369859" cy="96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363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75401-B37E-5093-4957-449FD994C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School-Based</a:t>
            </a:r>
            <a:br>
              <a:rPr lang="en-US" dirty="0"/>
            </a:br>
            <a:r>
              <a:rPr lang="en-US" dirty="0"/>
              <a:t>Health Center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3CEA91-4F46-5546-DC3F-396381FA87A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4359" y="2281918"/>
            <a:ext cx="6787747" cy="4386510"/>
          </a:xfrm>
        </p:spPr>
        <p:txBody>
          <a:bodyPr>
            <a:normAutofit/>
          </a:bodyPr>
          <a:lstStyle/>
          <a:p>
            <a:r>
              <a:rPr lang="en-US" dirty="0"/>
              <a:t>Permanent School-Based Vision Center</a:t>
            </a:r>
          </a:p>
          <a:p>
            <a:pPr lvl="1"/>
            <a:r>
              <a:rPr lang="en-US" dirty="0" err="1"/>
              <a:t>Oyler</a:t>
            </a:r>
            <a:r>
              <a:rPr lang="en-US" dirty="0"/>
              <a:t> – Cincinnati Public Schools</a:t>
            </a:r>
          </a:p>
          <a:p>
            <a:r>
              <a:rPr lang="en-US" dirty="0"/>
              <a:t>Established Clinic Site and Staffing</a:t>
            </a:r>
          </a:p>
          <a:p>
            <a:pPr lvl="1"/>
            <a:r>
              <a:rPr lang="en-US" dirty="0"/>
              <a:t>Ongoing access to comprehensive care</a:t>
            </a:r>
          </a:p>
          <a:p>
            <a:pPr lvl="1"/>
            <a:r>
              <a:rPr lang="en-US" dirty="0"/>
              <a:t>Follow-up care for amblyopia and other conditions</a:t>
            </a:r>
          </a:p>
          <a:p>
            <a:pPr lvl="1"/>
            <a:r>
              <a:rPr lang="en-US" dirty="0"/>
              <a:t>Students can be bussed from other school buildings</a:t>
            </a:r>
          </a:p>
          <a:p>
            <a:pPr lvl="1"/>
            <a:r>
              <a:rPr lang="en-US" dirty="0"/>
              <a:t>Can open up clinic to the community</a:t>
            </a:r>
          </a:p>
          <a:p>
            <a:r>
              <a:rPr lang="en-US" dirty="0"/>
              <a:t>Promotes Health Literacy Around Vision Care</a:t>
            </a:r>
          </a:p>
          <a:p>
            <a:pPr lvl="1"/>
            <a:r>
              <a:rPr lang="en-US" dirty="0"/>
              <a:t>Regular interactions with students and families</a:t>
            </a:r>
          </a:p>
          <a:p>
            <a:pPr lvl="1"/>
            <a:r>
              <a:rPr lang="en-US" dirty="0"/>
              <a:t>Ease of coordination with school officials</a:t>
            </a:r>
          </a:p>
        </p:txBody>
      </p:sp>
    </p:spTree>
    <p:extLst>
      <p:ext uri="{BB962C8B-B14F-4D97-AF65-F5344CB8AC3E}">
        <p14:creationId xmlns:p14="http://schemas.microsoft.com/office/powerpoint/2010/main" val="6342019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75401-B37E-5093-4957-449FD994C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School-Based</a:t>
            </a:r>
            <a:br>
              <a:rPr lang="en-US" dirty="0"/>
            </a:br>
            <a:r>
              <a:rPr lang="en-US" dirty="0"/>
              <a:t>Health Center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3CEA91-4F46-5546-DC3F-396381FA87A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4359" y="2281918"/>
            <a:ext cx="6787747" cy="4386510"/>
          </a:xfrm>
        </p:spPr>
        <p:txBody>
          <a:bodyPr>
            <a:normAutofit/>
          </a:bodyPr>
          <a:lstStyle/>
          <a:p>
            <a:r>
              <a:rPr lang="en-US" dirty="0"/>
              <a:t>Use Combination of SBHC and Mobile Equipment</a:t>
            </a:r>
          </a:p>
          <a:p>
            <a:pPr lvl="1"/>
            <a:r>
              <a:rPr lang="en-US" dirty="0"/>
              <a:t>Doctor brings mobile equipment to SBHC</a:t>
            </a:r>
          </a:p>
          <a:p>
            <a:pPr lvl="1"/>
            <a:r>
              <a:rPr lang="en-US" dirty="0"/>
              <a:t>Utilize flex space to provide comprehensive exams</a:t>
            </a:r>
          </a:p>
          <a:p>
            <a:r>
              <a:rPr lang="en-US" dirty="0"/>
              <a:t>SBHC can bill at higher rate for exams, follow-ups, and glasses dispensing</a:t>
            </a:r>
          </a:p>
          <a:p>
            <a:r>
              <a:rPr lang="en-US" dirty="0"/>
              <a:t>SBHC compensates the doctor</a:t>
            </a:r>
          </a:p>
          <a:p>
            <a:r>
              <a:rPr lang="en-US" dirty="0"/>
              <a:t>No need for dedicated vision clinic</a:t>
            </a:r>
          </a:p>
          <a:p>
            <a:r>
              <a:rPr lang="en-US" dirty="0"/>
              <a:t>Promotes greater opportunity for sustainability</a:t>
            </a:r>
          </a:p>
          <a:p>
            <a:pPr lvl="1"/>
            <a:r>
              <a:rPr lang="en-US" dirty="0"/>
              <a:t>Increased reimbursements at FQHC rate</a:t>
            </a:r>
          </a:p>
        </p:txBody>
      </p:sp>
    </p:spTree>
    <p:extLst>
      <p:ext uri="{BB962C8B-B14F-4D97-AF65-F5344CB8AC3E}">
        <p14:creationId xmlns:p14="http://schemas.microsoft.com/office/powerpoint/2010/main" val="4747373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1D9D6-2977-ABCD-FDF8-51AFA5064E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9904" y="411479"/>
            <a:ext cx="5654934" cy="3291840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858801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CB20C-B90B-DBAF-8F40-57AEB6956A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Shane Foster, OD, FAAO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B24AF-54F1-EDB8-BCD6-51E1F896190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President, Ohio Optometric Foundation</a:t>
            </a:r>
          </a:p>
          <a:p>
            <a:r>
              <a:rPr lang="en-US" dirty="0"/>
              <a:t>Past President, Ohio Optometric Association</a:t>
            </a:r>
          </a:p>
          <a:p>
            <a:r>
              <a:rPr lang="en-US" dirty="0"/>
              <a:t>Owner, Athens Eye Care</a:t>
            </a:r>
          </a:p>
          <a:p>
            <a:r>
              <a:rPr lang="en-US" dirty="0"/>
              <a:t>Chair, Vision to Learn Ohio Advisory Board</a:t>
            </a:r>
          </a:p>
        </p:txBody>
      </p:sp>
    </p:spTree>
    <p:extLst>
      <p:ext uri="{BB962C8B-B14F-4D97-AF65-F5344CB8AC3E}">
        <p14:creationId xmlns:p14="http://schemas.microsoft.com/office/powerpoint/2010/main" val="2688500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3AD1C-F7C4-30F6-AED2-D6D76EB55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iSee</a:t>
            </a:r>
            <a:r>
              <a:rPr lang="en-US" dirty="0"/>
              <a:t> Program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C47250-8B78-51CC-6FC9-15974469299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4359" y="2584270"/>
            <a:ext cx="6541547" cy="3789635"/>
          </a:xfrm>
        </p:spPr>
        <p:txBody>
          <a:bodyPr>
            <a:normAutofit fontScale="92500"/>
          </a:bodyPr>
          <a:lstStyle/>
          <a:p>
            <a:r>
              <a:rPr lang="en-US" dirty="0"/>
              <a:t>“In-School Eye Exam” Program</a:t>
            </a:r>
          </a:p>
          <a:p>
            <a:r>
              <a:rPr lang="en-US" dirty="0"/>
              <a:t>Started by the Ohio Optometric Foundation (OOF) in 2008</a:t>
            </a:r>
          </a:p>
          <a:p>
            <a:r>
              <a:rPr lang="en-US" dirty="0"/>
              <a:t>Local doctors go into schools with mobile equipment and provide comprehensive eye exams</a:t>
            </a:r>
          </a:p>
          <a:p>
            <a:r>
              <a:rPr lang="en-US" dirty="0"/>
              <a:t>Glasses are ordered and dispensed 2-3 weeks later</a:t>
            </a:r>
          </a:p>
          <a:p>
            <a:pPr lvl="1"/>
            <a:r>
              <a:rPr lang="en-US" dirty="0"/>
              <a:t>Dispensing by doctor or licensed optician</a:t>
            </a:r>
          </a:p>
          <a:p>
            <a:r>
              <a:rPr lang="en-US" dirty="0"/>
              <a:t>Programs coordinated by OOF staff and volunteers</a:t>
            </a:r>
          </a:p>
        </p:txBody>
      </p:sp>
      <p:pic>
        <p:nvPicPr>
          <p:cNvPr id="4" name="Picture Placeholder 6" descr="A child holding a sign&#10;&#10;Description automatically generated">
            <a:extLst>
              <a:ext uri="{FF2B5EF4-FFF2-40B4-BE49-F238E27FC236}">
                <a16:creationId xmlns:a16="http://schemas.microsoft.com/office/drawing/2014/main" id="{DB354AF5-474D-B96A-4426-489428FA35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09"/>
          <a:stretch/>
        </p:blipFill>
        <p:spPr>
          <a:xfrm>
            <a:off x="7319110" y="2796988"/>
            <a:ext cx="4632233" cy="3789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261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75401-B37E-5093-4957-449FD994C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Mobile/Portable Equipment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3CEA91-4F46-5546-DC3F-396381FA87A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4359" y="2519082"/>
            <a:ext cx="6787747" cy="4149346"/>
          </a:xfrm>
        </p:spPr>
        <p:txBody>
          <a:bodyPr>
            <a:normAutofit/>
          </a:bodyPr>
          <a:lstStyle/>
          <a:p>
            <a:r>
              <a:rPr lang="en-US" dirty="0"/>
              <a:t>Schools identify which children will be examined</a:t>
            </a:r>
          </a:p>
          <a:p>
            <a:pPr lvl="1"/>
            <a:r>
              <a:rPr lang="en-US" dirty="0"/>
              <a:t>failed school screening</a:t>
            </a:r>
          </a:p>
          <a:p>
            <a:pPr lvl="1"/>
            <a:r>
              <a:rPr lang="en-US" dirty="0"/>
              <a:t>other known issues or barriers to care</a:t>
            </a:r>
          </a:p>
          <a:p>
            <a:r>
              <a:rPr lang="en-US" dirty="0" err="1"/>
              <a:t>iSee</a:t>
            </a:r>
            <a:r>
              <a:rPr lang="en-US" dirty="0"/>
              <a:t> staff sets up exam lanes</a:t>
            </a:r>
          </a:p>
          <a:p>
            <a:r>
              <a:rPr lang="en-US" dirty="0"/>
              <a:t>Great flexibility with indoor space</a:t>
            </a:r>
          </a:p>
          <a:p>
            <a:pPr lvl="1"/>
            <a:r>
              <a:rPr lang="en-US" dirty="0"/>
              <a:t>Library, gym, media center, classroom</a:t>
            </a:r>
          </a:p>
          <a:p>
            <a:pPr lvl="1"/>
            <a:r>
              <a:rPr lang="en-US" dirty="0"/>
              <a:t>School-based health center</a:t>
            </a:r>
          </a:p>
          <a:p>
            <a:r>
              <a:rPr lang="en-US" dirty="0"/>
              <a:t>Local doctors and staff volunteer their services</a:t>
            </a:r>
          </a:p>
        </p:txBody>
      </p:sp>
      <p:pic>
        <p:nvPicPr>
          <p:cNvPr id="5" name="Picture 4" descr="A person sitting in a chair in front of a drum set&#10;&#10;Description automatically generated">
            <a:extLst>
              <a:ext uri="{FF2B5EF4-FFF2-40B4-BE49-F238E27FC236}">
                <a16:creationId xmlns:a16="http://schemas.microsoft.com/office/drawing/2014/main" id="{25430081-E22F-BCBD-5E18-8064245AC0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5" t="12097"/>
          <a:stretch/>
        </p:blipFill>
        <p:spPr>
          <a:xfrm rot="5400000">
            <a:off x="7143445" y="1820072"/>
            <a:ext cx="5357195" cy="384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816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75401-B37E-5093-4957-449FD994C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Mobile/Portable Equipment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3CEA91-4F46-5546-DC3F-396381FA87A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4359" y="2492188"/>
            <a:ext cx="6787747" cy="4176240"/>
          </a:xfrm>
        </p:spPr>
        <p:txBody>
          <a:bodyPr>
            <a:normAutofit/>
          </a:bodyPr>
          <a:lstStyle/>
          <a:p>
            <a:r>
              <a:rPr lang="en-US" dirty="0"/>
              <a:t>Equipment donated or procured through grants</a:t>
            </a:r>
          </a:p>
          <a:p>
            <a:r>
              <a:rPr lang="en-US" dirty="0"/>
              <a:t>15-20 exams per doctor per day</a:t>
            </a:r>
          </a:p>
          <a:p>
            <a:pPr lvl="1"/>
            <a:r>
              <a:rPr lang="en-US" dirty="0"/>
              <a:t>Dependent on support staff provided by doctor and support from school staff</a:t>
            </a:r>
          </a:p>
          <a:p>
            <a:r>
              <a:rPr lang="en-US" dirty="0"/>
              <a:t>Glasses provided free of charge</a:t>
            </a:r>
          </a:p>
          <a:p>
            <a:pPr lvl="1"/>
            <a:r>
              <a:rPr lang="en-US" dirty="0" err="1"/>
              <a:t>OneSight</a:t>
            </a:r>
            <a:r>
              <a:rPr lang="en-US" dirty="0"/>
              <a:t> </a:t>
            </a:r>
            <a:r>
              <a:rPr lang="en-US" dirty="0" err="1"/>
              <a:t>EssilorLuxottica</a:t>
            </a:r>
            <a:r>
              <a:rPr lang="en-US" dirty="0"/>
              <a:t> Foundation</a:t>
            </a:r>
          </a:p>
          <a:p>
            <a:pPr lvl="1"/>
            <a:r>
              <a:rPr lang="en-US" dirty="0"/>
              <a:t>Frame manufacturers</a:t>
            </a:r>
          </a:p>
          <a:p>
            <a:pPr lvl="1"/>
            <a:r>
              <a:rPr lang="en-US" dirty="0"/>
              <a:t>Local lens laboratories</a:t>
            </a:r>
          </a:p>
          <a:p>
            <a:endParaRPr lang="en-US" dirty="0"/>
          </a:p>
        </p:txBody>
      </p:sp>
      <p:pic>
        <p:nvPicPr>
          <p:cNvPr id="6" name="Picture 5" descr="A person sitting in a chair next to a person&#10;&#10;Description automatically generated">
            <a:extLst>
              <a:ext uri="{FF2B5EF4-FFF2-40B4-BE49-F238E27FC236}">
                <a16:creationId xmlns:a16="http://schemas.microsoft.com/office/drawing/2014/main" id="{27244CD4-238D-AFC8-7F78-5503B7F5C1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2" r="6529"/>
          <a:stretch/>
        </p:blipFill>
        <p:spPr>
          <a:xfrm rot="5400000">
            <a:off x="7095518" y="1807980"/>
            <a:ext cx="5147036" cy="457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0542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See – Ohio Optometric Foundation">
            <a:extLst>
              <a:ext uri="{FF2B5EF4-FFF2-40B4-BE49-F238E27FC236}">
                <a16:creationId xmlns:a16="http://schemas.microsoft.com/office/drawing/2014/main" id="{78A03F26-1B43-E2CB-CCA3-FC24CCCC00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977" y="-10085"/>
            <a:ext cx="8862045" cy="686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4333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58BE61-B425-F695-1429-7E0FAE28E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Ohio Children’s</a:t>
            </a:r>
            <a:br>
              <a:rPr lang="en-US" dirty="0"/>
            </a:br>
            <a:r>
              <a:rPr lang="en-US" dirty="0"/>
              <a:t>Vision Initiative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AAEEDF-B9EF-83CD-56CD-757279E62AA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$2.5 million appropriation in the 2024-25 budget</a:t>
            </a:r>
          </a:p>
          <a:p>
            <a:r>
              <a:rPr lang="en-US" dirty="0"/>
              <a:t>Funds granted to the Ohio Optometric Foundation by the Office of Budget and Management</a:t>
            </a:r>
          </a:p>
          <a:p>
            <a:pPr lvl="1"/>
            <a:r>
              <a:rPr lang="en-US" dirty="0"/>
              <a:t>Provide at least 4,000 eye exams</a:t>
            </a:r>
          </a:p>
          <a:p>
            <a:pPr lvl="1"/>
            <a:r>
              <a:rPr lang="en-US" dirty="0"/>
              <a:t>Partner with other organizations providing care</a:t>
            </a:r>
          </a:p>
          <a:p>
            <a:pPr lvl="1"/>
            <a:r>
              <a:rPr lang="en-US" dirty="0"/>
              <a:t>Raise awareness and increase health literacy</a:t>
            </a:r>
          </a:p>
          <a:p>
            <a:pPr lvl="1"/>
            <a:r>
              <a:rPr lang="en-US" dirty="0"/>
              <a:t>Hold a stakeholder summit</a:t>
            </a:r>
          </a:p>
          <a:p>
            <a:pPr lvl="1"/>
            <a:r>
              <a:rPr lang="en-US" dirty="0"/>
              <a:t>Program performance evaluation performed by an independent evaluator (The Ohio State University College of Optometry)</a:t>
            </a:r>
          </a:p>
        </p:txBody>
      </p:sp>
    </p:spTree>
    <p:extLst>
      <p:ext uri="{BB962C8B-B14F-4D97-AF65-F5344CB8AC3E}">
        <p14:creationId xmlns:p14="http://schemas.microsoft.com/office/powerpoint/2010/main" val="1763226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75401-B37E-5093-4957-449FD994C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Mobile/Portable Equipment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3CEA91-4F46-5546-DC3F-396381FA87A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4359" y="2281918"/>
            <a:ext cx="6787747" cy="4110256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Startup Costs</a:t>
            </a:r>
          </a:p>
          <a:p>
            <a:pPr lvl="1"/>
            <a:r>
              <a:rPr lang="en-US" dirty="0"/>
              <a:t>$30,000 per kit of mobile equipment</a:t>
            </a:r>
          </a:p>
          <a:p>
            <a:pPr lvl="1"/>
            <a:r>
              <a:rPr lang="en-US" dirty="0"/>
              <a:t>Expanded to 10 equipment kits</a:t>
            </a:r>
          </a:p>
          <a:p>
            <a:r>
              <a:rPr lang="en-US" dirty="0"/>
              <a:t>Doctor Compensation</a:t>
            </a:r>
          </a:p>
          <a:p>
            <a:pPr lvl="1"/>
            <a:r>
              <a:rPr lang="en-US" dirty="0"/>
              <a:t>Volunteer (eligible for CE credits)</a:t>
            </a:r>
          </a:p>
          <a:p>
            <a:pPr lvl="1"/>
            <a:r>
              <a:rPr lang="en-US" dirty="0"/>
              <a:t>Per Diem (supplied by non-profit or grant?)</a:t>
            </a:r>
          </a:p>
          <a:p>
            <a:pPr lvl="1"/>
            <a:r>
              <a:rPr lang="en-US" dirty="0"/>
              <a:t>Billable services as an extension of doctor’s practice?</a:t>
            </a:r>
          </a:p>
          <a:p>
            <a:pPr lvl="1"/>
            <a:r>
              <a:rPr lang="en-US" dirty="0"/>
              <a:t>Billable through a school-based health center?</a:t>
            </a:r>
          </a:p>
          <a:p>
            <a:r>
              <a:rPr lang="en-US" dirty="0"/>
              <a:t>Cost for ongoing care</a:t>
            </a:r>
          </a:p>
          <a:p>
            <a:pPr lvl="1"/>
            <a:r>
              <a:rPr lang="en-US" dirty="0"/>
              <a:t>~$150 – 180 per exam</a:t>
            </a:r>
          </a:p>
          <a:p>
            <a:pPr lvl="1"/>
            <a:r>
              <a:rPr lang="en-US" dirty="0"/>
              <a:t>Medicaid reimbursement = $56.57 to 81.29 for exams, $25.04 for glasses dispensing</a:t>
            </a:r>
          </a:p>
        </p:txBody>
      </p:sp>
    </p:spTree>
    <p:extLst>
      <p:ext uri="{BB962C8B-B14F-4D97-AF65-F5344CB8AC3E}">
        <p14:creationId xmlns:p14="http://schemas.microsoft.com/office/powerpoint/2010/main" val="2698975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75401-B37E-5093-4957-449FD994C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iSee</a:t>
            </a:r>
            <a:r>
              <a:rPr lang="en-US" dirty="0"/>
              <a:t> with</a:t>
            </a:r>
            <a:br>
              <a:rPr lang="en-US" dirty="0"/>
            </a:br>
            <a:r>
              <a:rPr lang="en-US" dirty="0"/>
              <a:t>Vision to Learn</a:t>
            </a:r>
          </a:p>
        </p:txBody>
      </p:sp>
      <p:pic>
        <p:nvPicPr>
          <p:cNvPr id="6" name="Picture 5" descr="A picture containing text, transport, van, car&#10;&#10;Description automatically generated">
            <a:extLst>
              <a:ext uri="{FF2B5EF4-FFF2-40B4-BE49-F238E27FC236}">
                <a16:creationId xmlns:a16="http://schemas.microsoft.com/office/drawing/2014/main" id="{132B6EC9-E084-2BA6-2A9E-2062B0BC4E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3" y="2385889"/>
            <a:ext cx="12179367" cy="447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846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stom">
  <a:themeElements>
    <a:clrScheme name="Swiss">
      <a:dk1>
        <a:srgbClr val="000000"/>
      </a:dk1>
      <a:lt1>
        <a:srgbClr val="FFFFFF"/>
      </a:lt1>
      <a:dk2>
        <a:srgbClr val="E4E4E4"/>
      </a:dk2>
      <a:lt2>
        <a:srgbClr val="7CA655"/>
      </a:lt2>
      <a:accent1>
        <a:srgbClr val="A9D4DB"/>
      </a:accent1>
      <a:accent2>
        <a:srgbClr val="FBE284"/>
      </a:accent2>
      <a:accent3>
        <a:srgbClr val="4495A2"/>
      </a:accent3>
      <a:accent4>
        <a:srgbClr val="AA5881"/>
      </a:accent4>
      <a:accent5>
        <a:srgbClr val="E06742"/>
      </a:accent5>
      <a:accent6>
        <a:srgbClr val="F9D448"/>
      </a:accent6>
      <a:hlink>
        <a:srgbClr val="4495A2"/>
      </a:hlink>
      <a:folHlink>
        <a:srgbClr val="AA5881"/>
      </a:folHlink>
    </a:clrScheme>
    <a:fontScheme name="Custom 175">
      <a:majorFont>
        <a:latin typeface="Franklin Gothic Demi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78853419_Win32_SL_V5" id="{958D2C9E-948D-4354-BF9D-DF8AE3C2B240}" vid="{22D4A967-05D2-4D72-8594-54CFF341483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Background xmlns="71af3243-3dd4-4a8d-8c0d-dd76da1f02a5">false</Background>
    <Status xmlns="71af3243-3dd4-4a8d-8c0d-dd76da1f02a5">Not started</Status>
    <_ip_UnifiedCompliancePolicyUIAction xmlns="http://schemas.microsoft.com/sharepoint/v3" xsi:nil="true"/>
    <Image xmlns="71af3243-3dd4-4a8d-8c0d-dd76da1f02a5">
      <Url xsi:nil="true"/>
      <Description xsi:nil="true"/>
    </Image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2DB9E12-8AC3-4138-BF4D-720A5525AB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F4B194E-8B30-4377-8C59-ECFB902D2A26}">
  <ds:schemaRefs>
    <ds:schemaRef ds:uri="http://schemas.microsoft.com/office/2006/metadata/properties"/>
    <ds:schemaRef ds:uri="http://schemas.microsoft.com/office/infopath/2007/PartnerControls"/>
    <ds:schemaRef ds:uri="71af3243-3dd4-4a8d-8c0d-dd76da1f02a5"/>
    <ds:schemaRef ds:uri="http://schemas.microsoft.com/sharepoint/v3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C21FFAC0-05A2-416A-B06C-C248395482CF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{9533E503-36A1-41E1-905A-23F979FEA074}tf78853419_win32</Template>
  <TotalTime>278</TotalTime>
  <Words>491</Words>
  <Application>Microsoft Office PowerPoint</Application>
  <PresentationFormat>Widescreen</PresentationFormat>
  <Paragraphs>81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Franklin Gothic Book</vt:lpstr>
      <vt:lpstr>Franklin Gothic Demi</vt:lpstr>
      <vt:lpstr>Custom</vt:lpstr>
      <vt:lpstr>Mobile/ Portable Equipment Model</vt:lpstr>
      <vt:lpstr>Shane Foster, OD, FAAO</vt:lpstr>
      <vt:lpstr>iSee Program</vt:lpstr>
      <vt:lpstr>Mobile/Portable Equipment Model</vt:lpstr>
      <vt:lpstr>Mobile/Portable Equipment Model</vt:lpstr>
      <vt:lpstr>PowerPoint Presentation</vt:lpstr>
      <vt:lpstr>Ohio Children’s Vision Initiative</vt:lpstr>
      <vt:lpstr>Mobile/Portable Equipment Model</vt:lpstr>
      <vt:lpstr>iSee with Vision to Learn</vt:lpstr>
      <vt:lpstr>iSee with Vision to Learn</vt:lpstr>
      <vt:lpstr>PowerPoint Presentation</vt:lpstr>
      <vt:lpstr>School-Based Health Center Model</vt:lpstr>
      <vt:lpstr>School-Based Health Center Model</vt:lpstr>
      <vt:lpstr>School-Based Health Center Model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Mobile/ Portable Equipment Model</dc:title>
  <dc:creator>Shane Foster</dc:creator>
  <cp:lastModifiedBy>Himes, Lance</cp:lastModifiedBy>
  <cp:revision>6</cp:revision>
  <dcterms:created xsi:type="dcterms:W3CDTF">2024-05-30T18:11:54Z</dcterms:created>
  <dcterms:modified xsi:type="dcterms:W3CDTF">2024-06-01T12:54:25Z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