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9.xml" ContentType="application/vnd.openxmlformats-officedocument.themeOverride+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10.xml" ContentType="application/vnd.openxmlformats-officedocument.themeOverr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3"/>
    <p:sldMasterId id="2147483719" r:id="rId4"/>
  </p:sldMasterIdLst>
  <p:notesMasterIdLst>
    <p:notesMasterId r:id="rId28"/>
  </p:notesMasterIdLst>
  <p:sldIdLst>
    <p:sldId id="266" r:id="rId5"/>
    <p:sldId id="279" r:id="rId6"/>
    <p:sldId id="280" r:id="rId7"/>
    <p:sldId id="281" r:id="rId8"/>
    <p:sldId id="282" r:id="rId9"/>
    <p:sldId id="283" r:id="rId10"/>
    <p:sldId id="284" r:id="rId11"/>
    <p:sldId id="285" r:id="rId12"/>
    <p:sldId id="286" r:id="rId13"/>
    <p:sldId id="287" r:id="rId14"/>
    <p:sldId id="288" r:id="rId15"/>
    <p:sldId id="289" r:id="rId16"/>
    <p:sldId id="290" r:id="rId17"/>
    <p:sldId id="291" r:id="rId18"/>
    <p:sldId id="292" r:id="rId19"/>
    <p:sldId id="293" r:id="rId20"/>
    <p:sldId id="294" r:id="rId21"/>
    <p:sldId id="295" r:id="rId22"/>
    <p:sldId id="296" r:id="rId23"/>
    <p:sldId id="297" r:id="rId24"/>
    <p:sldId id="298" r:id="rId25"/>
    <p:sldId id="268" r:id="rId26"/>
    <p:sldId id="277" r:id="rId27"/>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6DCCB742-677C-4344-8623-43BBBCD748F4}">
          <p14:sldIdLst>
            <p14:sldId id="266"/>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98"/>
            <p14:sldId id="268"/>
            <p14:sldId id="27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BD36F"/>
    <a:srgbClr val="69C2C6"/>
    <a:srgbClr val="0098D3"/>
    <a:srgbClr val="F3DF89"/>
    <a:srgbClr val="0E3F75"/>
    <a:srgbClr val="EBA70E"/>
    <a:srgbClr val="C12637"/>
    <a:srgbClr val="00980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A163273-7E85-413A-B26F-4A9810AD7796}" v="25" dt="2023-11-15T18:10:11.33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06" autoAdjust="0"/>
    <p:restoredTop sz="94725" autoAdjust="0"/>
  </p:normalViewPr>
  <p:slideViewPr>
    <p:cSldViewPr snapToGrid="0">
      <p:cViewPr varScale="1">
        <p:scale>
          <a:sx n="108" d="100"/>
          <a:sy n="108" d="100"/>
        </p:scale>
        <p:origin x="174" y="102"/>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1.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2.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ira Bryant" userId="fde6f969-28da-402d-b662-e1ab71964167" providerId="ADAL" clId="{CA163273-7E85-413A-B26F-4A9810AD7796}"/>
    <pc:docChg chg="custSel addSld delSld modSld modSection">
      <pc:chgData name="Kira Bryant" userId="fde6f969-28da-402d-b662-e1ab71964167" providerId="ADAL" clId="{CA163273-7E85-413A-B26F-4A9810AD7796}" dt="2023-11-15T18:14:15.116" v="194"/>
      <pc:docMkLst>
        <pc:docMk/>
      </pc:docMkLst>
      <pc:sldChg chg="del">
        <pc:chgData name="Kira Bryant" userId="fde6f969-28da-402d-b662-e1ab71964167" providerId="ADAL" clId="{CA163273-7E85-413A-B26F-4A9810AD7796}" dt="2023-11-15T16:49:33.866" v="8" actId="2696"/>
        <pc:sldMkLst>
          <pc:docMk/>
          <pc:sldMk cId="720552170" sldId="261"/>
        </pc:sldMkLst>
      </pc:sldChg>
      <pc:sldChg chg="del">
        <pc:chgData name="Kira Bryant" userId="fde6f969-28da-402d-b662-e1ab71964167" providerId="ADAL" clId="{CA163273-7E85-413A-B26F-4A9810AD7796}" dt="2023-11-15T16:49:48.872" v="14" actId="2696"/>
        <pc:sldMkLst>
          <pc:docMk/>
          <pc:sldMk cId="3584031214" sldId="262"/>
        </pc:sldMkLst>
      </pc:sldChg>
      <pc:sldChg chg="delSp modSp mod">
        <pc:chgData name="Kira Bryant" userId="fde6f969-28da-402d-b662-e1ab71964167" providerId="ADAL" clId="{CA163273-7E85-413A-B26F-4A9810AD7796}" dt="2023-11-15T16:49:15.382" v="4" actId="255"/>
        <pc:sldMkLst>
          <pc:docMk/>
          <pc:sldMk cId="3552145038" sldId="266"/>
        </pc:sldMkLst>
        <pc:spChg chg="mod">
          <ac:chgData name="Kira Bryant" userId="fde6f969-28da-402d-b662-e1ab71964167" providerId="ADAL" clId="{CA163273-7E85-413A-B26F-4A9810AD7796}" dt="2023-11-15T16:49:15.382" v="4" actId="255"/>
          <ac:spMkLst>
            <pc:docMk/>
            <pc:sldMk cId="3552145038" sldId="266"/>
            <ac:spMk id="14" creationId="{B1537A7E-1419-CC3B-70E5-122A24C40B25}"/>
          </ac:spMkLst>
        </pc:spChg>
        <pc:spChg chg="mod">
          <ac:chgData name="Kira Bryant" userId="fde6f969-28da-402d-b662-e1ab71964167" providerId="ADAL" clId="{CA163273-7E85-413A-B26F-4A9810AD7796}" dt="2023-11-15T16:49:04.780" v="2"/>
          <ac:spMkLst>
            <pc:docMk/>
            <pc:sldMk cId="3552145038" sldId="266"/>
            <ac:spMk id="15" creationId="{FD926582-7DE4-E74B-B904-88D63229BA44}"/>
          </ac:spMkLst>
        </pc:spChg>
        <pc:spChg chg="del">
          <ac:chgData name="Kira Bryant" userId="fde6f969-28da-402d-b662-e1ab71964167" providerId="ADAL" clId="{CA163273-7E85-413A-B26F-4A9810AD7796}" dt="2023-11-15T16:49:08.273" v="3" actId="21"/>
          <ac:spMkLst>
            <pc:docMk/>
            <pc:sldMk cId="3552145038" sldId="266"/>
            <ac:spMk id="16" creationId="{A3F52138-CD10-23AD-AB66-3DAB3A7A62E3}"/>
          </ac:spMkLst>
        </pc:spChg>
      </pc:sldChg>
      <pc:sldChg chg="del">
        <pc:chgData name="Kira Bryant" userId="fde6f969-28da-402d-b662-e1ab71964167" providerId="ADAL" clId="{CA163273-7E85-413A-B26F-4A9810AD7796}" dt="2023-11-15T16:49:36.279" v="9" actId="2696"/>
        <pc:sldMkLst>
          <pc:docMk/>
          <pc:sldMk cId="3520034243" sldId="269"/>
        </pc:sldMkLst>
      </pc:sldChg>
      <pc:sldChg chg="del">
        <pc:chgData name="Kira Bryant" userId="fde6f969-28da-402d-b662-e1ab71964167" providerId="ADAL" clId="{CA163273-7E85-413A-B26F-4A9810AD7796}" dt="2023-11-15T16:49:38.820" v="10" actId="2696"/>
        <pc:sldMkLst>
          <pc:docMk/>
          <pc:sldMk cId="3577630578" sldId="270"/>
        </pc:sldMkLst>
      </pc:sldChg>
      <pc:sldChg chg="del">
        <pc:chgData name="Kira Bryant" userId="fde6f969-28da-402d-b662-e1ab71964167" providerId="ADAL" clId="{CA163273-7E85-413A-B26F-4A9810AD7796}" dt="2023-11-15T16:49:46.401" v="13" actId="2696"/>
        <pc:sldMkLst>
          <pc:docMk/>
          <pc:sldMk cId="2700839000" sldId="271"/>
        </pc:sldMkLst>
      </pc:sldChg>
      <pc:sldChg chg="del">
        <pc:chgData name="Kira Bryant" userId="fde6f969-28da-402d-b662-e1ab71964167" providerId="ADAL" clId="{CA163273-7E85-413A-B26F-4A9810AD7796}" dt="2023-11-15T16:49:41.096" v="11" actId="2696"/>
        <pc:sldMkLst>
          <pc:docMk/>
          <pc:sldMk cId="3290014256" sldId="272"/>
        </pc:sldMkLst>
      </pc:sldChg>
      <pc:sldChg chg="del">
        <pc:chgData name="Kira Bryant" userId="fde6f969-28da-402d-b662-e1ab71964167" providerId="ADAL" clId="{CA163273-7E85-413A-B26F-4A9810AD7796}" dt="2023-11-15T16:49:43.163" v="12" actId="2696"/>
        <pc:sldMkLst>
          <pc:docMk/>
          <pc:sldMk cId="3503205911" sldId="273"/>
        </pc:sldMkLst>
      </pc:sldChg>
      <pc:sldChg chg="del">
        <pc:chgData name="Kira Bryant" userId="fde6f969-28da-402d-b662-e1ab71964167" providerId="ADAL" clId="{CA163273-7E85-413A-B26F-4A9810AD7796}" dt="2023-11-15T16:49:31.510" v="7" actId="2696"/>
        <pc:sldMkLst>
          <pc:docMk/>
          <pc:sldMk cId="3105352478" sldId="275"/>
        </pc:sldMkLst>
      </pc:sldChg>
      <pc:sldChg chg="del">
        <pc:chgData name="Kira Bryant" userId="fde6f969-28da-402d-b662-e1ab71964167" providerId="ADAL" clId="{CA163273-7E85-413A-B26F-4A9810AD7796}" dt="2023-11-15T16:49:29.466" v="6" actId="2696"/>
        <pc:sldMkLst>
          <pc:docMk/>
          <pc:sldMk cId="778551092" sldId="276"/>
        </pc:sldMkLst>
      </pc:sldChg>
      <pc:sldChg chg="del">
        <pc:chgData name="Kira Bryant" userId="fde6f969-28da-402d-b662-e1ab71964167" providerId="ADAL" clId="{CA163273-7E85-413A-B26F-4A9810AD7796}" dt="2023-11-15T16:49:51.791" v="15" actId="2696"/>
        <pc:sldMkLst>
          <pc:docMk/>
          <pc:sldMk cId="508833710" sldId="278"/>
        </pc:sldMkLst>
      </pc:sldChg>
      <pc:sldChg chg="modSp new mod">
        <pc:chgData name="Kira Bryant" userId="fde6f969-28da-402d-b662-e1ab71964167" providerId="ADAL" clId="{CA163273-7E85-413A-B26F-4A9810AD7796}" dt="2023-11-15T16:51:21.426" v="19" actId="27636"/>
        <pc:sldMkLst>
          <pc:docMk/>
          <pc:sldMk cId="1908058997" sldId="279"/>
        </pc:sldMkLst>
        <pc:spChg chg="mod">
          <ac:chgData name="Kira Bryant" userId="fde6f969-28da-402d-b662-e1ab71964167" providerId="ADAL" clId="{CA163273-7E85-413A-B26F-4A9810AD7796}" dt="2023-11-15T16:51:10.388" v="17" actId="255"/>
          <ac:spMkLst>
            <pc:docMk/>
            <pc:sldMk cId="1908058997" sldId="279"/>
            <ac:spMk id="2" creationId="{E4ACEB55-DBEE-B47D-2286-214BB5C368F2}"/>
          </ac:spMkLst>
        </pc:spChg>
        <pc:spChg chg="mod">
          <ac:chgData name="Kira Bryant" userId="fde6f969-28da-402d-b662-e1ab71964167" providerId="ADAL" clId="{CA163273-7E85-413A-B26F-4A9810AD7796}" dt="2023-11-15T16:51:21.426" v="19" actId="27636"/>
          <ac:spMkLst>
            <pc:docMk/>
            <pc:sldMk cId="1908058997" sldId="279"/>
            <ac:spMk id="3" creationId="{5113FA3A-A488-8901-DB1B-08C44F00BFB2}"/>
          </ac:spMkLst>
        </pc:spChg>
      </pc:sldChg>
      <pc:sldChg chg="modSp new mod">
        <pc:chgData name="Kira Bryant" userId="fde6f969-28da-402d-b662-e1ab71964167" providerId="ADAL" clId="{CA163273-7E85-413A-B26F-4A9810AD7796}" dt="2023-11-15T16:52:00.235" v="24" actId="5793"/>
        <pc:sldMkLst>
          <pc:docMk/>
          <pc:sldMk cId="2090716271" sldId="280"/>
        </pc:sldMkLst>
        <pc:spChg chg="mod">
          <ac:chgData name="Kira Bryant" userId="fde6f969-28da-402d-b662-e1ab71964167" providerId="ADAL" clId="{CA163273-7E85-413A-B26F-4A9810AD7796}" dt="2023-11-15T16:51:42.986" v="22" actId="255"/>
          <ac:spMkLst>
            <pc:docMk/>
            <pc:sldMk cId="2090716271" sldId="280"/>
            <ac:spMk id="2" creationId="{422164C0-09AD-F5E9-523F-DCEABA934E24}"/>
          </ac:spMkLst>
        </pc:spChg>
        <pc:spChg chg="mod">
          <ac:chgData name="Kira Bryant" userId="fde6f969-28da-402d-b662-e1ab71964167" providerId="ADAL" clId="{CA163273-7E85-413A-B26F-4A9810AD7796}" dt="2023-11-15T16:52:00.235" v="24" actId="5793"/>
          <ac:spMkLst>
            <pc:docMk/>
            <pc:sldMk cId="2090716271" sldId="280"/>
            <ac:spMk id="3" creationId="{622B7C9E-BCE8-0046-1200-23FC4F0FFCBD}"/>
          </ac:spMkLst>
        </pc:spChg>
      </pc:sldChg>
      <pc:sldChg chg="addSp delSp modSp new mod">
        <pc:chgData name="Kira Bryant" userId="fde6f969-28da-402d-b662-e1ab71964167" providerId="ADAL" clId="{CA163273-7E85-413A-B26F-4A9810AD7796}" dt="2023-11-15T16:53:22.990" v="35" actId="207"/>
        <pc:sldMkLst>
          <pc:docMk/>
          <pc:sldMk cId="1071848966" sldId="281"/>
        </pc:sldMkLst>
        <pc:spChg chg="mod">
          <ac:chgData name="Kira Bryant" userId="fde6f969-28da-402d-b662-e1ab71964167" providerId="ADAL" clId="{CA163273-7E85-413A-B26F-4A9810AD7796}" dt="2023-11-15T16:52:35.904" v="27" actId="255"/>
          <ac:spMkLst>
            <pc:docMk/>
            <pc:sldMk cId="1071848966" sldId="281"/>
            <ac:spMk id="2" creationId="{9B567F21-B6ED-4181-9427-B6C141DACFA3}"/>
          </ac:spMkLst>
        </pc:spChg>
        <pc:spChg chg="del">
          <ac:chgData name="Kira Bryant" userId="fde6f969-28da-402d-b662-e1ab71964167" providerId="ADAL" clId="{CA163273-7E85-413A-B26F-4A9810AD7796}" dt="2023-11-15T16:52:45.217" v="28"/>
          <ac:spMkLst>
            <pc:docMk/>
            <pc:sldMk cId="1071848966" sldId="281"/>
            <ac:spMk id="3" creationId="{123D5938-B65C-B59A-4C9F-7451096B55E0}"/>
          </ac:spMkLst>
        </pc:spChg>
        <pc:spChg chg="add mod">
          <ac:chgData name="Kira Bryant" userId="fde6f969-28da-402d-b662-e1ab71964167" providerId="ADAL" clId="{CA163273-7E85-413A-B26F-4A9810AD7796}" dt="2023-11-15T16:52:56.699" v="29"/>
          <ac:spMkLst>
            <pc:docMk/>
            <pc:sldMk cId="1071848966" sldId="281"/>
            <ac:spMk id="5" creationId="{8CDBFAE7-8ADC-D6E2-8298-7C5E3FF87262}"/>
          </ac:spMkLst>
        </pc:spChg>
        <pc:graphicFrameChg chg="add mod modGraphic">
          <ac:chgData name="Kira Bryant" userId="fde6f969-28da-402d-b662-e1ab71964167" providerId="ADAL" clId="{CA163273-7E85-413A-B26F-4A9810AD7796}" dt="2023-11-15T16:53:22.990" v="35" actId="207"/>
          <ac:graphicFrameMkLst>
            <pc:docMk/>
            <pc:sldMk cId="1071848966" sldId="281"/>
            <ac:graphicFrameMk id="4" creationId="{77895BF1-043B-FAEC-6791-1DAFBE86F80C}"/>
          </ac:graphicFrameMkLst>
        </pc:graphicFrameChg>
      </pc:sldChg>
      <pc:sldChg chg="addSp delSp modSp new mod modNotesTx">
        <pc:chgData name="Kira Bryant" userId="fde6f969-28da-402d-b662-e1ab71964167" providerId="ADAL" clId="{CA163273-7E85-413A-B26F-4A9810AD7796}" dt="2023-11-15T16:54:18.857" v="44"/>
        <pc:sldMkLst>
          <pc:docMk/>
          <pc:sldMk cId="1855856384" sldId="282"/>
        </pc:sldMkLst>
        <pc:spChg chg="mod">
          <ac:chgData name="Kira Bryant" userId="fde6f969-28da-402d-b662-e1ab71964167" providerId="ADAL" clId="{CA163273-7E85-413A-B26F-4A9810AD7796}" dt="2023-11-15T16:53:42.055" v="39" actId="255"/>
          <ac:spMkLst>
            <pc:docMk/>
            <pc:sldMk cId="1855856384" sldId="282"/>
            <ac:spMk id="2" creationId="{5E992331-0147-3FB2-C898-E1F1C5915AF8}"/>
          </ac:spMkLst>
        </pc:spChg>
        <pc:spChg chg="del">
          <ac:chgData name="Kira Bryant" userId="fde6f969-28da-402d-b662-e1ab71964167" providerId="ADAL" clId="{CA163273-7E85-413A-B26F-4A9810AD7796}" dt="2023-11-15T16:53:49.808" v="40"/>
          <ac:spMkLst>
            <pc:docMk/>
            <pc:sldMk cId="1855856384" sldId="282"/>
            <ac:spMk id="3" creationId="{87703063-8A2A-D7F7-9D14-8057981200D3}"/>
          </ac:spMkLst>
        </pc:spChg>
        <pc:graphicFrameChg chg="add mod">
          <ac:chgData name="Kira Bryant" userId="fde6f969-28da-402d-b662-e1ab71964167" providerId="ADAL" clId="{CA163273-7E85-413A-B26F-4A9810AD7796}" dt="2023-11-15T16:53:49.808" v="40"/>
          <ac:graphicFrameMkLst>
            <pc:docMk/>
            <pc:sldMk cId="1855856384" sldId="282"/>
            <ac:graphicFrameMk id="4" creationId="{D8850241-EA02-BBCE-A077-0C20B3A1EBD6}"/>
          </ac:graphicFrameMkLst>
        </pc:graphicFrameChg>
        <pc:picChg chg="add mod">
          <ac:chgData name="Kira Bryant" userId="fde6f969-28da-402d-b662-e1ab71964167" providerId="ADAL" clId="{CA163273-7E85-413A-B26F-4A9810AD7796}" dt="2023-11-15T16:54:06.917" v="43" actId="688"/>
          <ac:picMkLst>
            <pc:docMk/>
            <pc:sldMk cId="1855856384" sldId="282"/>
            <ac:picMk id="5" creationId="{61894D71-F85E-5311-FE4A-027E4B3AC2A2}"/>
          </ac:picMkLst>
        </pc:picChg>
      </pc:sldChg>
      <pc:sldChg chg="addSp delSp modSp new mod modNotesTx">
        <pc:chgData name="Kira Bryant" userId="fde6f969-28da-402d-b662-e1ab71964167" providerId="ADAL" clId="{CA163273-7E85-413A-B26F-4A9810AD7796}" dt="2023-11-15T16:55:29.990" v="53"/>
        <pc:sldMkLst>
          <pc:docMk/>
          <pc:sldMk cId="3404455851" sldId="283"/>
        </pc:sldMkLst>
        <pc:spChg chg="mod">
          <ac:chgData name="Kira Bryant" userId="fde6f969-28da-402d-b662-e1ab71964167" providerId="ADAL" clId="{CA163273-7E85-413A-B26F-4A9810AD7796}" dt="2023-11-15T16:54:55.815" v="48" actId="255"/>
          <ac:spMkLst>
            <pc:docMk/>
            <pc:sldMk cId="3404455851" sldId="283"/>
            <ac:spMk id="2" creationId="{28949DE9-D466-9D6F-20B2-1E71519618FD}"/>
          </ac:spMkLst>
        </pc:spChg>
        <pc:spChg chg="del">
          <ac:chgData name="Kira Bryant" userId="fde6f969-28da-402d-b662-e1ab71964167" providerId="ADAL" clId="{CA163273-7E85-413A-B26F-4A9810AD7796}" dt="2023-11-15T16:55:03.239" v="49"/>
          <ac:spMkLst>
            <pc:docMk/>
            <pc:sldMk cId="3404455851" sldId="283"/>
            <ac:spMk id="3" creationId="{1FF084CC-E2CF-D10F-02D1-EF52E51B7B2B}"/>
          </ac:spMkLst>
        </pc:spChg>
        <pc:graphicFrameChg chg="add mod">
          <ac:chgData name="Kira Bryant" userId="fde6f969-28da-402d-b662-e1ab71964167" providerId="ADAL" clId="{CA163273-7E85-413A-B26F-4A9810AD7796}" dt="2023-11-15T16:55:03.239" v="49"/>
          <ac:graphicFrameMkLst>
            <pc:docMk/>
            <pc:sldMk cId="3404455851" sldId="283"/>
            <ac:graphicFrameMk id="4" creationId="{FD39EF31-0260-3B89-89DE-1F2CEC76EA3F}"/>
          </ac:graphicFrameMkLst>
        </pc:graphicFrameChg>
        <pc:picChg chg="add mod">
          <ac:chgData name="Kira Bryant" userId="fde6f969-28da-402d-b662-e1ab71964167" providerId="ADAL" clId="{CA163273-7E85-413A-B26F-4A9810AD7796}" dt="2023-11-15T16:55:18.681" v="52" actId="688"/>
          <ac:picMkLst>
            <pc:docMk/>
            <pc:sldMk cId="3404455851" sldId="283"/>
            <ac:picMk id="5" creationId="{40BC1264-4595-D83B-85A9-8FF189547C55}"/>
          </ac:picMkLst>
        </pc:picChg>
      </pc:sldChg>
      <pc:sldChg chg="addSp delSp modSp new mod modNotesTx">
        <pc:chgData name="Kira Bryant" userId="fde6f969-28da-402d-b662-e1ab71964167" providerId="ADAL" clId="{CA163273-7E85-413A-B26F-4A9810AD7796}" dt="2023-11-15T16:56:47.346" v="63"/>
        <pc:sldMkLst>
          <pc:docMk/>
          <pc:sldMk cId="1158415436" sldId="284"/>
        </pc:sldMkLst>
        <pc:spChg chg="mod">
          <ac:chgData name="Kira Bryant" userId="fde6f969-28da-402d-b662-e1ab71964167" providerId="ADAL" clId="{CA163273-7E85-413A-B26F-4A9810AD7796}" dt="2023-11-15T16:55:54.361" v="57" actId="255"/>
          <ac:spMkLst>
            <pc:docMk/>
            <pc:sldMk cId="1158415436" sldId="284"/>
            <ac:spMk id="2" creationId="{EB5B1D8C-64CD-6194-6994-22B352E1D36F}"/>
          </ac:spMkLst>
        </pc:spChg>
        <pc:spChg chg="del">
          <ac:chgData name="Kira Bryant" userId="fde6f969-28da-402d-b662-e1ab71964167" providerId="ADAL" clId="{CA163273-7E85-413A-B26F-4A9810AD7796}" dt="2023-11-15T16:56:02.557" v="58"/>
          <ac:spMkLst>
            <pc:docMk/>
            <pc:sldMk cId="1158415436" sldId="284"/>
            <ac:spMk id="3" creationId="{BED4E10D-0CDF-3817-EED4-499C3656F206}"/>
          </ac:spMkLst>
        </pc:spChg>
        <pc:graphicFrameChg chg="add mod">
          <ac:chgData name="Kira Bryant" userId="fde6f969-28da-402d-b662-e1ab71964167" providerId="ADAL" clId="{CA163273-7E85-413A-B26F-4A9810AD7796}" dt="2023-11-15T16:56:02.557" v="58"/>
          <ac:graphicFrameMkLst>
            <pc:docMk/>
            <pc:sldMk cId="1158415436" sldId="284"/>
            <ac:graphicFrameMk id="4" creationId="{4675E2C1-2BE0-DDA8-3DE5-AEE79D595029}"/>
          </ac:graphicFrameMkLst>
        </pc:graphicFrameChg>
        <pc:picChg chg="add mod">
          <ac:chgData name="Kira Bryant" userId="fde6f969-28da-402d-b662-e1ab71964167" providerId="ADAL" clId="{CA163273-7E85-413A-B26F-4A9810AD7796}" dt="2023-11-15T16:56:31.818" v="62" actId="688"/>
          <ac:picMkLst>
            <pc:docMk/>
            <pc:sldMk cId="1158415436" sldId="284"/>
            <ac:picMk id="5" creationId="{CAEB417C-3210-292A-2F62-E50F69FEE1CF}"/>
          </ac:picMkLst>
        </pc:picChg>
      </pc:sldChg>
      <pc:sldChg chg="addSp delSp modSp new mod modNotesTx">
        <pc:chgData name="Kira Bryant" userId="fde6f969-28da-402d-b662-e1ab71964167" providerId="ADAL" clId="{CA163273-7E85-413A-B26F-4A9810AD7796}" dt="2023-11-15T16:57:49.095" v="72"/>
        <pc:sldMkLst>
          <pc:docMk/>
          <pc:sldMk cId="579611607" sldId="285"/>
        </pc:sldMkLst>
        <pc:spChg chg="mod">
          <ac:chgData name="Kira Bryant" userId="fde6f969-28da-402d-b662-e1ab71964167" providerId="ADAL" clId="{CA163273-7E85-413A-B26F-4A9810AD7796}" dt="2023-11-15T16:57:10.049" v="67" actId="255"/>
          <ac:spMkLst>
            <pc:docMk/>
            <pc:sldMk cId="579611607" sldId="285"/>
            <ac:spMk id="2" creationId="{046468E5-E32B-0DCB-931C-8F9D20F23E4A}"/>
          </ac:spMkLst>
        </pc:spChg>
        <pc:spChg chg="del">
          <ac:chgData name="Kira Bryant" userId="fde6f969-28da-402d-b662-e1ab71964167" providerId="ADAL" clId="{CA163273-7E85-413A-B26F-4A9810AD7796}" dt="2023-11-15T16:57:18.074" v="68"/>
          <ac:spMkLst>
            <pc:docMk/>
            <pc:sldMk cId="579611607" sldId="285"/>
            <ac:spMk id="3" creationId="{077ECBD0-A3DF-B09B-583B-F400A287CDFB}"/>
          </ac:spMkLst>
        </pc:spChg>
        <pc:graphicFrameChg chg="add mod">
          <ac:chgData name="Kira Bryant" userId="fde6f969-28da-402d-b662-e1ab71964167" providerId="ADAL" clId="{CA163273-7E85-413A-B26F-4A9810AD7796}" dt="2023-11-15T16:57:18.074" v="68"/>
          <ac:graphicFrameMkLst>
            <pc:docMk/>
            <pc:sldMk cId="579611607" sldId="285"/>
            <ac:graphicFrameMk id="4" creationId="{5ED2D254-2CC5-6B27-EDC0-50DC0221C143}"/>
          </ac:graphicFrameMkLst>
        </pc:graphicFrameChg>
        <pc:picChg chg="add mod">
          <ac:chgData name="Kira Bryant" userId="fde6f969-28da-402d-b662-e1ab71964167" providerId="ADAL" clId="{CA163273-7E85-413A-B26F-4A9810AD7796}" dt="2023-11-15T16:57:37.542" v="71" actId="688"/>
          <ac:picMkLst>
            <pc:docMk/>
            <pc:sldMk cId="579611607" sldId="285"/>
            <ac:picMk id="5" creationId="{53C8C486-471D-6AFC-65F4-C0C9858F8156}"/>
          </ac:picMkLst>
        </pc:picChg>
      </pc:sldChg>
      <pc:sldChg chg="addSp delSp modSp new mod modNotesTx">
        <pc:chgData name="Kira Bryant" userId="fde6f969-28da-402d-b662-e1ab71964167" providerId="ADAL" clId="{CA163273-7E85-413A-B26F-4A9810AD7796}" dt="2023-11-15T16:58:55.281" v="81" actId="688"/>
        <pc:sldMkLst>
          <pc:docMk/>
          <pc:sldMk cId="926444467" sldId="286"/>
        </pc:sldMkLst>
        <pc:spChg chg="mod">
          <ac:chgData name="Kira Bryant" userId="fde6f969-28da-402d-b662-e1ab71964167" providerId="ADAL" clId="{CA163273-7E85-413A-B26F-4A9810AD7796}" dt="2023-11-15T16:58:12.068" v="76" actId="255"/>
          <ac:spMkLst>
            <pc:docMk/>
            <pc:sldMk cId="926444467" sldId="286"/>
            <ac:spMk id="2" creationId="{DB9F4B8D-E503-A1EC-4B84-8217B4FBF6C1}"/>
          </ac:spMkLst>
        </pc:spChg>
        <pc:spChg chg="del">
          <ac:chgData name="Kira Bryant" userId="fde6f969-28da-402d-b662-e1ab71964167" providerId="ADAL" clId="{CA163273-7E85-413A-B26F-4A9810AD7796}" dt="2023-11-15T16:58:19.401" v="77"/>
          <ac:spMkLst>
            <pc:docMk/>
            <pc:sldMk cId="926444467" sldId="286"/>
            <ac:spMk id="3" creationId="{F9339581-93DF-291B-EC9C-F3D410C64C6B}"/>
          </ac:spMkLst>
        </pc:spChg>
        <pc:graphicFrameChg chg="add mod">
          <ac:chgData name="Kira Bryant" userId="fde6f969-28da-402d-b662-e1ab71964167" providerId="ADAL" clId="{CA163273-7E85-413A-B26F-4A9810AD7796}" dt="2023-11-15T16:58:19.401" v="77"/>
          <ac:graphicFrameMkLst>
            <pc:docMk/>
            <pc:sldMk cId="926444467" sldId="286"/>
            <ac:graphicFrameMk id="4" creationId="{F799D5E3-E5A5-4861-512F-C7A2E80341F2}"/>
          </ac:graphicFrameMkLst>
        </pc:graphicFrameChg>
        <pc:picChg chg="add mod">
          <ac:chgData name="Kira Bryant" userId="fde6f969-28da-402d-b662-e1ab71964167" providerId="ADAL" clId="{CA163273-7E85-413A-B26F-4A9810AD7796}" dt="2023-11-15T16:58:55.281" v="81" actId="688"/>
          <ac:picMkLst>
            <pc:docMk/>
            <pc:sldMk cId="926444467" sldId="286"/>
            <ac:picMk id="5" creationId="{AEB48813-FE72-F48D-587B-5670993B9446}"/>
          </ac:picMkLst>
        </pc:picChg>
      </pc:sldChg>
      <pc:sldChg chg="addSp delSp modSp new mod modNotesTx">
        <pc:chgData name="Kira Bryant" userId="fde6f969-28da-402d-b662-e1ab71964167" providerId="ADAL" clId="{CA163273-7E85-413A-B26F-4A9810AD7796}" dt="2023-11-15T17:56:48.664" v="90"/>
        <pc:sldMkLst>
          <pc:docMk/>
          <pc:sldMk cId="2430336519" sldId="287"/>
        </pc:sldMkLst>
        <pc:spChg chg="mod">
          <ac:chgData name="Kira Bryant" userId="fde6f969-28da-402d-b662-e1ab71964167" providerId="ADAL" clId="{CA163273-7E85-413A-B26F-4A9810AD7796}" dt="2023-11-15T17:56:11.007" v="85" actId="255"/>
          <ac:spMkLst>
            <pc:docMk/>
            <pc:sldMk cId="2430336519" sldId="287"/>
            <ac:spMk id="2" creationId="{BAC30B6E-A2D7-9A22-B8F1-1A79751D90CF}"/>
          </ac:spMkLst>
        </pc:spChg>
        <pc:spChg chg="del">
          <ac:chgData name="Kira Bryant" userId="fde6f969-28da-402d-b662-e1ab71964167" providerId="ADAL" clId="{CA163273-7E85-413A-B26F-4A9810AD7796}" dt="2023-11-15T17:56:18.037" v="86"/>
          <ac:spMkLst>
            <pc:docMk/>
            <pc:sldMk cId="2430336519" sldId="287"/>
            <ac:spMk id="3" creationId="{5DDCFDAA-A9CB-557D-883A-0E9488CF4278}"/>
          </ac:spMkLst>
        </pc:spChg>
        <pc:graphicFrameChg chg="add mod">
          <ac:chgData name="Kira Bryant" userId="fde6f969-28da-402d-b662-e1ab71964167" providerId="ADAL" clId="{CA163273-7E85-413A-B26F-4A9810AD7796}" dt="2023-11-15T17:56:18.037" v="86"/>
          <ac:graphicFrameMkLst>
            <pc:docMk/>
            <pc:sldMk cId="2430336519" sldId="287"/>
            <ac:graphicFrameMk id="4" creationId="{D157CBA0-ECC0-27B0-A8BF-BF65322ADEB7}"/>
          </ac:graphicFrameMkLst>
        </pc:graphicFrameChg>
        <pc:picChg chg="add mod">
          <ac:chgData name="Kira Bryant" userId="fde6f969-28da-402d-b662-e1ab71964167" providerId="ADAL" clId="{CA163273-7E85-413A-B26F-4A9810AD7796}" dt="2023-11-15T17:56:36.325" v="89" actId="688"/>
          <ac:picMkLst>
            <pc:docMk/>
            <pc:sldMk cId="2430336519" sldId="287"/>
            <ac:picMk id="5" creationId="{A2E33FFA-0AD9-4FC8-A70E-5688A029CF17}"/>
          </ac:picMkLst>
        </pc:picChg>
      </pc:sldChg>
      <pc:sldChg chg="addSp delSp modSp new mod modNotesTx">
        <pc:chgData name="Kira Bryant" userId="fde6f969-28da-402d-b662-e1ab71964167" providerId="ADAL" clId="{CA163273-7E85-413A-B26F-4A9810AD7796}" dt="2023-11-15T17:58:19.220" v="102" actId="688"/>
        <pc:sldMkLst>
          <pc:docMk/>
          <pc:sldMk cId="2976546538" sldId="288"/>
        </pc:sldMkLst>
        <pc:spChg chg="mod">
          <ac:chgData name="Kira Bryant" userId="fde6f969-28da-402d-b662-e1ab71964167" providerId="ADAL" clId="{CA163273-7E85-413A-B26F-4A9810AD7796}" dt="2023-11-15T17:57:21.132" v="94" actId="255"/>
          <ac:spMkLst>
            <pc:docMk/>
            <pc:sldMk cId="2976546538" sldId="288"/>
            <ac:spMk id="2" creationId="{FCE7FB85-2DA4-AAD9-4D82-D31A876B1EE3}"/>
          </ac:spMkLst>
        </pc:spChg>
        <pc:spChg chg="del">
          <ac:chgData name="Kira Bryant" userId="fde6f969-28da-402d-b662-e1ab71964167" providerId="ADAL" clId="{CA163273-7E85-413A-B26F-4A9810AD7796}" dt="2023-11-15T17:57:28.857" v="95"/>
          <ac:spMkLst>
            <pc:docMk/>
            <pc:sldMk cId="2976546538" sldId="288"/>
            <ac:spMk id="3" creationId="{3D949C75-6C7A-A538-FB82-9B3BE3312083}"/>
          </ac:spMkLst>
        </pc:spChg>
        <pc:graphicFrameChg chg="add mod">
          <ac:chgData name="Kira Bryant" userId="fde6f969-28da-402d-b662-e1ab71964167" providerId="ADAL" clId="{CA163273-7E85-413A-B26F-4A9810AD7796}" dt="2023-11-15T17:57:28.857" v="95"/>
          <ac:graphicFrameMkLst>
            <pc:docMk/>
            <pc:sldMk cId="2976546538" sldId="288"/>
            <ac:graphicFrameMk id="4" creationId="{81B3AEF9-CD32-89C3-AF3D-7D4DD317C53A}"/>
          </ac:graphicFrameMkLst>
        </pc:graphicFrameChg>
        <pc:picChg chg="add mod">
          <ac:chgData name="Kira Bryant" userId="fde6f969-28da-402d-b662-e1ab71964167" providerId="ADAL" clId="{CA163273-7E85-413A-B26F-4A9810AD7796}" dt="2023-11-15T17:58:19.220" v="102" actId="688"/>
          <ac:picMkLst>
            <pc:docMk/>
            <pc:sldMk cId="2976546538" sldId="288"/>
            <ac:picMk id="5" creationId="{8D78480E-5686-DEC2-E9F6-BCD483C7ABEA}"/>
          </ac:picMkLst>
        </pc:picChg>
      </pc:sldChg>
      <pc:sldChg chg="addSp delSp modSp new mod modNotesTx">
        <pc:chgData name="Kira Bryant" userId="fde6f969-28da-402d-b662-e1ab71964167" providerId="ADAL" clId="{CA163273-7E85-413A-B26F-4A9810AD7796}" dt="2023-11-15T18:05:48.349" v="120" actId="207"/>
        <pc:sldMkLst>
          <pc:docMk/>
          <pc:sldMk cId="1911533262" sldId="289"/>
        </pc:sldMkLst>
        <pc:spChg chg="mod">
          <ac:chgData name="Kira Bryant" userId="fde6f969-28da-402d-b662-e1ab71964167" providerId="ADAL" clId="{CA163273-7E85-413A-B26F-4A9810AD7796}" dt="2023-11-15T17:58:39.822" v="107" actId="27636"/>
          <ac:spMkLst>
            <pc:docMk/>
            <pc:sldMk cId="1911533262" sldId="289"/>
            <ac:spMk id="2" creationId="{FCA872BE-5CB2-9FC5-7628-86E47C549102}"/>
          </ac:spMkLst>
        </pc:spChg>
        <pc:spChg chg="del">
          <ac:chgData name="Kira Bryant" userId="fde6f969-28da-402d-b662-e1ab71964167" providerId="ADAL" clId="{CA163273-7E85-413A-B26F-4A9810AD7796}" dt="2023-11-15T17:58:49.215" v="108"/>
          <ac:spMkLst>
            <pc:docMk/>
            <pc:sldMk cId="1911533262" sldId="289"/>
            <ac:spMk id="3" creationId="{C135277C-0332-4C2D-062A-74698C2BD138}"/>
          </ac:spMkLst>
        </pc:spChg>
        <pc:spChg chg="add mod">
          <ac:chgData name="Kira Bryant" userId="fde6f969-28da-402d-b662-e1ab71964167" providerId="ADAL" clId="{CA163273-7E85-413A-B26F-4A9810AD7796}" dt="2023-11-15T18:04:45.170" v="119" actId="14100"/>
          <ac:spMkLst>
            <pc:docMk/>
            <pc:sldMk cId="1911533262" sldId="289"/>
            <ac:spMk id="6" creationId="{B1B95EA8-83D1-EB2B-F1C6-F9913A365578}"/>
          </ac:spMkLst>
        </pc:spChg>
        <pc:graphicFrameChg chg="add mod">
          <ac:chgData name="Kira Bryant" userId="fde6f969-28da-402d-b662-e1ab71964167" providerId="ADAL" clId="{CA163273-7E85-413A-B26F-4A9810AD7796}" dt="2023-11-15T18:05:48.349" v="120" actId="207"/>
          <ac:graphicFrameMkLst>
            <pc:docMk/>
            <pc:sldMk cId="1911533262" sldId="289"/>
            <ac:graphicFrameMk id="4" creationId="{17500C66-45B4-1094-555E-F958AE408844}"/>
          </ac:graphicFrameMkLst>
        </pc:graphicFrameChg>
      </pc:sldChg>
      <pc:sldChg chg="addSp delSp modSp new mod modNotesTx">
        <pc:chgData name="Kira Bryant" userId="fde6f969-28da-402d-b662-e1ab71964167" providerId="ADAL" clId="{CA163273-7E85-413A-B26F-4A9810AD7796}" dt="2023-11-15T18:07:13.408" v="135" actId="14100"/>
        <pc:sldMkLst>
          <pc:docMk/>
          <pc:sldMk cId="3872312633" sldId="290"/>
        </pc:sldMkLst>
        <pc:spChg chg="mod">
          <ac:chgData name="Kira Bryant" userId="fde6f969-28da-402d-b662-e1ab71964167" providerId="ADAL" clId="{CA163273-7E85-413A-B26F-4A9810AD7796}" dt="2023-11-15T18:06:11.139" v="125" actId="27636"/>
          <ac:spMkLst>
            <pc:docMk/>
            <pc:sldMk cId="3872312633" sldId="290"/>
            <ac:spMk id="2" creationId="{62E257A4-3F0C-262B-0F3E-38BE86991A7B}"/>
          </ac:spMkLst>
        </pc:spChg>
        <pc:spChg chg="del">
          <ac:chgData name="Kira Bryant" userId="fde6f969-28da-402d-b662-e1ab71964167" providerId="ADAL" clId="{CA163273-7E85-413A-B26F-4A9810AD7796}" dt="2023-11-15T18:06:21.184" v="126"/>
          <ac:spMkLst>
            <pc:docMk/>
            <pc:sldMk cId="3872312633" sldId="290"/>
            <ac:spMk id="3" creationId="{6294C759-EAD9-1734-2DEC-8010D69007E3}"/>
          </ac:spMkLst>
        </pc:spChg>
        <pc:spChg chg="add mod">
          <ac:chgData name="Kira Bryant" userId="fde6f969-28da-402d-b662-e1ab71964167" providerId="ADAL" clId="{CA163273-7E85-413A-B26F-4A9810AD7796}" dt="2023-11-15T18:07:13.408" v="135" actId="14100"/>
          <ac:spMkLst>
            <pc:docMk/>
            <pc:sldMk cId="3872312633" sldId="290"/>
            <ac:spMk id="6" creationId="{0331F6E2-5FA2-55FD-7B82-965BB76D465A}"/>
          </ac:spMkLst>
        </pc:spChg>
        <pc:graphicFrameChg chg="add mod">
          <ac:chgData name="Kira Bryant" userId="fde6f969-28da-402d-b662-e1ab71964167" providerId="ADAL" clId="{CA163273-7E85-413A-B26F-4A9810AD7796}" dt="2023-11-15T18:06:21.184" v="126"/>
          <ac:graphicFrameMkLst>
            <pc:docMk/>
            <pc:sldMk cId="3872312633" sldId="290"/>
            <ac:graphicFrameMk id="4" creationId="{D74E7468-D3BA-8C94-54B1-86FA5A55F06E}"/>
          </ac:graphicFrameMkLst>
        </pc:graphicFrameChg>
      </pc:sldChg>
      <pc:sldChg chg="addSp delSp modSp new mod modNotesTx">
        <pc:chgData name="Kira Bryant" userId="fde6f969-28da-402d-b662-e1ab71964167" providerId="ADAL" clId="{CA163273-7E85-413A-B26F-4A9810AD7796}" dt="2023-11-15T18:09:21.479" v="148" actId="14100"/>
        <pc:sldMkLst>
          <pc:docMk/>
          <pc:sldMk cId="4157370864" sldId="291"/>
        </pc:sldMkLst>
        <pc:spChg chg="mod">
          <ac:chgData name="Kira Bryant" userId="fde6f969-28da-402d-b662-e1ab71964167" providerId="ADAL" clId="{CA163273-7E85-413A-B26F-4A9810AD7796}" dt="2023-11-15T18:08:24.533" v="138" actId="255"/>
          <ac:spMkLst>
            <pc:docMk/>
            <pc:sldMk cId="4157370864" sldId="291"/>
            <ac:spMk id="2" creationId="{32BFE8A7-85F2-D547-38D4-5AAD1CDEF976}"/>
          </ac:spMkLst>
        </pc:spChg>
        <pc:spChg chg="del">
          <ac:chgData name="Kira Bryant" userId="fde6f969-28da-402d-b662-e1ab71964167" providerId="ADAL" clId="{CA163273-7E85-413A-B26F-4A9810AD7796}" dt="2023-11-15T18:08:32.836" v="139"/>
          <ac:spMkLst>
            <pc:docMk/>
            <pc:sldMk cId="4157370864" sldId="291"/>
            <ac:spMk id="3" creationId="{AF8D987E-A7CE-1DFD-2D01-03196A6DDCC1}"/>
          </ac:spMkLst>
        </pc:spChg>
        <pc:spChg chg="add mod">
          <ac:chgData name="Kira Bryant" userId="fde6f969-28da-402d-b662-e1ab71964167" providerId="ADAL" clId="{CA163273-7E85-413A-B26F-4A9810AD7796}" dt="2023-11-15T18:09:21.479" v="148" actId="14100"/>
          <ac:spMkLst>
            <pc:docMk/>
            <pc:sldMk cId="4157370864" sldId="291"/>
            <ac:spMk id="6" creationId="{E8611F6E-3A48-5390-4A3D-AE3EDBE7815C}"/>
          </ac:spMkLst>
        </pc:spChg>
        <pc:graphicFrameChg chg="add mod">
          <ac:chgData name="Kira Bryant" userId="fde6f969-28da-402d-b662-e1ab71964167" providerId="ADAL" clId="{CA163273-7E85-413A-B26F-4A9810AD7796}" dt="2023-11-15T18:08:32.836" v="139"/>
          <ac:graphicFrameMkLst>
            <pc:docMk/>
            <pc:sldMk cId="4157370864" sldId="291"/>
            <ac:graphicFrameMk id="4" creationId="{28A12183-113A-D97C-4C1F-C98562BE5043}"/>
          </ac:graphicFrameMkLst>
        </pc:graphicFrameChg>
      </pc:sldChg>
      <pc:sldChg chg="modSp new mod">
        <pc:chgData name="Kira Bryant" userId="fde6f969-28da-402d-b662-e1ab71964167" providerId="ADAL" clId="{CA163273-7E85-413A-B26F-4A9810AD7796}" dt="2023-11-15T18:10:51.129" v="153" actId="27636"/>
        <pc:sldMkLst>
          <pc:docMk/>
          <pc:sldMk cId="2801257191" sldId="292"/>
        </pc:sldMkLst>
        <pc:spChg chg="mod">
          <ac:chgData name="Kira Bryant" userId="fde6f969-28da-402d-b662-e1ab71964167" providerId="ADAL" clId="{CA163273-7E85-413A-B26F-4A9810AD7796}" dt="2023-11-15T18:10:39.338" v="151" actId="255"/>
          <ac:spMkLst>
            <pc:docMk/>
            <pc:sldMk cId="2801257191" sldId="292"/>
            <ac:spMk id="2" creationId="{23D2852C-43CF-3801-F71B-6E5F534DFFD0}"/>
          </ac:spMkLst>
        </pc:spChg>
        <pc:spChg chg="mod">
          <ac:chgData name="Kira Bryant" userId="fde6f969-28da-402d-b662-e1ab71964167" providerId="ADAL" clId="{CA163273-7E85-413A-B26F-4A9810AD7796}" dt="2023-11-15T18:10:51.129" v="153" actId="27636"/>
          <ac:spMkLst>
            <pc:docMk/>
            <pc:sldMk cId="2801257191" sldId="292"/>
            <ac:spMk id="3" creationId="{EB1E33B0-32B5-295C-1AD8-6A9BC0AB91BB}"/>
          </ac:spMkLst>
        </pc:spChg>
      </pc:sldChg>
      <pc:sldChg chg="modSp new mod">
        <pc:chgData name="Kira Bryant" userId="fde6f969-28da-402d-b662-e1ab71964167" providerId="ADAL" clId="{CA163273-7E85-413A-B26F-4A9810AD7796}" dt="2023-11-15T18:11:36.242" v="173" actId="20577"/>
        <pc:sldMkLst>
          <pc:docMk/>
          <pc:sldMk cId="1467625457" sldId="293"/>
        </pc:sldMkLst>
        <pc:spChg chg="mod">
          <ac:chgData name="Kira Bryant" userId="fde6f969-28da-402d-b662-e1ab71964167" providerId="ADAL" clId="{CA163273-7E85-413A-B26F-4A9810AD7796}" dt="2023-11-15T18:11:20.831" v="156" actId="255"/>
          <ac:spMkLst>
            <pc:docMk/>
            <pc:sldMk cId="1467625457" sldId="293"/>
            <ac:spMk id="2" creationId="{E8E506A0-0722-F6B6-D6D1-73227BCB75AD}"/>
          </ac:spMkLst>
        </pc:spChg>
        <pc:spChg chg="mod">
          <ac:chgData name="Kira Bryant" userId="fde6f969-28da-402d-b662-e1ab71964167" providerId="ADAL" clId="{CA163273-7E85-413A-B26F-4A9810AD7796}" dt="2023-11-15T18:11:36.242" v="173" actId="20577"/>
          <ac:spMkLst>
            <pc:docMk/>
            <pc:sldMk cId="1467625457" sldId="293"/>
            <ac:spMk id="3" creationId="{A7BBBD52-DE53-E7F5-D61E-2F3EADC23410}"/>
          </ac:spMkLst>
        </pc:spChg>
      </pc:sldChg>
      <pc:sldChg chg="modSp new mod">
        <pc:chgData name="Kira Bryant" userId="fde6f969-28da-402d-b662-e1ab71964167" providerId="ADAL" clId="{CA163273-7E85-413A-B26F-4A9810AD7796}" dt="2023-11-15T18:12:09.918" v="178" actId="27636"/>
        <pc:sldMkLst>
          <pc:docMk/>
          <pc:sldMk cId="2608343678" sldId="294"/>
        </pc:sldMkLst>
        <pc:spChg chg="mod">
          <ac:chgData name="Kira Bryant" userId="fde6f969-28da-402d-b662-e1ab71964167" providerId="ADAL" clId="{CA163273-7E85-413A-B26F-4A9810AD7796}" dt="2023-11-15T18:12:00.750" v="176" actId="255"/>
          <ac:spMkLst>
            <pc:docMk/>
            <pc:sldMk cId="2608343678" sldId="294"/>
            <ac:spMk id="2" creationId="{60C9DC1D-16F6-88AB-EE2D-1FB6E5674A00}"/>
          </ac:spMkLst>
        </pc:spChg>
        <pc:spChg chg="mod">
          <ac:chgData name="Kira Bryant" userId="fde6f969-28da-402d-b662-e1ab71964167" providerId="ADAL" clId="{CA163273-7E85-413A-B26F-4A9810AD7796}" dt="2023-11-15T18:12:09.918" v="178" actId="27636"/>
          <ac:spMkLst>
            <pc:docMk/>
            <pc:sldMk cId="2608343678" sldId="294"/>
            <ac:spMk id="3" creationId="{928EDEAF-1B4C-738F-F0EB-BF99DA0EEF36}"/>
          </ac:spMkLst>
        </pc:spChg>
      </pc:sldChg>
      <pc:sldChg chg="modSp new mod">
        <pc:chgData name="Kira Bryant" userId="fde6f969-28da-402d-b662-e1ab71964167" providerId="ADAL" clId="{CA163273-7E85-413A-B26F-4A9810AD7796}" dt="2023-11-15T18:12:33.934" v="182" actId="27636"/>
        <pc:sldMkLst>
          <pc:docMk/>
          <pc:sldMk cId="3208461669" sldId="295"/>
        </pc:sldMkLst>
        <pc:spChg chg="mod">
          <ac:chgData name="Kira Bryant" userId="fde6f969-28da-402d-b662-e1ab71964167" providerId="ADAL" clId="{CA163273-7E85-413A-B26F-4A9810AD7796}" dt="2023-11-15T18:12:24.492" v="180"/>
          <ac:spMkLst>
            <pc:docMk/>
            <pc:sldMk cId="3208461669" sldId="295"/>
            <ac:spMk id="2" creationId="{745B0524-2EB5-96BB-AC8C-E72E5D28DBC4}"/>
          </ac:spMkLst>
        </pc:spChg>
        <pc:spChg chg="mod">
          <ac:chgData name="Kira Bryant" userId="fde6f969-28da-402d-b662-e1ab71964167" providerId="ADAL" clId="{CA163273-7E85-413A-B26F-4A9810AD7796}" dt="2023-11-15T18:12:33.934" v="182" actId="27636"/>
          <ac:spMkLst>
            <pc:docMk/>
            <pc:sldMk cId="3208461669" sldId="295"/>
            <ac:spMk id="3" creationId="{55A241A5-74B0-ED7E-A8A2-C25578E9CF81}"/>
          </ac:spMkLst>
        </pc:spChg>
      </pc:sldChg>
      <pc:sldChg chg="modSp new mod">
        <pc:chgData name="Kira Bryant" userId="fde6f969-28da-402d-b662-e1ab71964167" providerId="ADAL" clId="{CA163273-7E85-413A-B26F-4A9810AD7796}" dt="2023-11-15T18:13:07.247" v="187" actId="27636"/>
        <pc:sldMkLst>
          <pc:docMk/>
          <pc:sldMk cId="3279619151" sldId="296"/>
        </pc:sldMkLst>
        <pc:spChg chg="mod">
          <ac:chgData name="Kira Bryant" userId="fde6f969-28da-402d-b662-e1ab71964167" providerId="ADAL" clId="{CA163273-7E85-413A-B26F-4A9810AD7796}" dt="2023-11-15T18:12:58.978" v="185" actId="255"/>
          <ac:spMkLst>
            <pc:docMk/>
            <pc:sldMk cId="3279619151" sldId="296"/>
            <ac:spMk id="2" creationId="{1179E43D-F93E-4676-407E-23201B0141F4}"/>
          </ac:spMkLst>
        </pc:spChg>
        <pc:spChg chg="mod">
          <ac:chgData name="Kira Bryant" userId="fde6f969-28da-402d-b662-e1ab71964167" providerId="ADAL" clId="{CA163273-7E85-413A-B26F-4A9810AD7796}" dt="2023-11-15T18:13:07.247" v="187" actId="27636"/>
          <ac:spMkLst>
            <pc:docMk/>
            <pc:sldMk cId="3279619151" sldId="296"/>
            <ac:spMk id="3" creationId="{41BCF95C-11B4-A89F-B9D6-94D9B5E25B37}"/>
          </ac:spMkLst>
        </pc:spChg>
      </pc:sldChg>
      <pc:sldChg chg="modSp new mod">
        <pc:chgData name="Kira Bryant" userId="fde6f969-28da-402d-b662-e1ab71964167" providerId="ADAL" clId="{CA163273-7E85-413A-B26F-4A9810AD7796}" dt="2023-11-15T18:13:43.721" v="191"/>
        <pc:sldMkLst>
          <pc:docMk/>
          <pc:sldMk cId="4212019519" sldId="297"/>
        </pc:sldMkLst>
        <pc:spChg chg="mod">
          <ac:chgData name="Kira Bryant" userId="fde6f969-28da-402d-b662-e1ab71964167" providerId="ADAL" clId="{CA163273-7E85-413A-B26F-4A9810AD7796}" dt="2023-11-15T18:13:33.756" v="190" actId="255"/>
          <ac:spMkLst>
            <pc:docMk/>
            <pc:sldMk cId="4212019519" sldId="297"/>
            <ac:spMk id="2" creationId="{B12BA59D-FEE8-0CC8-A008-11A29FD778A2}"/>
          </ac:spMkLst>
        </pc:spChg>
        <pc:spChg chg="mod">
          <ac:chgData name="Kira Bryant" userId="fde6f969-28da-402d-b662-e1ab71964167" providerId="ADAL" clId="{CA163273-7E85-413A-B26F-4A9810AD7796}" dt="2023-11-15T18:13:43.721" v="191"/>
          <ac:spMkLst>
            <pc:docMk/>
            <pc:sldMk cId="4212019519" sldId="297"/>
            <ac:spMk id="3" creationId="{A94E807A-0AD2-C277-E71C-C1B083E9481C}"/>
          </ac:spMkLst>
        </pc:spChg>
      </pc:sldChg>
      <pc:sldChg chg="modSp new mod">
        <pc:chgData name="Kira Bryant" userId="fde6f969-28da-402d-b662-e1ab71964167" providerId="ADAL" clId="{CA163273-7E85-413A-B26F-4A9810AD7796}" dt="2023-11-15T18:14:15.116" v="194"/>
        <pc:sldMkLst>
          <pc:docMk/>
          <pc:sldMk cId="3359578594" sldId="298"/>
        </pc:sldMkLst>
        <pc:spChg chg="mod">
          <ac:chgData name="Kira Bryant" userId="fde6f969-28da-402d-b662-e1ab71964167" providerId="ADAL" clId="{CA163273-7E85-413A-B26F-4A9810AD7796}" dt="2023-11-15T18:14:02.259" v="193"/>
          <ac:spMkLst>
            <pc:docMk/>
            <pc:sldMk cId="3359578594" sldId="298"/>
            <ac:spMk id="2" creationId="{B3E5EB3E-4D42-668D-F6CA-C6B1EDBFB6AC}"/>
          </ac:spMkLst>
        </pc:spChg>
        <pc:spChg chg="mod">
          <ac:chgData name="Kira Bryant" userId="fde6f969-28da-402d-b662-e1ab71964167" providerId="ADAL" clId="{CA163273-7E85-413A-B26F-4A9810AD7796}" dt="2023-11-15T18:14:15.116" v="194"/>
          <ac:spMkLst>
            <pc:docMk/>
            <pc:sldMk cId="3359578594" sldId="298"/>
            <ac:spMk id="3" creationId="{9D38FF63-77EC-A42E-E3F8-9D77C1474DF2}"/>
          </ac:spMkLst>
        </pc:spChg>
      </pc:sldChg>
      <pc:sldMasterChg chg="delSldLayout">
        <pc:chgData name="Kira Bryant" userId="fde6f969-28da-402d-b662-e1ab71964167" providerId="ADAL" clId="{CA163273-7E85-413A-B26F-4A9810AD7796}" dt="2023-11-15T16:49:46.401" v="13" actId="2696"/>
        <pc:sldMasterMkLst>
          <pc:docMk/>
          <pc:sldMasterMk cId="4194143696" sldId="2147483719"/>
        </pc:sldMasterMkLst>
        <pc:sldLayoutChg chg="del">
          <pc:chgData name="Kira Bryant" userId="fde6f969-28da-402d-b662-e1ab71964167" providerId="ADAL" clId="{CA163273-7E85-413A-B26F-4A9810AD7796}" dt="2023-11-15T16:49:46.401" v="13" actId="2696"/>
          <pc:sldLayoutMkLst>
            <pc:docMk/>
            <pc:sldMasterMk cId="4194143696" sldId="2147483719"/>
            <pc:sldLayoutMk cId="4098087748" sldId="2147483732"/>
          </pc:sldLayoutMkLst>
        </pc:sldLayoutChg>
        <pc:sldLayoutChg chg="del">
          <pc:chgData name="Kira Bryant" userId="fde6f969-28da-402d-b662-e1ab71964167" providerId="ADAL" clId="{CA163273-7E85-413A-B26F-4A9810AD7796}" dt="2023-11-15T16:49:29.466" v="6" actId="2696"/>
          <pc:sldLayoutMkLst>
            <pc:docMk/>
            <pc:sldMasterMk cId="4194143696" sldId="2147483719"/>
            <pc:sldLayoutMk cId="1955389676" sldId="2147483733"/>
          </pc:sldLayoutMkLst>
        </pc:sldLayoutChg>
        <pc:sldLayoutChg chg="del">
          <pc:chgData name="Kira Bryant" userId="fde6f969-28da-402d-b662-e1ab71964167" providerId="ADAL" clId="{CA163273-7E85-413A-B26F-4A9810AD7796}" dt="2023-11-15T16:49:33.866" v="8" actId="2696"/>
          <pc:sldLayoutMkLst>
            <pc:docMk/>
            <pc:sldMasterMk cId="4194143696" sldId="2147483719"/>
            <pc:sldLayoutMk cId="2562343666" sldId="2147483734"/>
          </pc:sldLayoutMkLst>
        </pc:sldLayoutChg>
        <pc:sldLayoutChg chg="del">
          <pc:chgData name="Kira Bryant" userId="fde6f969-28da-402d-b662-e1ab71964167" providerId="ADAL" clId="{CA163273-7E85-413A-B26F-4A9810AD7796}" dt="2023-11-15T16:49:43.163" v="12" actId="2696"/>
          <pc:sldLayoutMkLst>
            <pc:docMk/>
            <pc:sldMasterMk cId="4194143696" sldId="2147483719"/>
            <pc:sldLayoutMk cId="846576663" sldId="2147483735"/>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7.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embeddings/oleObject1.bin"/></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embeddings/oleObject2.bin"/></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2.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3.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4.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5.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Black Adults in Summit County Experienced Higher Rates of Asthma-Related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Summ!$C$3:$C$4</c:f>
              <c:strCache>
                <c:ptCount val="2"/>
                <c:pt idx="0">
                  <c:v>Summit White Adults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4.9319553805774276E-2"/>
                  <c:y val="3.931722076407107E-2"/>
                </c:manualLayout>
              </c:layout>
              <c:tx>
                <c:rich>
                  <a:bodyPr/>
                  <a:lstStyle/>
                  <a:p>
                    <a:fld id="{7CE7E279-6291-4C01-9162-F8A7319D6F3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7B8A-46A1-9AA5-71EFCC1A352A}"/>
                </c:ext>
              </c:extLst>
            </c:dLbl>
            <c:dLbl>
              <c:idx val="1"/>
              <c:layout>
                <c:manualLayout>
                  <c:x val="-5.2097331583552058E-2"/>
                  <c:y val="2.5428331875182186E-2"/>
                </c:manualLayout>
              </c:layout>
              <c:tx>
                <c:rich>
                  <a:bodyPr/>
                  <a:lstStyle/>
                  <a:p>
                    <a:fld id="{27FFAF79-26E3-488A-AE35-60D0F1F330C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7B8A-46A1-9AA5-71EFCC1A352A}"/>
                </c:ext>
              </c:extLst>
            </c:dLbl>
            <c:dLbl>
              <c:idx val="2"/>
              <c:layout>
                <c:manualLayout>
                  <c:x val="-4.9319553805774227E-2"/>
                  <c:y val="3.0057961504811898E-2"/>
                </c:manualLayout>
              </c:layout>
              <c:tx>
                <c:rich>
                  <a:bodyPr/>
                  <a:lstStyle/>
                  <a:p>
                    <a:fld id="{8E995B21-206D-4963-AC24-D63F64DF218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7B8A-46A1-9AA5-71EFCC1A352A}"/>
                </c:ext>
              </c:extLst>
            </c:dLbl>
            <c:dLbl>
              <c:idx val="3"/>
              <c:layout>
                <c:manualLayout>
                  <c:x val="-5.4875109361329832E-2"/>
                  <c:y val="-4.8645742198891888E-2"/>
                </c:manualLayout>
              </c:layout>
              <c:tx>
                <c:rich>
                  <a:bodyPr/>
                  <a:lstStyle/>
                  <a:p>
                    <a:fld id="{ACA4815C-E8D3-4AB1-932F-621F4581899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7B8A-46A1-9AA5-71EFCC1A352A}"/>
                </c:ext>
              </c:extLst>
            </c:dLbl>
            <c:dLbl>
              <c:idx val="4"/>
              <c:layout>
                <c:manualLayout>
                  <c:x val="-5.2097331583552155E-2"/>
                  <c:y val="3.4687591134441531E-2"/>
                </c:manualLayout>
              </c:layout>
              <c:tx>
                <c:rich>
                  <a:bodyPr/>
                  <a:lstStyle/>
                  <a:p>
                    <a:fld id="{9F393165-A3BE-43F0-A825-90BBE47FEB6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7B8A-46A1-9AA5-71EFCC1A352A}"/>
                </c:ext>
              </c:extLst>
            </c:dLbl>
            <c:dLbl>
              <c:idx val="5"/>
              <c:layout>
                <c:manualLayout>
                  <c:x val="-4.9319553805774276E-2"/>
                  <c:y val="3.0057961504811898E-2"/>
                </c:manualLayout>
              </c:layout>
              <c:tx>
                <c:rich>
                  <a:bodyPr/>
                  <a:lstStyle/>
                  <a:p>
                    <a:fld id="{FF2F403B-7D57-437E-9F57-80B5A72C2CB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7B8A-46A1-9AA5-71EFCC1A352A}"/>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Summ!$B$5:$B$10</c:f>
              <c:numCache>
                <c:formatCode>General</c:formatCode>
                <c:ptCount val="6"/>
                <c:pt idx="0">
                  <c:v>2016</c:v>
                </c:pt>
                <c:pt idx="1">
                  <c:v>2017</c:v>
                </c:pt>
                <c:pt idx="2">
                  <c:v>2018</c:v>
                </c:pt>
                <c:pt idx="3">
                  <c:v>2019</c:v>
                </c:pt>
                <c:pt idx="4">
                  <c:v>2020</c:v>
                </c:pt>
                <c:pt idx="5">
                  <c:v>2021</c:v>
                </c:pt>
              </c:numCache>
            </c:numRef>
          </c:cat>
          <c:val>
            <c:numRef>
              <c:f>Summ!$C$5:$C$10</c:f>
              <c:numCache>
                <c:formatCode>General</c:formatCode>
                <c:ptCount val="6"/>
                <c:pt idx="0">
                  <c:v>19.09</c:v>
                </c:pt>
                <c:pt idx="1">
                  <c:v>21.02</c:v>
                </c:pt>
                <c:pt idx="2">
                  <c:v>25.67</c:v>
                </c:pt>
                <c:pt idx="3">
                  <c:v>26.48</c:v>
                </c:pt>
                <c:pt idx="4">
                  <c:v>18.54</c:v>
                </c:pt>
                <c:pt idx="5">
                  <c:v>16.27</c:v>
                </c:pt>
              </c:numCache>
            </c:numRef>
          </c:val>
          <c:smooth val="0"/>
          <c:extLst>
            <c:ext xmlns:c16="http://schemas.microsoft.com/office/drawing/2014/chart" uri="{C3380CC4-5D6E-409C-BE32-E72D297353CC}">
              <c16:uniqueId val="{00000006-7B8A-46A1-9AA5-71EFCC1A352A}"/>
            </c:ext>
          </c:extLst>
        </c:ser>
        <c:ser>
          <c:idx val="1"/>
          <c:order val="1"/>
          <c:tx>
            <c:strRef>
              <c:f>Summ!$D$3:$D$4</c:f>
              <c:strCache>
                <c:ptCount val="2"/>
                <c:pt idx="0">
                  <c:v>Summit Black Adults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0"/>
              <c:layout>
                <c:manualLayout>
                  <c:x val="-4.8944444444444471E-2"/>
                  <c:y val="3.1863517060367455E-2"/>
                </c:manualLayout>
              </c:layout>
              <c:tx>
                <c:rich>
                  <a:bodyPr/>
                  <a:lstStyle/>
                  <a:p>
                    <a:fld id="{911792C4-53CA-433D-BB9A-BC74A48CFC3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7B8A-46A1-9AA5-71EFCC1A352A}"/>
                </c:ext>
              </c:extLst>
            </c:dLbl>
            <c:dLbl>
              <c:idx val="1"/>
              <c:layout>
                <c:manualLayout>
                  <c:x val="-5.179877515310586E-2"/>
                  <c:y val="4.1122776319626714E-2"/>
                </c:manualLayout>
              </c:layout>
              <c:tx>
                <c:rich>
                  <a:bodyPr/>
                  <a:lstStyle/>
                  <a:p>
                    <a:fld id="{4E7A6B67-CF71-4658-AA83-DF560A378CE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7B8A-46A1-9AA5-71EFCC1A352A}"/>
                </c:ext>
              </c:extLst>
            </c:dLbl>
            <c:dLbl>
              <c:idx val="2"/>
              <c:layout>
                <c:manualLayout>
                  <c:x val="-5.2875109361329831E-2"/>
                  <c:y val="-3.4756853310002916E-2"/>
                </c:manualLayout>
              </c:layout>
              <c:tx>
                <c:rich>
                  <a:bodyPr/>
                  <a:lstStyle/>
                  <a:p>
                    <a:fld id="{7BF3EBC1-B758-4432-9612-30E6534E603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7B8A-46A1-9AA5-71EFCC1A352A}"/>
                </c:ext>
              </c:extLst>
            </c:dLbl>
            <c:dLbl>
              <c:idx val="3"/>
              <c:layout>
                <c:manualLayout>
                  <c:x val="-6.1208442694663169E-2"/>
                  <c:y val="-3.0127223680373287E-2"/>
                </c:manualLayout>
              </c:layout>
              <c:tx>
                <c:rich>
                  <a:bodyPr/>
                  <a:lstStyle/>
                  <a:p>
                    <a:fld id="{C5BFF80D-3986-4FC3-A62A-24EC9F6C52F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7B8A-46A1-9AA5-71EFCC1A352A}"/>
                </c:ext>
              </c:extLst>
            </c:dLbl>
            <c:dLbl>
              <c:idx val="4"/>
              <c:layout>
                <c:manualLayout>
                  <c:x val="-5.0097331583552056E-2"/>
                  <c:y val="-5.3275371828521392E-2"/>
                </c:manualLayout>
              </c:layout>
              <c:tx>
                <c:rich>
                  <a:bodyPr/>
                  <a:lstStyle/>
                  <a:p>
                    <a:fld id="{F1E0F6DC-7850-453C-A1CE-CE1C24F7FAD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7B8A-46A1-9AA5-71EFCC1A352A}"/>
                </c:ext>
              </c:extLst>
            </c:dLbl>
            <c:dLbl>
              <c:idx val="5"/>
              <c:layout>
                <c:manualLayout>
                  <c:x val="-4.616666666666687E-2"/>
                  <c:y val="3.6493146689997001E-2"/>
                </c:manualLayout>
              </c:layout>
              <c:tx>
                <c:rich>
                  <a:bodyPr/>
                  <a:lstStyle/>
                  <a:p>
                    <a:fld id="{DC07B44D-C958-4B5C-801F-A6412CE0495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7B8A-46A1-9AA5-71EFCC1A352A}"/>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Summ!$B$5:$B$10</c:f>
              <c:numCache>
                <c:formatCode>General</c:formatCode>
                <c:ptCount val="6"/>
                <c:pt idx="0">
                  <c:v>2016</c:v>
                </c:pt>
                <c:pt idx="1">
                  <c:v>2017</c:v>
                </c:pt>
                <c:pt idx="2">
                  <c:v>2018</c:v>
                </c:pt>
                <c:pt idx="3">
                  <c:v>2019</c:v>
                </c:pt>
                <c:pt idx="4">
                  <c:v>2020</c:v>
                </c:pt>
                <c:pt idx="5">
                  <c:v>2021</c:v>
                </c:pt>
              </c:numCache>
            </c:numRef>
          </c:cat>
          <c:val>
            <c:numRef>
              <c:f>Summ!$D$5:$D$10</c:f>
              <c:numCache>
                <c:formatCode>General</c:formatCode>
                <c:ptCount val="6"/>
                <c:pt idx="0">
                  <c:v>91.41</c:v>
                </c:pt>
                <c:pt idx="1">
                  <c:v>100.04</c:v>
                </c:pt>
                <c:pt idx="2">
                  <c:v>141.15</c:v>
                </c:pt>
                <c:pt idx="3">
                  <c:v>147.68</c:v>
                </c:pt>
                <c:pt idx="4">
                  <c:v>108.29</c:v>
                </c:pt>
                <c:pt idx="5">
                  <c:v>99.99</c:v>
                </c:pt>
              </c:numCache>
            </c:numRef>
          </c:val>
          <c:smooth val="0"/>
          <c:extLst>
            <c:ext xmlns:c16="http://schemas.microsoft.com/office/drawing/2014/chart" uri="{C3380CC4-5D6E-409C-BE32-E72D297353CC}">
              <c16:uniqueId val="{0000000D-7B8A-46A1-9AA5-71EFCC1A352A}"/>
            </c:ext>
          </c:extLst>
        </c:ser>
        <c:ser>
          <c:idx val="2"/>
          <c:order val="2"/>
          <c:tx>
            <c:strRef>
              <c:f>Summ!$E$3:$E$4</c:f>
              <c:strCache>
                <c:ptCount val="2"/>
                <c:pt idx="0">
                  <c:v>Ohio White Adults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5.2097331583552078E-2"/>
                  <c:y val="-3.4687591134441531E-2"/>
                </c:manualLayout>
              </c:layout>
              <c:tx>
                <c:rich>
                  <a:bodyPr/>
                  <a:lstStyle/>
                  <a:p>
                    <a:fld id="{46FBEC37-AF62-48F9-B04B-D00EDB13F67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7B8A-46A1-9AA5-71EFCC1A352A}"/>
                </c:ext>
              </c:extLst>
            </c:dLbl>
            <c:dLbl>
              <c:idx val="1"/>
              <c:layout>
                <c:manualLayout>
                  <c:x val="-5.2097331583552058E-2"/>
                  <c:y val="-3.0057961504811898E-2"/>
                </c:manualLayout>
              </c:layout>
              <c:tx>
                <c:rich>
                  <a:bodyPr/>
                  <a:lstStyle/>
                  <a:p>
                    <a:fld id="{544802AC-9B09-42C3-9662-EEDDE6F76F8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7B8A-46A1-9AA5-71EFCC1A352A}"/>
                </c:ext>
              </c:extLst>
            </c:dLbl>
            <c:dLbl>
              <c:idx val="2"/>
              <c:layout>
                <c:manualLayout>
                  <c:x val="-5.2097331583552002E-2"/>
                  <c:y val="-4.394685039370079E-2"/>
                </c:manualLayout>
              </c:layout>
              <c:tx>
                <c:rich>
                  <a:bodyPr/>
                  <a:lstStyle/>
                  <a:p>
                    <a:fld id="{F1575895-34C5-4230-96E9-03B56034217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7B8A-46A1-9AA5-71EFCC1A352A}"/>
                </c:ext>
              </c:extLst>
            </c:dLbl>
            <c:dLbl>
              <c:idx val="3"/>
              <c:layout>
                <c:manualLayout>
                  <c:x val="-5.2097331583552058E-2"/>
                  <c:y val="3.4756853310002833E-2"/>
                </c:manualLayout>
              </c:layout>
              <c:tx>
                <c:rich>
                  <a:bodyPr/>
                  <a:lstStyle/>
                  <a:p>
                    <a:fld id="{CFCD161C-2A44-4294-8BD6-DF47D3EA31B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1-7B8A-46A1-9AA5-71EFCC1A352A}"/>
                </c:ext>
              </c:extLst>
            </c:dLbl>
            <c:dLbl>
              <c:idx val="4"/>
              <c:layout>
                <c:manualLayout>
                  <c:x val="-5.2097331583552155E-2"/>
                  <c:y val="-3.9317220764071244E-2"/>
                </c:manualLayout>
              </c:layout>
              <c:tx>
                <c:rich>
                  <a:bodyPr/>
                  <a:lstStyle/>
                  <a:p>
                    <a:fld id="{BFFE548C-F9EA-44A3-9726-1868C1287E3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2-7B8A-46A1-9AA5-71EFCC1A352A}"/>
                </c:ext>
              </c:extLst>
            </c:dLbl>
            <c:dLbl>
              <c:idx val="5"/>
              <c:layout>
                <c:manualLayout>
                  <c:x val="-5.2097331583551953E-2"/>
                  <c:y val="-3.4687591134441614E-2"/>
                </c:manualLayout>
              </c:layout>
              <c:tx>
                <c:rich>
                  <a:bodyPr/>
                  <a:lstStyle/>
                  <a:p>
                    <a:fld id="{DC326E9B-3CF5-4773-B414-7BE080CC2B9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3-7B8A-46A1-9AA5-71EFCC1A352A}"/>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Summ!$B$5:$B$10</c:f>
              <c:numCache>
                <c:formatCode>General</c:formatCode>
                <c:ptCount val="6"/>
                <c:pt idx="0">
                  <c:v>2016</c:v>
                </c:pt>
                <c:pt idx="1">
                  <c:v>2017</c:v>
                </c:pt>
                <c:pt idx="2">
                  <c:v>2018</c:v>
                </c:pt>
                <c:pt idx="3">
                  <c:v>2019</c:v>
                </c:pt>
                <c:pt idx="4">
                  <c:v>2020</c:v>
                </c:pt>
                <c:pt idx="5">
                  <c:v>2021</c:v>
                </c:pt>
              </c:numCache>
            </c:numRef>
          </c:cat>
          <c:val>
            <c:numRef>
              <c:f>Summ!$E$5:$E$10</c:f>
              <c:numCache>
                <c:formatCode>0.00</c:formatCode>
                <c:ptCount val="6"/>
                <c:pt idx="0">
                  <c:v>23.20592166597401</c:v>
                </c:pt>
                <c:pt idx="1">
                  <c:v>25.853660865460142</c:v>
                </c:pt>
                <c:pt idx="2">
                  <c:v>26.037747990511647</c:v>
                </c:pt>
                <c:pt idx="3">
                  <c:v>26.108100890416257</c:v>
                </c:pt>
                <c:pt idx="4">
                  <c:v>19.192334175245101</c:v>
                </c:pt>
                <c:pt idx="5">
                  <c:v>17.67458023399103</c:v>
                </c:pt>
              </c:numCache>
            </c:numRef>
          </c:val>
          <c:smooth val="0"/>
          <c:extLst>
            <c:ext xmlns:c16="http://schemas.microsoft.com/office/drawing/2014/chart" uri="{C3380CC4-5D6E-409C-BE32-E72D297353CC}">
              <c16:uniqueId val="{00000014-7B8A-46A1-9AA5-71EFCC1A352A}"/>
            </c:ext>
          </c:extLst>
        </c:ser>
        <c:ser>
          <c:idx val="3"/>
          <c:order val="3"/>
          <c:tx>
            <c:strRef>
              <c:f>Summ!$F$3:$F$4</c:f>
              <c:strCache>
                <c:ptCount val="2"/>
                <c:pt idx="0">
                  <c:v>Ohio Black Adults</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dLbl>
              <c:idx val="2"/>
              <c:layout>
                <c:manualLayout>
                  <c:x val="-4.4541776027996499E-2"/>
                  <c:y val="3.0127223680373245E-2"/>
                </c:manualLayout>
              </c:layout>
              <c:tx>
                <c:rich>
                  <a:bodyPr/>
                  <a:lstStyle/>
                  <a:p>
                    <a:fld id="{0771BD45-C985-4416-A72C-A0F3F4FB697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5-7B8A-46A1-9AA5-71EFCC1A352A}"/>
                </c:ext>
              </c:extLst>
            </c:dLbl>
            <c:dLbl>
              <c:idx val="3"/>
              <c:layout>
                <c:manualLayout>
                  <c:x val="-6.3986220472440944E-2"/>
                  <c:y val="4.8645742198891805E-2"/>
                </c:manualLayout>
              </c:layout>
              <c:tx>
                <c:rich>
                  <a:bodyPr/>
                  <a:lstStyle/>
                  <a:p>
                    <a:fld id="{565BABCF-BF5C-44E6-A259-5CDF0EDFCAC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6-7B8A-46A1-9AA5-71EFCC1A352A}"/>
                </c:ext>
              </c:extLst>
            </c:dLbl>
            <c:dLbl>
              <c:idx val="4"/>
              <c:layout>
                <c:manualLayout>
                  <c:x val="-5.5652887139107612E-2"/>
                  <c:y val="3.0127223680373287E-2"/>
                </c:manualLayout>
              </c:layout>
              <c:tx>
                <c:rich>
                  <a:bodyPr/>
                  <a:lstStyle/>
                  <a:p>
                    <a:fld id="{950E9ED7-18BE-4BF5-AD34-9473CC00F5C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7-7B8A-46A1-9AA5-71EFCC1A352A}"/>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Summ!$B$5:$B$10</c:f>
              <c:numCache>
                <c:formatCode>General</c:formatCode>
                <c:ptCount val="6"/>
                <c:pt idx="0">
                  <c:v>2016</c:v>
                </c:pt>
                <c:pt idx="1">
                  <c:v>2017</c:v>
                </c:pt>
                <c:pt idx="2">
                  <c:v>2018</c:v>
                </c:pt>
                <c:pt idx="3">
                  <c:v>2019</c:v>
                </c:pt>
                <c:pt idx="4">
                  <c:v>2020</c:v>
                </c:pt>
                <c:pt idx="5">
                  <c:v>2021</c:v>
                </c:pt>
              </c:numCache>
            </c:numRef>
          </c:cat>
          <c:val>
            <c:numRef>
              <c:f>Summ!$F$5:$F$10</c:f>
              <c:numCache>
                <c:formatCode>0.00</c:formatCode>
                <c:ptCount val="6"/>
                <c:pt idx="0">
                  <c:v>113.02654186836551</c:v>
                </c:pt>
                <c:pt idx="1">
                  <c:v>132.15024439342727</c:v>
                </c:pt>
                <c:pt idx="2">
                  <c:v>136.81599220943681</c:v>
                </c:pt>
                <c:pt idx="3">
                  <c:v>146.44674551136245</c:v>
                </c:pt>
                <c:pt idx="4">
                  <c:v>108.20050384950439</c:v>
                </c:pt>
                <c:pt idx="5">
                  <c:v>110.85141591017455</c:v>
                </c:pt>
              </c:numCache>
            </c:numRef>
          </c:val>
          <c:smooth val="0"/>
          <c:extLst>
            <c:ext xmlns:c16="http://schemas.microsoft.com/office/drawing/2014/chart" uri="{C3380CC4-5D6E-409C-BE32-E72D297353CC}">
              <c16:uniqueId val="{00000018-7B8A-46A1-9AA5-71EFCC1A352A}"/>
            </c:ext>
          </c:extLst>
        </c:ser>
        <c:dLbls>
          <c:dLblPos val="t"/>
          <c:showLegendKey val="0"/>
          <c:showVal val="1"/>
          <c:showCatName val="0"/>
          <c:showSerName val="0"/>
          <c:showPercent val="0"/>
          <c:showBubbleSize val="0"/>
        </c:dLbls>
        <c:marker val="1"/>
        <c:smooth val="0"/>
        <c:axId val="1924869279"/>
        <c:axId val="1924875519"/>
      </c:lineChart>
      <c:catAx>
        <c:axId val="192486927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924875519"/>
        <c:crosses val="autoZero"/>
        <c:auto val="1"/>
        <c:lblAlgn val="ctr"/>
        <c:lblOffset val="100"/>
        <c:noMultiLvlLbl val="0"/>
      </c:catAx>
      <c:valAx>
        <c:axId val="1924875519"/>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Adult Residents</a:t>
                </a:r>
              </a:p>
            </c:rich>
          </c:tx>
          <c:layout>
            <c:manualLayout>
              <c:xMode val="edge"/>
              <c:yMode val="edge"/>
              <c:x val="1.6666666666666666E-2"/>
              <c:y val="0.21118073782443861"/>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92486927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r>
              <a:rPr lang="en-US"/>
              <a:t>Asthma Mortality by Race-Age Group, 2016-2021 Averages, Summit County and Ohio (rate per 1,000,000 residents) </a:t>
            </a:r>
          </a:p>
        </c:rich>
      </c:tx>
      <c:overlay val="0"/>
      <c:spPr>
        <a:noFill/>
        <a:ln>
          <a:noFill/>
        </a:ln>
        <a:effectLst/>
      </c:spPr>
      <c:txPr>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endParaRPr lang="en-US"/>
        </a:p>
      </c:txPr>
    </c:title>
    <c:autoTitleDeleted val="0"/>
    <c:plotArea>
      <c:layout/>
      <c:barChart>
        <c:barDir val="col"/>
        <c:grouping val="clustered"/>
        <c:varyColors val="0"/>
        <c:ser>
          <c:idx val="0"/>
          <c:order val="0"/>
          <c:tx>
            <c:strRef>
              <c:f>Summit!$K$15</c:f>
              <c:strCache>
                <c:ptCount val="1"/>
                <c:pt idx="0">
                  <c:v>Summit County</c:v>
                </c:pt>
              </c:strCache>
            </c:strRef>
          </c:tx>
          <c:spPr>
            <a:solidFill>
              <a:srgbClr val="69C2C6"/>
            </a:solidFill>
            <a:ln>
              <a:noFill/>
            </a:ln>
            <a:effectLst/>
          </c:spPr>
          <c:invertIfNegative val="0"/>
          <c:dLbls>
            <c:dLbl>
              <c:idx val="0"/>
              <c:layout>
                <c:manualLayout>
                  <c:x val="-5.3368901394861374E-3"/>
                  <c:y val="7.6997089267515171E-3"/>
                </c:manualLayout>
              </c:layout>
              <c:tx>
                <c:rich>
                  <a:bodyPr/>
                  <a:lstStyle/>
                  <a:p>
                    <a:fld id="{0C5B8652-7E69-4C13-A2AD-5035020736F8}"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8F0B-4CC1-AAA8-27E967994520}"/>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multiLvlStrRef>
              <c:f>Summit!$L$12:$O$14</c:f>
              <c:multiLvlStrCache>
                <c:ptCount val="4"/>
                <c:lvl>
                  <c:pt idx="0">
                    <c:v>White</c:v>
                  </c:pt>
                  <c:pt idx="1">
                    <c:v>Black</c:v>
                  </c:pt>
                  <c:pt idx="2">
                    <c:v>White</c:v>
                  </c:pt>
                  <c:pt idx="3">
                    <c:v>Black</c:v>
                  </c:pt>
                </c:lvl>
                <c:lvl>
                  <c:pt idx="0">
                    <c:v>Adult</c:v>
                  </c:pt>
                  <c:pt idx="2">
                    <c:v>Child</c:v>
                  </c:pt>
                </c:lvl>
              </c:multiLvlStrCache>
            </c:multiLvlStrRef>
          </c:cat>
          <c:val>
            <c:numRef>
              <c:f>Summit!$L$15:$O$15</c:f>
              <c:numCache>
                <c:formatCode>0.00</c:formatCode>
                <c:ptCount val="4"/>
                <c:pt idx="0">
                  <c:v>10.158111792835472</c:v>
                </c:pt>
                <c:pt idx="1">
                  <c:v>35.42973051038647</c:v>
                </c:pt>
                <c:pt idx="2">
                  <c:v>3.9462320685102639</c:v>
                </c:pt>
                <c:pt idx="3">
                  <c:v>6.9563281717378294</c:v>
                </c:pt>
              </c:numCache>
            </c:numRef>
          </c:val>
          <c:extLst>
            <c:ext xmlns:c16="http://schemas.microsoft.com/office/drawing/2014/chart" uri="{C3380CC4-5D6E-409C-BE32-E72D297353CC}">
              <c16:uniqueId val="{00000001-8F0B-4CC1-AAA8-27E967994520}"/>
            </c:ext>
          </c:extLst>
        </c:ser>
        <c:ser>
          <c:idx val="1"/>
          <c:order val="1"/>
          <c:tx>
            <c:strRef>
              <c:f>Summit!$K$16</c:f>
              <c:strCache>
                <c:ptCount val="1"/>
                <c:pt idx="0">
                  <c:v>Ohio</c:v>
                </c:pt>
              </c:strCache>
            </c:strRef>
          </c:tx>
          <c:spPr>
            <a:solidFill>
              <a:srgbClr val="BBD36F"/>
            </a:solidFill>
            <a:ln>
              <a:noFill/>
            </a:ln>
            <a:effectLst/>
          </c:spPr>
          <c:invertIfNegative val="0"/>
          <c:dLbls>
            <c:dLbl>
              <c:idx val="1"/>
              <c:layout>
                <c:manualLayout>
                  <c:x val="5.3368901394861374E-3"/>
                  <c:y val="3.8498544633757234E-3"/>
                </c:manualLayout>
              </c:layout>
              <c:tx>
                <c:rich>
                  <a:bodyPr/>
                  <a:lstStyle/>
                  <a:p>
                    <a:fld id="{883CD3A9-E9AE-40A6-8B7F-F0130EE93C5B}"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8F0B-4CC1-AAA8-27E967994520}"/>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multiLvlStrRef>
              <c:f>Summit!$L$12:$O$14</c:f>
              <c:multiLvlStrCache>
                <c:ptCount val="4"/>
                <c:lvl>
                  <c:pt idx="0">
                    <c:v>White</c:v>
                  </c:pt>
                  <c:pt idx="1">
                    <c:v>Black</c:v>
                  </c:pt>
                  <c:pt idx="2">
                    <c:v>White</c:v>
                  </c:pt>
                  <c:pt idx="3">
                    <c:v>Black</c:v>
                  </c:pt>
                </c:lvl>
                <c:lvl>
                  <c:pt idx="0">
                    <c:v>Adult</c:v>
                  </c:pt>
                  <c:pt idx="2">
                    <c:v>Child</c:v>
                  </c:pt>
                </c:lvl>
              </c:multiLvlStrCache>
            </c:multiLvlStrRef>
          </c:cat>
          <c:val>
            <c:numRef>
              <c:f>Summit!$L$16:$O$16</c:f>
              <c:numCache>
                <c:formatCode>0.00</c:formatCode>
                <c:ptCount val="4"/>
                <c:pt idx="0">
                  <c:v>12.172437419853887</c:v>
                </c:pt>
                <c:pt idx="1">
                  <c:v>32.853552790465066</c:v>
                </c:pt>
                <c:pt idx="2">
                  <c:v>1.284779077837584</c:v>
                </c:pt>
                <c:pt idx="3">
                  <c:v>12.600378986936704</c:v>
                </c:pt>
              </c:numCache>
            </c:numRef>
          </c:val>
          <c:extLst>
            <c:ext xmlns:c16="http://schemas.microsoft.com/office/drawing/2014/chart" uri="{C3380CC4-5D6E-409C-BE32-E72D297353CC}">
              <c16:uniqueId val="{00000003-8F0B-4CC1-AAA8-27E967994520}"/>
            </c:ext>
          </c:extLst>
        </c:ser>
        <c:dLbls>
          <c:dLblPos val="outEnd"/>
          <c:showLegendKey val="0"/>
          <c:showVal val="1"/>
          <c:showCatName val="0"/>
          <c:showSerName val="0"/>
          <c:showPercent val="0"/>
          <c:showBubbleSize val="0"/>
        </c:dLbls>
        <c:gapWidth val="199"/>
        <c:axId val="1569793951"/>
        <c:axId val="1569791071"/>
      </c:barChart>
      <c:catAx>
        <c:axId val="156979395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569791071"/>
        <c:crosses val="autoZero"/>
        <c:auto val="1"/>
        <c:lblAlgn val="ctr"/>
        <c:lblOffset val="100"/>
        <c:noMultiLvlLbl val="0"/>
      </c:catAx>
      <c:valAx>
        <c:axId val="1569791071"/>
        <c:scaling>
          <c:orientation val="minMax"/>
        </c:scaling>
        <c:delete val="0"/>
        <c:axPos val="l"/>
        <c:title>
          <c:tx>
            <c:rich>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1,000,000 Residents</a:t>
                </a:r>
              </a:p>
            </c:rich>
          </c:tx>
          <c:layout>
            <c:manualLayout>
              <c:xMode val="edge"/>
              <c:yMode val="edge"/>
              <c:x val="1.0673780278972275E-2"/>
              <c:y val="0.32553126475903854"/>
            </c:manualLayout>
          </c:layout>
          <c:overlay val="0"/>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569793951"/>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Hispanic Adults in Summit County Experienced Higher Rates of Asthma-Related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'[County Visualizations.xlsx]Summ'!$C$3</c:f>
              <c:strCache>
                <c:ptCount val="1"/>
                <c:pt idx="0">
                  <c:v>Summit White Adults </c:v>
                </c:pt>
              </c:strCache>
            </c:strRef>
          </c:tx>
          <c:spPr>
            <a:ln w="28575" cap="rnd">
              <a:solidFill>
                <a:srgbClr val="009900"/>
              </a:solidFill>
              <a:round/>
            </a:ln>
            <a:effectLst/>
          </c:spPr>
          <c:marker>
            <c:symbol val="circle"/>
            <c:size val="5"/>
            <c:spPr>
              <a:solidFill>
                <a:srgbClr val="009900"/>
              </a:solidFill>
              <a:ln w="9525">
                <a:solidFill>
                  <a:srgbClr val="009900"/>
                </a:solidFill>
              </a:ln>
              <a:effectLst/>
            </c:spPr>
          </c:marker>
          <c:dLbls>
            <c:dLbl>
              <c:idx val="0"/>
              <c:layout>
                <c:manualLayout>
                  <c:x val="-4.6398946675444398E-2"/>
                  <c:y val="4.1392752607494747E-2"/>
                </c:manualLayout>
              </c:layout>
              <c:tx>
                <c:rich>
                  <a:bodyPr/>
                  <a:lstStyle/>
                  <a:p>
                    <a:fld id="{4D04C621-3210-423F-AF38-F5730B836238}"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D23A-4E49-9B01-C59FF49226CD}"/>
                </c:ext>
              </c:extLst>
            </c:dLbl>
            <c:dLbl>
              <c:idx val="3"/>
              <c:layout>
                <c:manualLayout>
                  <c:x val="-4.9387858775717552E-2"/>
                  <c:y val="-3.5633425402976461E-2"/>
                </c:manualLayout>
              </c:layout>
              <c:tx>
                <c:rich>
                  <a:bodyPr/>
                  <a:lstStyle/>
                  <a:p>
                    <a:fld id="{ED0EA907-96A7-4DC4-ABE4-8AD1B271B1D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D23A-4E49-9B01-C59FF49226CD}"/>
                </c:ext>
              </c:extLst>
            </c:dLbl>
            <c:dLbl>
              <c:idx val="4"/>
              <c:layout>
                <c:manualLayout>
                  <c:x val="-4.9032258064516131E-2"/>
                  <c:y val="4.1392752607494747E-2"/>
                </c:manualLayout>
              </c:layout>
              <c:tx>
                <c:rich>
                  <a:bodyPr/>
                  <a:lstStyle/>
                  <a:p>
                    <a:fld id="{55F212AB-3B5B-4D40-A4CD-8C04A89EC15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D23A-4E49-9B01-C59FF49226CD}"/>
                </c:ext>
              </c:extLst>
            </c:dLbl>
            <c:dLbl>
              <c:idx val="5"/>
              <c:layout>
                <c:manualLayout>
                  <c:x val="-4.6398946675444468E-2"/>
                  <c:y val="2.8827307581316734E-2"/>
                </c:manualLayout>
              </c:layout>
              <c:tx>
                <c:rich>
                  <a:bodyPr/>
                  <a:lstStyle/>
                  <a:p>
                    <a:fld id="{57CB4C02-35D3-4B56-8CD8-640B5AB5EAC8}"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D23A-4E49-9B01-C59FF49226CD}"/>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Visualizations.xlsx]Summ'!$B$4:$B$10</c:f>
              <c:strCache>
                <c:ptCount val="6"/>
                <c:pt idx="0">
                  <c:v>2016</c:v>
                </c:pt>
                <c:pt idx="1">
                  <c:v>2017</c:v>
                </c:pt>
                <c:pt idx="2">
                  <c:v>2018</c:v>
                </c:pt>
                <c:pt idx="3">
                  <c:v>2019</c:v>
                </c:pt>
                <c:pt idx="4">
                  <c:v>2020</c:v>
                </c:pt>
                <c:pt idx="5">
                  <c:v>2021</c:v>
                </c:pt>
              </c:strCache>
              <c:extLst/>
            </c:strRef>
          </c:cat>
          <c:val>
            <c:numRef>
              <c:f>'[County Visualizations.xlsx]Summ'!$C$4:$C$10</c:f>
              <c:numCache>
                <c:formatCode>General</c:formatCode>
                <c:ptCount val="6"/>
                <c:pt idx="0">
                  <c:v>19.09</c:v>
                </c:pt>
                <c:pt idx="1">
                  <c:v>21.02</c:v>
                </c:pt>
                <c:pt idx="2">
                  <c:v>25.67</c:v>
                </c:pt>
                <c:pt idx="3">
                  <c:v>26.48</c:v>
                </c:pt>
                <c:pt idx="4">
                  <c:v>18.54</c:v>
                </c:pt>
                <c:pt idx="5">
                  <c:v>16.27</c:v>
                </c:pt>
              </c:numCache>
              <c:extLst/>
            </c:numRef>
          </c:val>
          <c:smooth val="0"/>
          <c:extLst>
            <c:ext xmlns:c16="http://schemas.microsoft.com/office/drawing/2014/chart" uri="{C3380CC4-5D6E-409C-BE32-E72D297353CC}">
              <c16:uniqueId val="{00000004-D23A-4E49-9B01-C59FF49226CD}"/>
            </c:ext>
          </c:extLst>
        </c:ser>
        <c:ser>
          <c:idx val="2"/>
          <c:order val="1"/>
          <c:tx>
            <c:strRef>
              <c:f>'[County Visualizations.xlsx]Summ'!$E$3</c:f>
              <c:strCache>
                <c:ptCount val="1"/>
                <c:pt idx="0">
                  <c:v>Ohio White Adults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4.6754547386645792E-2"/>
                  <c:y val="-2.7193799727913592E-2"/>
                </c:manualLayout>
              </c:layout>
              <c:tx>
                <c:rich>
                  <a:bodyPr/>
                  <a:lstStyle/>
                  <a:p>
                    <a:fld id="{F68FC850-76F9-444D-9F7B-3C9F4D43F1D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D23A-4E49-9B01-C59FF49226CD}"/>
                </c:ext>
              </c:extLst>
            </c:dLbl>
            <c:dLbl>
              <c:idx val="3"/>
              <c:layout>
                <c:manualLayout>
                  <c:x val="-5.7287792942932826E-2"/>
                  <c:y val="3.5633425402976461E-2"/>
                </c:manualLayout>
              </c:layout>
              <c:tx>
                <c:rich>
                  <a:bodyPr/>
                  <a:lstStyle/>
                  <a:p>
                    <a:fld id="{602659EE-6532-4C8B-A804-79F6232C876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D23A-4E49-9B01-C59FF49226CD}"/>
                </c:ext>
              </c:extLst>
            </c:dLbl>
            <c:dLbl>
              <c:idx val="4"/>
              <c:layout>
                <c:manualLayout>
                  <c:x val="-4.6754547386645792E-2"/>
                  <c:y val="-3.5570763078698935E-2"/>
                </c:manualLayout>
              </c:layout>
              <c:tx>
                <c:rich>
                  <a:bodyPr/>
                  <a:lstStyle/>
                  <a:p>
                    <a:fld id="{4D95A006-A67F-4338-BDEE-CFEA164A8F4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D23A-4E49-9B01-C59FF49226CD}"/>
                </c:ext>
              </c:extLst>
            </c:dLbl>
            <c:dLbl>
              <c:idx val="5"/>
              <c:layout>
                <c:manualLayout>
                  <c:x val="-5.2021170164789306E-2"/>
                  <c:y val="-3.9759244754091601E-2"/>
                </c:manualLayout>
              </c:layout>
              <c:tx>
                <c:rich>
                  <a:bodyPr/>
                  <a:lstStyle/>
                  <a:p>
                    <a:fld id="{7BE821E1-6C01-45BE-928C-43CC37AD3F5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D23A-4E49-9B01-C59FF49226CD}"/>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Visualizations.xlsx]Summ'!$B$4:$B$10</c:f>
              <c:strCache>
                <c:ptCount val="6"/>
                <c:pt idx="0">
                  <c:v>2016</c:v>
                </c:pt>
                <c:pt idx="1">
                  <c:v>2017</c:v>
                </c:pt>
                <c:pt idx="2">
                  <c:v>2018</c:v>
                </c:pt>
                <c:pt idx="3">
                  <c:v>2019</c:v>
                </c:pt>
                <c:pt idx="4">
                  <c:v>2020</c:v>
                </c:pt>
                <c:pt idx="5">
                  <c:v>2021</c:v>
                </c:pt>
              </c:strCache>
              <c:extLst/>
            </c:strRef>
          </c:cat>
          <c:val>
            <c:numRef>
              <c:f>'[County Visualizations.xlsx]Summ'!$E$4:$E$10</c:f>
              <c:numCache>
                <c:formatCode>0.00</c:formatCode>
                <c:ptCount val="6"/>
                <c:pt idx="0">
                  <c:v>23.20592166597401</c:v>
                </c:pt>
                <c:pt idx="1">
                  <c:v>25.853660865460142</c:v>
                </c:pt>
                <c:pt idx="2">
                  <c:v>26.037747990511647</c:v>
                </c:pt>
                <c:pt idx="3">
                  <c:v>26.108100890416257</c:v>
                </c:pt>
                <c:pt idx="4">
                  <c:v>19.192334175245101</c:v>
                </c:pt>
                <c:pt idx="5">
                  <c:v>17.67458023399103</c:v>
                </c:pt>
              </c:numCache>
              <c:extLst/>
            </c:numRef>
          </c:val>
          <c:smooth val="0"/>
          <c:extLst>
            <c:ext xmlns:c16="http://schemas.microsoft.com/office/drawing/2014/chart" uri="{C3380CC4-5D6E-409C-BE32-E72D297353CC}">
              <c16:uniqueId val="{00000009-D23A-4E49-9B01-C59FF49226CD}"/>
            </c:ext>
          </c:extLst>
        </c:ser>
        <c:ser>
          <c:idx val="4"/>
          <c:order val="2"/>
          <c:tx>
            <c:strRef>
              <c:f>'[County Visualizations.xlsx]Summ'!$G$3</c:f>
              <c:strCache>
                <c:ptCount val="1"/>
                <c:pt idx="0">
                  <c:v>Summit Hispanic Adults </c:v>
                </c:pt>
              </c:strCache>
            </c:strRef>
          </c:tx>
          <c:spPr>
            <a:ln w="28575" cap="rnd">
              <a:solidFill>
                <a:srgbClr val="C00000"/>
              </a:solidFill>
              <a:round/>
            </a:ln>
            <a:effectLst/>
          </c:spPr>
          <c:marker>
            <c:symbol val="circle"/>
            <c:size val="5"/>
            <c:spPr>
              <a:solidFill>
                <a:srgbClr val="C00000"/>
              </a:solidFill>
              <a:ln w="9525">
                <a:solidFill>
                  <a:srgbClr val="C00000"/>
                </a:solidFill>
              </a:ln>
              <a:effectLst/>
            </c:spPr>
          </c:marker>
          <c:dLbls>
            <c:dLbl>
              <c:idx val="0"/>
              <c:layout>
                <c:manualLayout>
                  <c:x val="-4.9387858775717601E-2"/>
                  <c:y val="-3.9759244754091601E-2"/>
                </c:manualLayout>
              </c:layout>
              <c:tx>
                <c:rich>
                  <a:bodyPr/>
                  <a:lstStyle/>
                  <a:p>
                    <a:fld id="{2222C212-1B2B-4BC1-8747-B403A400598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D23A-4E49-9B01-C59FF49226CD}"/>
                </c:ext>
              </c:extLst>
            </c:dLbl>
            <c:dLbl>
              <c:idx val="2"/>
              <c:layout>
                <c:manualLayout>
                  <c:x val="-4.938785877571765E-2"/>
                  <c:y val="3.1444943727583788E-2"/>
                </c:manualLayout>
              </c:layout>
              <c:tx>
                <c:rich>
                  <a:bodyPr/>
                  <a:lstStyle/>
                  <a:p>
                    <a:fld id="{6562AEF4-0ED5-4EA6-98FE-0B3BACAE79C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D23A-4E49-9B01-C59FF49226CD}"/>
                </c:ext>
              </c:extLst>
            </c:dLbl>
            <c:dLbl>
              <c:idx val="5"/>
              <c:layout>
                <c:manualLayout>
                  <c:x val="-5.2021170164789306E-2"/>
                  <c:y val="-3.1382281403306261E-2"/>
                </c:manualLayout>
              </c:layout>
              <c:tx>
                <c:rich>
                  <a:bodyPr/>
                  <a:lstStyle/>
                  <a:p>
                    <a:fld id="{0F6095F2-0D2D-487C-AFD9-73B1C8D2369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D23A-4E49-9B01-C59FF49226CD}"/>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Visualizations.xlsx]Summ'!$B$4:$B$10</c:f>
              <c:strCache>
                <c:ptCount val="6"/>
                <c:pt idx="0">
                  <c:v>2016</c:v>
                </c:pt>
                <c:pt idx="1">
                  <c:v>2017</c:v>
                </c:pt>
                <c:pt idx="2">
                  <c:v>2018</c:v>
                </c:pt>
                <c:pt idx="3">
                  <c:v>2019</c:v>
                </c:pt>
                <c:pt idx="4">
                  <c:v>2020</c:v>
                </c:pt>
                <c:pt idx="5">
                  <c:v>2021</c:v>
                </c:pt>
              </c:strCache>
              <c:extLst/>
            </c:strRef>
          </c:cat>
          <c:val>
            <c:numRef>
              <c:f>'[County Visualizations.xlsx]Summ'!$G$4:$G$10</c:f>
              <c:numCache>
                <c:formatCode>0.00</c:formatCode>
                <c:ptCount val="6"/>
                <c:pt idx="0">
                  <c:v>33.488642981945297</c:v>
                </c:pt>
                <c:pt idx="1">
                  <c:v>47.801147227533498</c:v>
                </c:pt>
                <c:pt idx="2">
                  <c:v>51.706308169596703</c:v>
                </c:pt>
                <c:pt idx="3">
                  <c:v>40.882061446977197</c:v>
                </c:pt>
                <c:pt idx="4">
                  <c:v>27.558111670261201</c:v>
                </c:pt>
                <c:pt idx="5">
                  <c:v>31.1203319502075</c:v>
                </c:pt>
              </c:numCache>
              <c:extLst/>
            </c:numRef>
          </c:val>
          <c:smooth val="0"/>
          <c:extLst>
            <c:ext xmlns:c16="http://schemas.microsoft.com/office/drawing/2014/chart" uri="{C3380CC4-5D6E-409C-BE32-E72D297353CC}">
              <c16:uniqueId val="{0000000D-D23A-4E49-9B01-C59FF49226CD}"/>
            </c:ext>
          </c:extLst>
        </c:ser>
        <c:ser>
          <c:idx val="5"/>
          <c:order val="3"/>
          <c:tx>
            <c:strRef>
              <c:f>'[County Visualizations.xlsx]Summ'!$H$3</c:f>
              <c:strCache>
                <c:ptCount val="1"/>
                <c:pt idx="0">
                  <c:v>Ohio Hispanic Adults </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dLbls>
            <c:dLbl>
              <c:idx val="1"/>
              <c:layout>
                <c:manualLayout>
                  <c:x val="-4.1487924608502279E-2"/>
                  <c:y val="2.7256462052191122E-2"/>
                </c:manualLayout>
              </c:layout>
              <c:tx>
                <c:rich>
                  <a:bodyPr/>
                  <a:lstStyle/>
                  <a:p>
                    <a:fld id="{4F549538-0C58-4F66-9783-61357292EA3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D23A-4E49-9B01-C59FF49226CD}"/>
                </c:ext>
              </c:extLst>
            </c:dLbl>
            <c:dLbl>
              <c:idx val="2"/>
              <c:layout>
                <c:manualLayout>
                  <c:x val="-4.938785877571765E-2"/>
                  <c:y val="-3.5570763078698969E-2"/>
                </c:manualLayout>
              </c:layout>
              <c:tx>
                <c:rich>
                  <a:bodyPr/>
                  <a:lstStyle/>
                  <a:p>
                    <a:fld id="{84643FD3-3FFD-4D4C-B6CA-8166D04EC85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D23A-4E49-9B01-C59FF49226CD}"/>
                </c:ext>
              </c:extLst>
            </c:dLbl>
            <c:dLbl>
              <c:idx val="3"/>
              <c:layout>
                <c:manualLayout>
                  <c:x val="-4.9387858775717552E-2"/>
                  <c:y val="-2.7193799727913592E-2"/>
                </c:manualLayout>
              </c:layout>
              <c:tx>
                <c:rich>
                  <a:bodyPr/>
                  <a:lstStyle/>
                  <a:p>
                    <a:fld id="{CCBD2E44-667D-4217-9300-E8B872175C5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D23A-4E49-9B01-C59FF49226CD}"/>
                </c:ext>
              </c:extLst>
            </c:dLbl>
            <c:dLbl>
              <c:idx val="5"/>
              <c:layout>
                <c:manualLayout>
                  <c:x val="-4.9387858775717552E-2"/>
                  <c:y val="-2.3005318052520922E-2"/>
                </c:manualLayout>
              </c:layout>
              <c:tx>
                <c:rich>
                  <a:bodyPr/>
                  <a:lstStyle/>
                  <a:p>
                    <a:fld id="{9D77485C-CA82-4C5A-8DF3-1E09BDB835C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1-D23A-4E49-9B01-C59FF49226CD}"/>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Visualizations.xlsx]Summ'!$B$4:$B$10</c:f>
              <c:strCache>
                <c:ptCount val="6"/>
                <c:pt idx="0">
                  <c:v>2016</c:v>
                </c:pt>
                <c:pt idx="1">
                  <c:v>2017</c:v>
                </c:pt>
                <c:pt idx="2">
                  <c:v>2018</c:v>
                </c:pt>
                <c:pt idx="3">
                  <c:v>2019</c:v>
                </c:pt>
                <c:pt idx="4">
                  <c:v>2020</c:v>
                </c:pt>
                <c:pt idx="5">
                  <c:v>2021</c:v>
                </c:pt>
              </c:strCache>
              <c:extLst/>
            </c:strRef>
          </c:cat>
          <c:val>
            <c:numRef>
              <c:f>'[County Visualizations.xlsx]Summ'!$H$4:$H$10</c:f>
              <c:numCache>
                <c:formatCode>0.00</c:formatCode>
                <c:ptCount val="6"/>
                <c:pt idx="0">
                  <c:v>48.051649682446353</c:v>
                </c:pt>
                <c:pt idx="1">
                  <c:v>45.932741877472722</c:v>
                </c:pt>
                <c:pt idx="2">
                  <c:v>57.704568458437947</c:v>
                </c:pt>
                <c:pt idx="3">
                  <c:v>63.897430189361785</c:v>
                </c:pt>
                <c:pt idx="4">
                  <c:v>48.498576020518634</c:v>
                </c:pt>
                <c:pt idx="5">
                  <c:v>55.598992268265135</c:v>
                </c:pt>
              </c:numCache>
              <c:extLst/>
            </c:numRef>
          </c:val>
          <c:smooth val="0"/>
          <c:extLst>
            <c:ext xmlns:c16="http://schemas.microsoft.com/office/drawing/2014/chart" uri="{C3380CC4-5D6E-409C-BE32-E72D297353CC}">
              <c16:uniqueId val="{00000012-D23A-4E49-9B01-C59FF49226CD}"/>
            </c:ext>
          </c:extLst>
        </c:ser>
        <c:dLbls>
          <c:dLblPos val="t"/>
          <c:showLegendKey val="0"/>
          <c:showVal val="1"/>
          <c:showCatName val="0"/>
          <c:showSerName val="0"/>
          <c:showPercent val="0"/>
          <c:showBubbleSize val="0"/>
        </c:dLbls>
        <c:marker val="1"/>
        <c:smooth val="0"/>
        <c:axId val="1940412271"/>
        <c:axId val="15076799"/>
      </c:lineChart>
      <c:catAx>
        <c:axId val="194041227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5076799"/>
        <c:crosses val="autoZero"/>
        <c:auto val="1"/>
        <c:lblAlgn val="ctr"/>
        <c:lblOffset val="100"/>
        <c:noMultiLvlLbl val="0"/>
      </c:catAx>
      <c:valAx>
        <c:axId val="15076799"/>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Adult Residents</a:t>
                </a:r>
              </a:p>
            </c:rich>
          </c:tx>
          <c:layout>
            <c:manualLayout>
              <c:xMode val="edge"/>
              <c:yMode val="edge"/>
              <c:x val="1.8433179723502304E-2"/>
              <c:y val="0.25874658861359606"/>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9404122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Black Children in Summit County Experienced Higher Rates of Asthma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Summ!$C$13:$C$14</c:f>
              <c:strCache>
                <c:ptCount val="2"/>
                <c:pt idx="0">
                  <c:v>Summit White Children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4.5690721649484539E-2"/>
                  <c:y val="-2.6231971839640447E-2"/>
                </c:manualLayout>
              </c:layout>
              <c:tx>
                <c:rich>
                  <a:bodyPr/>
                  <a:lstStyle/>
                  <a:p>
                    <a:fld id="{AE87E7FE-AADE-4D56-9358-65CED27379B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7CCB-4482-AEE9-87AFC0CD8DB9}"/>
                </c:ext>
              </c:extLst>
            </c:dLbl>
            <c:dLbl>
              <c:idx val="1"/>
              <c:layout>
                <c:manualLayout>
                  <c:x val="-4.8439862542955327E-2"/>
                  <c:y val="-3.5150589453910315E-2"/>
                </c:manualLayout>
              </c:layout>
              <c:tx>
                <c:rich>
                  <a:bodyPr/>
                  <a:lstStyle/>
                  <a:p>
                    <a:fld id="{6BBFCA1B-9F89-4820-8127-78434FEE56A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7CCB-4482-AEE9-87AFC0CD8DB9}"/>
                </c:ext>
              </c:extLst>
            </c:dLbl>
            <c:dLbl>
              <c:idx val="2"/>
              <c:layout>
                <c:manualLayout>
                  <c:x val="-4.8439862542955327E-2"/>
                  <c:y val="-3.9609898261045211E-2"/>
                </c:manualLayout>
              </c:layout>
              <c:tx>
                <c:rich>
                  <a:bodyPr/>
                  <a:lstStyle/>
                  <a:p>
                    <a:fld id="{8535433D-B8B7-4FBC-9B10-EC12C8CD21F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7CCB-4482-AEE9-87AFC0CD8DB9}"/>
                </c:ext>
              </c:extLst>
            </c:dLbl>
            <c:dLbl>
              <c:idx val="3"/>
              <c:layout>
                <c:manualLayout>
                  <c:x val="-4.8439862542955424E-2"/>
                  <c:y val="-3.9609898261045044E-2"/>
                </c:manualLayout>
              </c:layout>
              <c:tx>
                <c:rich>
                  <a:bodyPr/>
                  <a:lstStyle/>
                  <a:p>
                    <a:fld id="{106DF923-57AA-43A3-9CEB-F5450920953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7CCB-4482-AEE9-87AFC0CD8DB9}"/>
                </c:ext>
              </c:extLst>
            </c:dLbl>
            <c:dLbl>
              <c:idx val="4"/>
              <c:layout>
                <c:manualLayout>
                  <c:x val="-4.2941580756013745E-2"/>
                  <c:y val="-2.6231971839640447E-2"/>
                </c:manualLayout>
              </c:layout>
              <c:tx>
                <c:rich>
                  <a:bodyPr/>
                  <a:lstStyle/>
                  <a:p>
                    <a:fld id="{A669235E-DCE6-4E2B-AAE2-5086416DF01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7CCB-4482-AEE9-87AFC0CD8DB9}"/>
                </c:ext>
              </c:extLst>
            </c:dLbl>
            <c:dLbl>
              <c:idx val="5"/>
              <c:layout>
                <c:manualLayout>
                  <c:x val="-4.8439862542955327E-2"/>
                  <c:y val="-3.5150589453910315E-2"/>
                </c:manualLayout>
              </c:layout>
              <c:tx>
                <c:rich>
                  <a:bodyPr/>
                  <a:lstStyle/>
                  <a:p>
                    <a:fld id="{E716904A-5020-4DD4-A92D-47B6947D931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7CCB-4482-AEE9-87AFC0CD8DB9}"/>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Summ!$B$15:$B$20</c:f>
              <c:numCache>
                <c:formatCode>General</c:formatCode>
                <c:ptCount val="6"/>
                <c:pt idx="0">
                  <c:v>2016</c:v>
                </c:pt>
                <c:pt idx="1">
                  <c:v>2017</c:v>
                </c:pt>
                <c:pt idx="2">
                  <c:v>2018</c:v>
                </c:pt>
                <c:pt idx="3">
                  <c:v>2019</c:v>
                </c:pt>
                <c:pt idx="4">
                  <c:v>2020</c:v>
                </c:pt>
                <c:pt idx="5">
                  <c:v>2021</c:v>
                </c:pt>
              </c:numCache>
            </c:numRef>
          </c:cat>
          <c:val>
            <c:numRef>
              <c:f>Summ!$C$15:$C$20</c:f>
              <c:numCache>
                <c:formatCode>General</c:formatCode>
                <c:ptCount val="6"/>
                <c:pt idx="0">
                  <c:v>59.27</c:v>
                </c:pt>
                <c:pt idx="1">
                  <c:v>55.46</c:v>
                </c:pt>
                <c:pt idx="2">
                  <c:v>65.989999999999995</c:v>
                </c:pt>
                <c:pt idx="3">
                  <c:v>63.03</c:v>
                </c:pt>
                <c:pt idx="4">
                  <c:v>23.75</c:v>
                </c:pt>
                <c:pt idx="5">
                  <c:v>41.38</c:v>
                </c:pt>
              </c:numCache>
            </c:numRef>
          </c:val>
          <c:smooth val="0"/>
          <c:extLst>
            <c:ext xmlns:c16="http://schemas.microsoft.com/office/drawing/2014/chart" uri="{C3380CC4-5D6E-409C-BE32-E72D297353CC}">
              <c16:uniqueId val="{00000006-7CCB-4482-AEE9-87AFC0CD8DB9}"/>
            </c:ext>
          </c:extLst>
        </c:ser>
        <c:ser>
          <c:idx val="1"/>
          <c:order val="1"/>
          <c:tx>
            <c:strRef>
              <c:f>Summ!$D$13:$D$14</c:f>
              <c:strCache>
                <c:ptCount val="2"/>
                <c:pt idx="0">
                  <c:v>Summit Black Children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0"/>
              <c:layout>
                <c:manualLayout>
                  <c:x val="-4.851540980057905E-2"/>
                  <c:y val="-3.9609898261045128E-2"/>
                </c:manualLayout>
              </c:layout>
              <c:tx>
                <c:rich>
                  <a:bodyPr/>
                  <a:lstStyle/>
                  <a:p>
                    <a:fld id="{02D789DC-F964-4474-953C-D5AC54225A6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7CCB-4482-AEE9-87AFC0CD8DB9}"/>
                </c:ext>
              </c:extLst>
            </c:dLbl>
            <c:dLbl>
              <c:idx val="1"/>
              <c:layout>
                <c:manualLayout>
                  <c:x val="-5.4013691587520632E-2"/>
                  <c:y val="-3.5150589453910273E-2"/>
                </c:manualLayout>
              </c:layout>
              <c:tx>
                <c:rich>
                  <a:bodyPr/>
                  <a:lstStyle/>
                  <a:p>
                    <a:fld id="{7FBEC4D0-00FA-4855-93DE-3674C69CAF9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7CCB-4482-AEE9-87AFC0CD8DB9}"/>
                </c:ext>
              </c:extLst>
            </c:dLbl>
            <c:dLbl>
              <c:idx val="2"/>
              <c:layout>
                <c:manualLayout>
                  <c:x val="-5.4013691587520632E-2"/>
                  <c:y val="-3.5150589453910273E-2"/>
                </c:manualLayout>
              </c:layout>
              <c:tx>
                <c:rich>
                  <a:bodyPr/>
                  <a:lstStyle/>
                  <a:p>
                    <a:fld id="{00C5E38D-4C25-4A9E-BCC9-601682AF4FE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7CCB-4482-AEE9-87AFC0CD8DB9}"/>
                </c:ext>
              </c:extLst>
            </c:dLbl>
            <c:dLbl>
              <c:idx val="3"/>
              <c:layout>
                <c:manualLayout>
                  <c:x val="-4.5690721649484636E-2"/>
                  <c:y val="-3.5150589453910232E-2"/>
                </c:manualLayout>
              </c:layout>
              <c:tx>
                <c:rich>
                  <a:bodyPr/>
                  <a:lstStyle/>
                  <a:p>
                    <a:fld id="{B9D594E1-5694-4974-84FC-1E4354C3365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7CCB-4482-AEE9-87AFC0CD8DB9}"/>
                </c:ext>
              </c:extLst>
            </c:dLbl>
            <c:dLbl>
              <c:idx val="4"/>
              <c:layout>
                <c:manualLayout>
                  <c:x val="-4.5766268907108158E-2"/>
                  <c:y val="-5.7447133489584704E-2"/>
                </c:manualLayout>
              </c:layout>
              <c:tx>
                <c:rich>
                  <a:bodyPr/>
                  <a:lstStyle/>
                  <a:p>
                    <a:fld id="{2344FB8F-B4DF-4D4B-91CA-55B02C72C01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7CCB-4482-AEE9-87AFC0CD8DB9}"/>
                </c:ext>
              </c:extLst>
            </c:dLbl>
            <c:dLbl>
              <c:idx val="5"/>
              <c:layout>
                <c:manualLayout>
                  <c:x val="-4.8439862542955327E-2"/>
                  <c:y val="-3.5150589453910232E-2"/>
                </c:manualLayout>
              </c:layout>
              <c:tx>
                <c:rich>
                  <a:bodyPr/>
                  <a:lstStyle/>
                  <a:p>
                    <a:fld id="{7FA9DE48-E367-436D-9CAC-7753BE4E8B5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7CCB-4482-AEE9-87AFC0CD8DB9}"/>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Summ!$B$15:$B$20</c:f>
              <c:numCache>
                <c:formatCode>General</c:formatCode>
                <c:ptCount val="6"/>
                <c:pt idx="0">
                  <c:v>2016</c:v>
                </c:pt>
                <c:pt idx="1">
                  <c:v>2017</c:v>
                </c:pt>
                <c:pt idx="2">
                  <c:v>2018</c:v>
                </c:pt>
                <c:pt idx="3">
                  <c:v>2019</c:v>
                </c:pt>
                <c:pt idx="4">
                  <c:v>2020</c:v>
                </c:pt>
                <c:pt idx="5">
                  <c:v>2021</c:v>
                </c:pt>
              </c:numCache>
            </c:numRef>
          </c:cat>
          <c:val>
            <c:numRef>
              <c:f>Summ!$D$15:$D$20</c:f>
              <c:numCache>
                <c:formatCode>General</c:formatCode>
                <c:ptCount val="6"/>
                <c:pt idx="0">
                  <c:v>396.78</c:v>
                </c:pt>
                <c:pt idx="1">
                  <c:v>414.88</c:v>
                </c:pt>
                <c:pt idx="2">
                  <c:v>464.16</c:v>
                </c:pt>
                <c:pt idx="3">
                  <c:v>434.2</c:v>
                </c:pt>
                <c:pt idx="4">
                  <c:v>195.36</c:v>
                </c:pt>
                <c:pt idx="5">
                  <c:v>292.2</c:v>
                </c:pt>
              </c:numCache>
            </c:numRef>
          </c:val>
          <c:smooth val="0"/>
          <c:extLst>
            <c:ext xmlns:c16="http://schemas.microsoft.com/office/drawing/2014/chart" uri="{C3380CC4-5D6E-409C-BE32-E72D297353CC}">
              <c16:uniqueId val="{0000000D-7CCB-4482-AEE9-87AFC0CD8DB9}"/>
            </c:ext>
          </c:extLst>
        </c:ser>
        <c:ser>
          <c:idx val="2"/>
          <c:order val="2"/>
          <c:tx>
            <c:strRef>
              <c:f>Summ!$E$13:$E$14</c:f>
              <c:strCache>
                <c:ptCount val="2"/>
                <c:pt idx="0">
                  <c:v>Ohio White Children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4.8765213626647187E-2"/>
                  <c:y val="1.9755791395640761E-2"/>
                </c:manualLayout>
              </c:layout>
              <c:tx>
                <c:rich>
                  <a:bodyPr/>
                  <a:lstStyle/>
                  <a:p>
                    <a:fld id="{E86F2F00-64C2-479A-BB79-C6EA1E4880D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7CCB-4482-AEE9-87AFC0CD8DB9}"/>
                </c:ext>
              </c:extLst>
            </c:dLbl>
            <c:dLbl>
              <c:idx val="1"/>
              <c:layout>
                <c:manualLayout>
                  <c:x val="-4.6016072733176393E-2"/>
                  <c:y val="2.8674409009910549E-2"/>
                </c:manualLayout>
              </c:layout>
              <c:tx>
                <c:rich>
                  <a:bodyPr/>
                  <a:lstStyle/>
                  <a:p>
                    <a:fld id="{7049CED2-AD52-4FD7-9D7A-1332B947810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7CCB-4482-AEE9-87AFC0CD8DB9}"/>
                </c:ext>
              </c:extLst>
            </c:dLbl>
            <c:dLbl>
              <c:idx val="2"/>
              <c:layout>
                <c:manualLayout>
                  <c:x val="-4.8765213626647187E-2"/>
                  <c:y val="1.9755791395640682E-2"/>
                </c:manualLayout>
              </c:layout>
              <c:tx>
                <c:rich>
                  <a:bodyPr/>
                  <a:lstStyle/>
                  <a:p>
                    <a:fld id="{87D6360B-6DEB-4C2B-84B8-97ED46B975C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7CCB-4482-AEE9-87AFC0CD8DB9}"/>
                </c:ext>
              </c:extLst>
            </c:dLbl>
            <c:dLbl>
              <c:idx val="3"/>
              <c:layout>
                <c:manualLayout>
                  <c:x val="-5.1514354520117975E-2"/>
                  <c:y val="2.4215100202775574E-2"/>
                </c:manualLayout>
              </c:layout>
              <c:tx>
                <c:rich>
                  <a:bodyPr/>
                  <a:lstStyle/>
                  <a:p>
                    <a:fld id="{7B5DC401-7384-464B-B3DE-9A3EBAAEFB1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1-7CCB-4482-AEE9-87AFC0CD8DB9}"/>
                </c:ext>
              </c:extLst>
            </c:dLbl>
            <c:dLbl>
              <c:idx val="4"/>
              <c:layout>
                <c:manualLayout>
                  <c:x val="-4.8765213626647187E-2"/>
                  <c:y val="1.9755791395640761E-2"/>
                </c:manualLayout>
              </c:layout>
              <c:tx>
                <c:rich>
                  <a:bodyPr/>
                  <a:lstStyle/>
                  <a:p>
                    <a:fld id="{D1BBBEA2-5457-44A2-B342-0FC907D5368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2-7CCB-4482-AEE9-87AFC0CD8DB9}"/>
                </c:ext>
              </c:extLst>
            </c:dLbl>
            <c:dLbl>
              <c:idx val="5"/>
              <c:layout>
                <c:manualLayout>
                  <c:x val="-4.0517790946234811E-2"/>
                  <c:y val="2.8674409009910549E-2"/>
                </c:manualLayout>
              </c:layout>
              <c:tx>
                <c:rich>
                  <a:bodyPr/>
                  <a:lstStyle/>
                  <a:p>
                    <a:fld id="{9A72D053-49F7-47D5-9B8F-6E66F923D75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3-7CCB-4482-AEE9-87AFC0CD8DB9}"/>
                </c:ext>
              </c:extLst>
            </c:dLbl>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65000"/>
                        <a:lumOff val="3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0"/>
              </c:ext>
            </c:extLst>
          </c:dLbls>
          <c:cat>
            <c:numRef>
              <c:f>Summ!$B$15:$B$20</c:f>
              <c:numCache>
                <c:formatCode>General</c:formatCode>
                <c:ptCount val="6"/>
                <c:pt idx="0">
                  <c:v>2016</c:v>
                </c:pt>
                <c:pt idx="1">
                  <c:v>2017</c:v>
                </c:pt>
                <c:pt idx="2">
                  <c:v>2018</c:v>
                </c:pt>
                <c:pt idx="3">
                  <c:v>2019</c:v>
                </c:pt>
                <c:pt idx="4">
                  <c:v>2020</c:v>
                </c:pt>
                <c:pt idx="5">
                  <c:v>2021</c:v>
                </c:pt>
              </c:numCache>
            </c:numRef>
          </c:cat>
          <c:val>
            <c:numRef>
              <c:f>Summ!$E$15:$E$20</c:f>
              <c:numCache>
                <c:formatCode>0.00</c:formatCode>
                <c:ptCount val="6"/>
                <c:pt idx="0">
                  <c:v>44.004702676944859</c:v>
                </c:pt>
                <c:pt idx="1">
                  <c:v>44.73695160288279</c:v>
                </c:pt>
                <c:pt idx="2">
                  <c:v>49.605113685844273</c:v>
                </c:pt>
                <c:pt idx="3">
                  <c:v>45.555601754132802</c:v>
                </c:pt>
                <c:pt idx="4">
                  <c:v>21.784170040564295</c:v>
                </c:pt>
                <c:pt idx="5">
                  <c:v>32.560540259413706</c:v>
                </c:pt>
              </c:numCache>
            </c:numRef>
          </c:val>
          <c:smooth val="0"/>
          <c:extLst>
            <c:ext xmlns:c16="http://schemas.microsoft.com/office/drawing/2014/chart" uri="{C3380CC4-5D6E-409C-BE32-E72D297353CC}">
              <c16:uniqueId val="{00000014-7CCB-4482-AEE9-87AFC0CD8DB9}"/>
            </c:ext>
          </c:extLst>
        </c:ser>
        <c:ser>
          <c:idx val="3"/>
          <c:order val="3"/>
          <c:tx>
            <c:strRef>
              <c:f>Summ!$F$13:$F$14</c:f>
              <c:strCache>
                <c:ptCount val="2"/>
                <c:pt idx="0">
                  <c:v>Ohio Black Children</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dLbl>
              <c:idx val="0"/>
              <c:layout>
                <c:manualLayout>
                  <c:x val="-5.1264550694049844E-2"/>
                  <c:y val="-3.0691280646775423E-2"/>
                </c:manualLayout>
              </c:layout>
              <c:tx>
                <c:rich>
                  <a:bodyPr/>
                  <a:lstStyle/>
                  <a:p>
                    <a:fld id="{D1281582-63A1-4C3A-9D10-F5A4C552EC9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5-7CCB-4482-AEE9-87AFC0CD8DB9}"/>
                </c:ext>
              </c:extLst>
            </c:dLbl>
            <c:dLbl>
              <c:idx val="1"/>
              <c:layout>
                <c:manualLayout>
                  <c:x val="-5.6762832480991419E-2"/>
                  <c:y val="-3.5150589453910315E-2"/>
                </c:manualLayout>
              </c:layout>
              <c:tx>
                <c:rich>
                  <a:bodyPr/>
                  <a:lstStyle/>
                  <a:p>
                    <a:fld id="{D7CF4142-D8E4-457F-B325-73A97F583CD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6-7CCB-4482-AEE9-87AFC0CD8DB9}"/>
                </c:ext>
              </c:extLst>
            </c:dLbl>
            <c:dLbl>
              <c:idx val="2"/>
              <c:layout>
                <c:manualLayout>
                  <c:x val="-5.4013691587520632E-2"/>
                  <c:y val="-3.5150589453910232E-2"/>
                </c:manualLayout>
              </c:layout>
              <c:tx>
                <c:rich>
                  <a:bodyPr/>
                  <a:lstStyle/>
                  <a:p>
                    <a:fld id="{CFB09528-0377-4DF7-983D-EEE7614477F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7-7CCB-4482-AEE9-87AFC0CD8DB9}"/>
                </c:ext>
              </c:extLst>
            </c:dLbl>
            <c:dLbl>
              <c:idx val="3"/>
              <c:layout>
                <c:manualLayout>
                  <c:x val="-5.4013691587520736E-2"/>
                  <c:y val="-2.6231971839640447E-2"/>
                </c:manualLayout>
              </c:layout>
              <c:tx>
                <c:rich>
                  <a:bodyPr/>
                  <a:lstStyle/>
                  <a:p>
                    <a:fld id="{D0D64A83-E51B-4D0A-8B3D-5C832061B2A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8-7CCB-4482-AEE9-87AFC0CD8DB9}"/>
                </c:ext>
              </c:extLst>
            </c:dLbl>
            <c:dLbl>
              <c:idx val="4"/>
              <c:layout>
                <c:manualLayout>
                  <c:x val="-5.4013691587520632E-2"/>
                  <c:y val="-3.9609898261045211E-2"/>
                </c:manualLayout>
              </c:layout>
              <c:tx>
                <c:rich>
                  <a:bodyPr/>
                  <a:lstStyle/>
                  <a:p>
                    <a:fld id="{DC17069E-2CDD-45D9-97D0-CCC7385D3AD8}"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9-7CCB-4482-AEE9-87AFC0CD8DB9}"/>
                </c:ext>
              </c:extLst>
            </c:dLbl>
            <c:dLbl>
              <c:idx val="5"/>
              <c:layout>
                <c:manualLayout>
                  <c:x val="-5.1264550694049844E-2"/>
                  <c:y val="-2.6231971839640447E-2"/>
                </c:manualLayout>
              </c:layout>
              <c:tx>
                <c:rich>
                  <a:bodyPr/>
                  <a:lstStyle/>
                  <a:p>
                    <a:fld id="{909E6F5F-2AD9-4AE7-B9AC-3C19B0DE556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A-7CCB-4482-AEE9-87AFC0CD8DB9}"/>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Summ!$B$15:$B$20</c:f>
              <c:numCache>
                <c:formatCode>General</c:formatCode>
                <c:ptCount val="6"/>
                <c:pt idx="0">
                  <c:v>2016</c:v>
                </c:pt>
                <c:pt idx="1">
                  <c:v>2017</c:v>
                </c:pt>
                <c:pt idx="2">
                  <c:v>2018</c:v>
                </c:pt>
                <c:pt idx="3">
                  <c:v>2019</c:v>
                </c:pt>
                <c:pt idx="4">
                  <c:v>2020</c:v>
                </c:pt>
                <c:pt idx="5">
                  <c:v>2021</c:v>
                </c:pt>
              </c:numCache>
            </c:numRef>
          </c:cat>
          <c:val>
            <c:numRef>
              <c:f>Summ!$F$15:$F$20</c:f>
              <c:numCache>
                <c:formatCode>0.00</c:formatCode>
                <c:ptCount val="6"/>
                <c:pt idx="0">
                  <c:v>223.90060986041178</c:v>
                </c:pt>
                <c:pt idx="1">
                  <c:v>233.26999481775781</c:v>
                </c:pt>
                <c:pt idx="2">
                  <c:v>243.19517653708817</c:v>
                </c:pt>
                <c:pt idx="3">
                  <c:v>240.77437748603225</c:v>
                </c:pt>
                <c:pt idx="4">
                  <c:v>114.33531577840921</c:v>
                </c:pt>
                <c:pt idx="5">
                  <c:v>183.06049951146085</c:v>
                </c:pt>
              </c:numCache>
            </c:numRef>
          </c:val>
          <c:smooth val="0"/>
          <c:extLst>
            <c:ext xmlns:c16="http://schemas.microsoft.com/office/drawing/2014/chart" uri="{C3380CC4-5D6E-409C-BE32-E72D297353CC}">
              <c16:uniqueId val="{0000001B-7CCB-4482-AEE9-87AFC0CD8DB9}"/>
            </c:ext>
          </c:extLst>
        </c:ser>
        <c:dLbls>
          <c:dLblPos val="t"/>
          <c:showLegendKey val="0"/>
          <c:showVal val="1"/>
          <c:showCatName val="0"/>
          <c:showSerName val="0"/>
          <c:showPercent val="0"/>
          <c:showBubbleSize val="0"/>
        </c:dLbls>
        <c:marker val="1"/>
        <c:smooth val="0"/>
        <c:axId val="1275640975"/>
        <c:axId val="1275635695"/>
      </c:lineChart>
      <c:catAx>
        <c:axId val="127564097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275635695"/>
        <c:crosses val="autoZero"/>
        <c:auto val="1"/>
        <c:lblAlgn val="ctr"/>
        <c:lblOffset val="100"/>
        <c:noMultiLvlLbl val="0"/>
      </c:catAx>
      <c:valAx>
        <c:axId val="1275635695"/>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Adult Residents</a:t>
                </a:r>
              </a:p>
            </c:rich>
          </c:tx>
          <c:layout>
            <c:manualLayout>
              <c:xMode val="edge"/>
              <c:yMode val="edge"/>
              <c:x val="1.6666666666666666E-2"/>
              <c:y val="0.21118073782443861"/>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27564097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Hispanic Children in Summit County Experienced Higher Rates of Asthma-Related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manualLayout>
          <c:layoutTarget val="inner"/>
          <c:xMode val="edge"/>
          <c:yMode val="edge"/>
          <c:x val="0.11196337369247594"/>
          <c:y val="0.22269998685211509"/>
          <c:w val="0.85891684415767944"/>
          <c:h val="0.52206228172712199"/>
        </c:manualLayout>
      </c:layout>
      <c:lineChart>
        <c:grouping val="standard"/>
        <c:varyColors val="0"/>
        <c:ser>
          <c:idx val="0"/>
          <c:order val="0"/>
          <c:tx>
            <c:strRef>
              <c:f>'[County Visualizations.xlsx]Summ'!$C$13</c:f>
              <c:strCache>
                <c:ptCount val="1"/>
                <c:pt idx="0">
                  <c:v>Summit White Children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5.3140646094891476E-2"/>
                  <c:y val="2.4063604776636761E-2"/>
                </c:manualLayout>
              </c:layout>
              <c:tx>
                <c:rich>
                  <a:bodyPr/>
                  <a:lstStyle/>
                  <a:p>
                    <a:fld id="{46A97FA2-0E5F-4583-8910-3739B20014F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7D1B-4314-9CA1-5344F9A1FB19}"/>
                </c:ext>
              </c:extLst>
            </c:dLbl>
            <c:dLbl>
              <c:idx val="1"/>
              <c:layout>
                <c:manualLayout>
                  <c:x val="-5.0450666839503132E-2"/>
                  <c:y val="2.4063604776636761E-2"/>
                </c:manualLayout>
              </c:layout>
              <c:tx>
                <c:rich>
                  <a:bodyPr/>
                  <a:lstStyle/>
                  <a:p>
                    <a:fld id="{FCD68D40-CFE5-4F0D-9E29-B0A4CD26C3E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7D1B-4314-9CA1-5344F9A1FB19}"/>
                </c:ext>
              </c:extLst>
            </c:dLbl>
            <c:dLbl>
              <c:idx val="2"/>
              <c:layout>
                <c:manualLayout>
                  <c:x val="-5.0450666839503132E-2"/>
                  <c:y val="3.2825923769204575E-2"/>
                </c:manualLayout>
              </c:layout>
              <c:tx>
                <c:rich>
                  <a:bodyPr/>
                  <a:lstStyle/>
                  <a:p>
                    <a:fld id="{43298DD5-922E-40E2-8544-8FF313109AA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7D1B-4314-9CA1-5344F9A1FB19}"/>
                </c:ext>
              </c:extLst>
            </c:dLbl>
            <c:dLbl>
              <c:idx val="3"/>
              <c:layout>
                <c:manualLayout>
                  <c:x val="-5.3140646094891456E-2"/>
                  <c:y val="3.2825923769204658E-2"/>
                </c:manualLayout>
              </c:layout>
              <c:tx>
                <c:rich>
                  <a:bodyPr/>
                  <a:lstStyle/>
                  <a:p>
                    <a:fld id="{6C979D58-16AC-4027-A476-474481F5B90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7D1B-4314-9CA1-5344F9A1FB19}"/>
                </c:ext>
              </c:extLst>
            </c:dLbl>
            <c:dLbl>
              <c:idx val="4"/>
              <c:layout>
                <c:manualLayout>
                  <c:x val="-3.431079130717328E-2"/>
                  <c:y val="-6.6045116973508823E-3"/>
                </c:manualLayout>
              </c:layout>
              <c:tx>
                <c:rich>
                  <a:bodyPr/>
                  <a:lstStyle/>
                  <a:p>
                    <a:fld id="{04226462-39A6-41F6-B683-E2122650752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7D1B-4314-9CA1-5344F9A1FB19}"/>
                </c:ext>
              </c:extLst>
            </c:dLbl>
            <c:dLbl>
              <c:idx val="5"/>
              <c:layout>
                <c:manualLayout>
                  <c:x val="-1.279095726406658E-2"/>
                  <c:y val="6.5389667915008842E-3"/>
                </c:manualLayout>
              </c:layout>
              <c:tx>
                <c:rich>
                  <a:bodyPr/>
                  <a:lstStyle/>
                  <a:p>
                    <a:fld id="{AEEB2BBB-8992-41B2-B8A0-16354B566CB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7D1B-4314-9CA1-5344F9A1FB19}"/>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Visualizations.xlsx]Summ'!$B$14:$B$20</c:f>
              <c:strCache>
                <c:ptCount val="6"/>
                <c:pt idx="0">
                  <c:v>2016</c:v>
                </c:pt>
                <c:pt idx="1">
                  <c:v>2017</c:v>
                </c:pt>
                <c:pt idx="2">
                  <c:v>2018</c:v>
                </c:pt>
                <c:pt idx="3">
                  <c:v>2019</c:v>
                </c:pt>
                <c:pt idx="4">
                  <c:v>2020</c:v>
                </c:pt>
                <c:pt idx="5">
                  <c:v>2021</c:v>
                </c:pt>
              </c:strCache>
              <c:extLst/>
            </c:strRef>
          </c:cat>
          <c:val>
            <c:numRef>
              <c:f>'[County Visualizations.xlsx]Summ'!$C$14:$C$20</c:f>
              <c:numCache>
                <c:formatCode>General</c:formatCode>
                <c:ptCount val="6"/>
                <c:pt idx="0">
                  <c:v>59.27</c:v>
                </c:pt>
                <c:pt idx="1">
                  <c:v>55.46</c:v>
                </c:pt>
                <c:pt idx="2">
                  <c:v>65.989999999999995</c:v>
                </c:pt>
                <c:pt idx="3">
                  <c:v>63.03</c:v>
                </c:pt>
                <c:pt idx="4">
                  <c:v>23.75</c:v>
                </c:pt>
                <c:pt idx="5">
                  <c:v>41.38</c:v>
                </c:pt>
              </c:numCache>
              <c:extLst/>
            </c:numRef>
          </c:val>
          <c:smooth val="0"/>
          <c:extLst>
            <c:ext xmlns:c16="http://schemas.microsoft.com/office/drawing/2014/chart" uri="{C3380CC4-5D6E-409C-BE32-E72D297353CC}">
              <c16:uniqueId val="{00000006-7D1B-4314-9CA1-5344F9A1FB19}"/>
            </c:ext>
          </c:extLst>
        </c:ser>
        <c:ser>
          <c:idx val="2"/>
          <c:order val="1"/>
          <c:tx>
            <c:strRef>
              <c:f>'[County Visualizations.xlsx]Summ'!$E$13</c:f>
              <c:strCache>
                <c:ptCount val="1"/>
                <c:pt idx="0">
                  <c:v>Ohio White Children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5.0087413735330613E-2"/>
                  <c:y val="3.8915735469039349E-2"/>
                </c:manualLayout>
              </c:layout>
              <c:tx>
                <c:rich>
                  <a:bodyPr/>
                  <a:lstStyle/>
                  <a:p>
                    <a:fld id="{7F94E1F1-9AE8-4407-B005-D96F9172AB4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7D1B-4314-9CA1-5344F9A1FB19}"/>
                </c:ext>
              </c:extLst>
            </c:dLbl>
            <c:dLbl>
              <c:idx val="1"/>
              <c:layout>
                <c:manualLayout>
                  <c:x val="-5.0087413735330613E-2"/>
                  <c:y val="3.8915735469039266E-2"/>
                </c:manualLayout>
              </c:layout>
              <c:tx>
                <c:rich>
                  <a:bodyPr/>
                  <a:lstStyle/>
                  <a:p>
                    <a:fld id="{B683B265-6DC4-400F-B519-4B9AB5D333A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7D1B-4314-9CA1-5344F9A1FB19}"/>
                </c:ext>
              </c:extLst>
            </c:dLbl>
            <c:dLbl>
              <c:idx val="2"/>
              <c:layout>
                <c:manualLayout>
                  <c:x val="-4.7397434479942289E-2"/>
                  <c:y val="4.3296894965323296E-2"/>
                </c:manualLayout>
              </c:layout>
              <c:tx>
                <c:rich>
                  <a:bodyPr/>
                  <a:lstStyle/>
                  <a:p>
                    <a:fld id="{55FC8619-11BC-42FA-83D3-2AF1827C9B1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7D1B-4314-9CA1-5344F9A1FB19}"/>
                </c:ext>
              </c:extLst>
            </c:dLbl>
            <c:dLbl>
              <c:idx val="3"/>
              <c:layout>
                <c:manualLayout>
                  <c:x val="-5.3140646094891456E-2"/>
                  <c:y val="4.1588242761772552E-2"/>
                </c:manualLayout>
              </c:layout>
              <c:tx>
                <c:rich>
                  <a:bodyPr/>
                  <a:lstStyle/>
                  <a:p>
                    <a:fld id="{71DE0647-65FC-4273-B68D-1BEE43E2ED7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7D1B-4314-9CA1-5344F9A1FB19}"/>
                </c:ext>
              </c:extLst>
            </c:dLbl>
            <c:dLbl>
              <c:idx val="4"/>
              <c:layout>
                <c:manualLayout>
                  <c:x val="-4.5583402432888068E-2"/>
                  <c:y val="3.5614742115030178E-2"/>
                </c:manualLayout>
              </c:layout>
              <c:tx>
                <c:rich>
                  <a:bodyPr/>
                  <a:lstStyle/>
                  <a:p>
                    <a:fld id="{1EDCF306-BE46-4628-8E1A-160D9F903BC8}"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7D1B-4314-9CA1-5344F9A1FB19}"/>
                </c:ext>
              </c:extLst>
            </c:dLbl>
            <c:dLbl>
              <c:idx val="5"/>
              <c:layout>
                <c:manualLayout>
                  <c:x val="-3.1620812051784852E-2"/>
                  <c:y val="2.8444764272920628E-2"/>
                </c:manualLayout>
              </c:layout>
              <c:tx>
                <c:rich>
                  <a:bodyPr/>
                  <a:lstStyle/>
                  <a:p>
                    <a:fld id="{64C71B2B-5D6F-49BE-8AFC-8CB98ADD0BF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7D1B-4314-9CA1-5344F9A1FB19}"/>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Visualizations.xlsx]Summ'!$B$14:$B$20</c:f>
              <c:strCache>
                <c:ptCount val="6"/>
                <c:pt idx="0">
                  <c:v>2016</c:v>
                </c:pt>
                <c:pt idx="1">
                  <c:v>2017</c:v>
                </c:pt>
                <c:pt idx="2">
                  <c:v>2018</c:v>
                </c:pt>
                <c:pt idx="3">
                  <c:v>2019</c:v>
                </c:pt>
                <c:pt idx="4">
                  <c:v>2020</c:v>
                </c:pt>
                <c:pt idx="5">
                  <c:v>2021</c:v>
                </c:pt>
              </c:strCache>
              <c:extLst/>
            </c:strRef>
          </c:cat>
          <c:val>
            <c:numRef>
              <c:f>'[County Visualizations.xlsx]Summ'!$E$14:$E$20</c:f>
              <c:numCache>
                <c:formatCode>0.00</c:formatCode>
                <c:ptCount val="6"/>
                <c:pt idx="0">
                  <c:v>44.004702676944859</c:v>
                </c:pt>
                <c:pt idx="1">
                  <c:v>44.73695160288279</c:v>
                </c:pt>
                <c:pt idx="2">
                  <c:v>49.605113685844273</c:v>
                </c:pt>
                <c:pt idx="3">
                  <c:v>45.555601754132802</c:v>
                </c:pt>
                <c:pt idx="4">
                  <c:v>21.784170040564295</c:v>
                </c:pt>
                <c:pt idx="5">
                  <c:v>32.560540259413706</c:v>
                </c:pt>
              </c:numCache>
              <c:extLst/>
            </c:numRef>
          </c:val>
          <c:smooth val="0"/>
          <c:extLst>
            <c:ext xmlns:c16="http://schemas.microsoft.com/office/drawing/2014/chart" uri="{C3380CC4-5D6E-409C-BE32-E72D297353CC}">
              <c16:uniqueId val="{0000000D-7D1B-4314-9CA1-5344F9A1FB19}"/>
            </c:ext>
          </c:extLst>
        </c:ser>
        <c:ser>
          <c:idx val="4"/>
          <c:order val="2"/>
          <c:tx>
            <c:strRef>
              <c:f>'[County Visualizations.xlsx]Summ'!$G$13</c:f>
              <c:strCache>
                <c:ptCount val="1"/>
                <c:pt idx="0">
                  <c:v>Summit Hispanic Children </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dLbl>
              <c:idx val="0"/>
              <c:layout>
                <c:manualLayout>
                  <c:x val="-4.7760611627985505E-2"/>
                  <c:y val="-2.9127143971956412E-2"/>
                </c:manualLayout>
              </c:layout>
              <c:tx>
                <c:rich>
                  <a:bodyPr/>
                  <a:lstStyle/>
                  <a:p>
                    <a:fld id="{28B8C0D1-956C-4C13-96BA-B0DAA2B5D1B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7D1B-4314-9CA1-5344F9A1FB19}"/>
                </c:ext>
              </c:extLst>
            </c:dLbl>
            <c:dLbl>
              <c:idx val="1"/>
              <c:layout>
                <c:manualLayout>
                  <c:x val="-2.3550874285619878E-2"/>
                  <c:y val="-1.0920126287784913E-2"/>
                </c:manualLayout>
              </c:layout>
              <c:tx>
                <c:rich>
                  <a:bodyPr/>
                  <a:lstStyle/>
                  <a:p>
                    <a:fld id="{80E8E355-65BF-4F82-BD45-62C6A6FBDC8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7D1B-4314-9CA1-5344F9A1FB19}"/>
                </c:ext>
              </c:extLst>
            </c:dLbl>
            <c:dLbl>
              <c:idx val="2"/>
              <c:layout>
                <c:manualLayout>
                  <c:x val="-5.8520604605668103E-2"/>
                  <c:y val="-2.1578072952170156E-3"/>
                </c:manualLayout>
              </c:layout>
              <c:tx>
                <c:rich>
                  <a:bodyPr/>
                  <a:lstStyle/>
                  <a:p>
                    <a:fld id="{8C9B6636-D4E9-43BC-AF1D-FB7317B2C36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7D1B-4314-9CA1-5344F9A1FB19}"/>
                </c:ext>
              </c:extLst>
            </c:dLbl>
            <c:dLbl>
              <c:idx val="3"/>
              <c:layout>
                <c:manualLayout>
                  <c:x val="-4.8513881775623637E-2"/>
                  <c:y val="-2.8444764272920708E-2"/>
                </c:manualLayout>
              </c:layout>
              <c:tx>
                <c:rich>
                  <a:bodyPr/>
                  <a:lstStyle/>
                  <a:p>
                    <a:fld id="{F6BCA3B6-4167-4746-9D11-E2B27483976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1-7D1B-4314-9CA1-5344F9A1FB19}"/>
                </c:ext>
              </c:extLst>
            </c:dLbl>
            <c:dLbl>
              <c:idx val="4"/>
              <c:layout>
                <c:manualLayout>
                  <c:x val="-7.4660480137998156E-2"/>
                  <c:y val="-3.2825923769204658E-2"/>
                </c:manualLayout>
              </c:layout>
              <c:tx>
                <c:rich>
                  <a:bodyPr/>
                  <a:lstStyle/>
                  <a:p>
                    <a:fld id="{9291E4BF-5A8D-4A92-9098-566B9F56B2C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2-7D1B-4314-9CA1-5344F9A1FB19}"/>
                </c:ext>
              </c:extLst>
            </c:dLbl>
            <c:dLbl>
              <c:idx val="5"/>
              <c:layout>
                <c:manualLayout>
                  <c:x val="-1.0100978008678452E-2"/>
                  <c:y val="-6.5389667915009648E-3"/>
                </c:manualLayout>
              </c:layout>
              <c:tx>
                <c:rich>
                  <a:bodyPr/>
                  <a:lstStyle/>
                  <a:p>
                    <a:fld id="{4738036A-3EA5-493A-9141-AA488110CDD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3-7D1B-4314-9CA1-5344F9A1FB19}"/>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Visualizations.xlsx]Summ'!$B$14:$B$20</c:f>
              <c:strCache>
                <c:ptCount val="6"/>
                <c:pt idx="0">
                  <c:v>2016</c:v>
                </c:pt>
                <c:pt idx="1">
                  <c:v>2017</c:v>
                </c:pt>
                <c:pt idx="2">
                  <c:v>2018</c:v>
                </c:pt>
                <c:pt idx="3">
                  <c:v>2019</c:v>
                </c:pt>
                <c:pt idx="4">
                  <c:v>2020</c:v>
                </c:pt>
                <c:pt idx="5">
                  <c:v>2021</c:v>
                </c:pt>
              </c:strCache>
              <c:extLst/>
            </c:strRef>
          </c:cat>
          <c:val>
            <c:numRef>
              <c:f>'[County Visualizations.xlsx]Summ'!$G$14:$G$20</c:f>
              <c:numCache>
                <c:formatCode>0.00</c:formatCode>
                <c:ptCount val="6"/>
                <c:pt idx="0">
                  <c:v>98.406747891283999</c:v>
                </c:pt>
                <c:pt idx="1">
                  <c:v>59.212024595764099</c:v>
                </c:pt>
                <c:pt idx="2">
                  <c:v>70.609002647837599</c:v>
                </c:pt>
                <c:pt idx="3">
                  <c:v>101.533808597969</c:v>
                </c:pt>
                <c:pt idx="4">
                  <c:v>31.699070160608599</c:v>
                </c:pt>
                <c:pt idx="5">
                  <c:v>52.910052910052897</c:v>
                </c:pt>
              </c:numCache>
              <c:extLst/>
            </c:numRef>
          </c:val>
          <c:smooth val="0"/>
          <c:extLst>
            <c:ext xmlns:c16="http://schemas.microsoft.com/office/drawing/2014/chart" uri="{C3380CC4-5D6E-409C-BE32-E72D297353CC}">
              <c16:uniqueId val="{00000014-7D1B-4314-9CA1-5344F9A1FB19}"/>
            </c:ext>
          </c:extLst>
        </c:ser>
        <c:ser>
          <c:idx val="5"/>
          <c:order val="3"/>
          <c:tx>
            <c:strRef>
              <c:f>'[County Visualizations.xlsx]Summ'!$H$13</c:f>
              <c:strCache>
                <c:ptCount val="1"/>
                <c:pt idx="0">
                  <c:v>Ohio Hispanic Children </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dLbls>
            <c:dLbl>
              <c:idx val="0"/>
              <c:layout>
                <c:manualLayout>
                  <c:x val="-4.7397434479942289E-2"/>
                  <c:y val="-3.4534575972755395E-2"/>
                </c:manualLayout>
              </c:layout>
              <c:tx>
                <c:rich>
                  <a:bodyPr/>
                  <a:lstStyle/>
                  <a:p>
                    <a:fld id="{BAE1BA76-1D96-4BE9-A48B-ECEB8D3EBD1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5-7D1B-4314-9CA1-5344F9A1FB19}"/>
                </c:ext>
              </c:extLst>
            </c:dLbl>
            <c:dLbl>
              <c:idx val="1"/>
              <c:layout>
                <c:manualLayout>
                  <c:x val="-4.2380729073338154E-2"/>
                  <c:y val="-3.7207083265488605E-2"/>
                </c:manualLayout>
              </c:layout>
              <c:tx>
                <c:rich>
                  <a:bodyPr/>
                  <a:lstStyle/>
                  <a:p>
                    <a:fld id="{2ABF2DB5-3007-46B9-B858-2CEE7303119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6-7D1B-4314-9CA1-5344F9A1FB19}"/>
                </c:ext>
              </c:extLst>
            </c:dLbl>
            <c:dLbl>
              <c:idx val="2"/>
              <c:layout>
                <c:manualLayout>
                  <c:x val="-5.0450666839503132E-2"/>
                  <c:y val="-2.4063604776636761E-2"/>
                </c:manualLayout>
              </c:layout>
              <c:tx>
                <c:rich>
                  <a:bodyPr/>
                  <a:lstStyle/>
                  <a:p>
                    <a:fld id="{8FED9CE2-6AC2-491E-BAD6-D5B7870DD4D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7-7D1B-4314-9CA1-5344F9A1FB19}"/>
                </c:ext>
              </c:extLst>
            </c:dLbl>
            <c:dLbl>
              <c:idx val="3"/>
              <c:layout>
                <c:manualLayout>
                  <c:x val="-4.5070708328726478E-2"/>
                  <c:y val="3.7272628171338522E-2"/>
                </c:manualLayout>
              </c:layout>
              <c:tx>
                <c:rich>
                  <a:bodyPr/>
                  <a:lstStyle/>
                  <a:p>
                    <a:fld id="{312DEDFA-3218-4EC9-B4E7-BEC34E8CD3E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8-7D1B-4314-9CA1-5344F9A1FB19}"/>
                </c:ext>
              </c:extLst>
            </c:dLbl>
            <c:dLbl>
              <c:idx val="4"/>
              <c:layout>
                <c:manualLayout>
                  <c:x val="-3.1620812051784949E-2"/>
                  <c:y val="-5.0350561754340453E-2"/>
                </c:manualLayout>
              </c:layout>
              <c:tx>
                <c:rich>
                  <a:bodyPr/>
                  <a:lstStyle/>
                  <a:p>
                    <a:fld id="{5267EDF6-ADE3-47AD-BAA5-FBD2F8681EA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9-7D1B-4314-9CA1-5344F9A1FB19}"/>
                </c:ext>
              </c:extLst>
            </c:dLbl>
            <c:dLbl>
              <c:idx val="5"/>
              <c:layout>
                <c:manualLayout>
                  <c:x val="-3.7000770562561507E-2"/>
                  <c:y val="-3.2825923769204735E-2"/>
                </c:manualLayout>
              </c:layout>
              <c:tx>
                <c:rich>
                  <a:bodyPr/>
                  <a:lstStyle/>
                  <a:p>
                    <a:fld id="{713A9B06-F301-40CC-A1CC-06D7605056E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A-7D1B-4314-9CA1-5344F9A1FB19}"/>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Visualizations.xlsx]Summ'!$B$14:$B$20</c:f>
              <c:strCache>
                <c:ptCount val="6"/>
                <c:pt idx="0">
                  <c:v>2016</c:v>
                </c:pt>
                <c:pt idx="1">
                  <c:v>2017</c:v>
                </c:pt>
                <c:pt idx="2">
                  <c:v>2018</c:v>
                </c:pt>
                <c:pt idx="3">
                  <c:v>2019</c:v>
                </c:pt>
                <c:pt idx="4">
                  <c:v>2020</c:v>
                </c:pt>
                <c:pt idx="5">
                  <c:v>2021</c:v>
                </c:pt>
              </c:strCache>
              <c:extLst/>
            </c:strRef>
          </c:cat>
          <c:val>
            <c:numRef>
              <c:f>'[County Visualizations.xlsx]Summ'!$H$14:$H$20</c:f>
              <c:numCache>
                <c:formatCode>0.00</c:formatCode>
                <c:ptCount val="6"/>
                <c:pt idx="0">
                  <c:v>65.1687466838912</c:v>
                </c:pt>
                <c:pt idx="1">
                  <c:v>64.107584385943312</c:v>
                </c:pt>
                <c:pt idx="2">
                  <c:v>80.758388750421744</c:v>
                </c:pt>
                <c:pt idx="3">
                  <c:v>83.319571042719929</c:v>
                </c:pt>
                <c:pt idx="4">
                  <c:v>35.000871178345577</c:v>
                </c:pt>
                <c:pt idx="5">
                  <c:v>60.299424805151482</c:v>
                </c:pt>
              </c:numCache>
              <c:extLst/>
            </c:numRef>
          </c:val>
          <c:smooth val="0"/>
          <c:extLst>
            <c:ext xmlns:c16="http://schemas.microsoft.com/office/drawing/2014/chart" uri="{C3380CC4-5D6E-409C-BE32-E72D297353CC}">
              <c16:uniqueId val="{0000001B-7D1B-4314-9CA1-5344F9A1FB19}"/>
            </c:ext>
          </c:extLst>
        </c:ser>
        <c:dLbls>
          <c:dLblPos val="t"/>
          <c:showLegendKey val="0"/>
          <c:showVal val="1"/>
          <c:showCatName val="0"/>
          <c:showSerName val="0"/>
          <c:showPercent val="0"/>
          <c:showBubbleSize val="0"/>
        </c:dLbls>
        <c:marker val="1"/>
        <c:smooth val="0"/>
        <c:axId val="126310431"/>
        <c:axId val="171913375"/>
      </c:lineChart>
      <c:catAx>
        <c:axId val="12631043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71913375"/>
        <c:crosses val="autoZero"/>
        <c:auto val="1"/>
        <c:lblAlgn val="ctr"/>
        <c:lblOffset val="100"/>
        <c:noMultiLvlLbl val="0"/>
      </c:catAx>
      <c:valAx>
        <c:axId val="171913375"/>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layout>
            <c:manualLayout>
              <c:xMode val="edge"/>
              <c:yMode val="edge"/>
              <c:x val="9.0909090909090985E-4"/>
              <c:y val="0.259735230464613"/>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2631043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Female Adults in Summit County Experienced Higher Rates of Asthma Hospitalizations and Emergency Department Visits Compared to their Male Counterparts </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Summ!$C$23:$C$24</c:f>
              <c:strCache>
                <c:ptCount val="2"/>
                <c:pt idx="0">
                  <c:v>Summit Male Adults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4.6892871078238051E-2"/>
                  <c:y val="-2.8528569694073781E-2"/>
                </c:manualLayout>
              </c:layout>
              <c:tx>
                <c:rich>
                  <a:bodyPr/>
                  <a:lstStyle/>
                  <a:p>
                    <a:fld id="{8ED82329-11AC-4894-B827-D8C95CAAD08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7FFE-4A4F-8BA8-B6CB6CC3B807}"/>
                </c:ext>
              </c:extLst>
            </c:dLbl>
            <c:dLbl>
              <c:idx val="1"/>
              <c:layout>
                <c:manualLayout>
                  <c:x val="-4.1570184236213246E-2"/>
                  <c:y val="2.9502499448411098E-2"/>
                </c:manualLayout>
              </c:layout>
              <c:tx>
                <c:rich>
                  <a:bodyPr/>
                  <a:lstStyle/>
                  <a:p>
                    <a:fld id="{63813526-A20E-4CB0-99D4-8880695DBC5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7FFE-4A4F-8BA8-B6CB6CC3B807}"/>
                </c:ext>
              </c:extLst>
            </c:dLbl>
            <c:dLbl>
              <c:idx val="2"/>
              <c:layout>
                <c:manualLayout>
                  <c:x val="-4.4231527657225676E-2"/>
                  <c:y val="3.3647575815731447E-2"/>
                </c:manualLayout>
              </c:layout>
              <c:tx>
                <c:rich>
                  <a:bodyPr/>
                  <a:lstStyle/>
                  <a:p>
                    <a:fld id="{B8886FE0-717A-4293-9B3B-A76EB739835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7FFE-4A4F-8BA8-B6CB6CC3B807}"/>
                </c:ext>
              </c:extLst>
            </c:dLbl>
            <c:dLbl>
              <c:idx val="3"/>
              <c:layout>
                <c:manualLayout>
                  <c:x val="-4.6892871078238051E-2"/>
                  <c:y val="-3.2673646061394203E-2"/>
                </c:manualLayout>
              </c:layout>
              <c:tx>
                <c:rich>
                  <a:bodyPr/>
                  <a:lstStyle/>
                  <a:p>
                    <a:fld id="{5BFE2762-9CDA-458F-8BFC-C40AA89A430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7FFE-4A4F-8BA8-B6CB6CC3B807}"/>
                </c:ext>
              </c:extLst>
            </c:dLbl>
            <c:dLbl>
              <c:idx val="4"/>
              <c:layout>
                <c:manualLayout>
                  <c:x val="-4.4231527657225773E-2"/>
                  <c:y val="-2.8528569694073781E-2"/>
                </c:manualLayout>
              </c:layout>
              <c:tx>
                <c:rich>
                  <a:bodyPr/>
                  <a:lstStyle/>
                  <a:p>
                    <a:fld id="{30022906-A262-4688-AF0E-AFE7390E72A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7FFE-4A4F-8BA8-B6CB6CC3B807}"/>
                </c:ext>
              </c:extLst>
            </c:dLbl>
            <c:dLbl>
              <c:idx val="5"/>
              <c:layout>
                <c:manualLayout>
                  <c:x val="-5.4876901341275368E-2"/>
                  <c:y val="-2.4383493326753432E-2"/>
                </c:manualLayout>
              </c:layout>
              <c:tx>
                <c:rich>
                  <a:bodyPr/>
                  <a:lstStyle/>
                  <a:p>
                    <a:fld id="{14CF6DD5-3C2E-4494-9AD2-7C5F6DE0CA4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7FFE-4A4F-8BA8-B6CB6CC3B807}"/>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Summ!$B$25:$B$30</c:f>
              <c:numCache>
                <c:formatCode>General</c:formatCode>
                <c:ptCount val="6"/>
                <c:pt idx="0">
                  <c:v>2016</c:v>
                </c:pt>
                <c:pt idx="1">
                  <c:v>2017</c:v>
                </c:pt>
                <c:pt idx="2">
                  <c:v>2018</c:v>
                </c:pt>
                <c:pt idx="3">
                  <c:v>2019</c:v>
                </c:pt>
                <c:pt idx="4">
                  <c:v>2020</c:v>
                </c:pt>
                <c:pt idx="5">
                  <c:v>2021</c:v>
                </c:pt>
              </c:numCache>
            </c:numRef>
          </c:cat>
          <c:val>
            <c:numRef>
              <c:f>Summ!$C$25:$C$30</c:f>
              <c:numCache>
                <c:formatCode>General</c:formatCode>
                <c:ptCount val="6"/>
                <c:pt idx="0">
                  <c:v>36.64</c:v>
                </c:pt>
                <c:pt idx="1">
                  <c:v>30.35</c:v>
                </c:pt>
                <c:pt idx="2">
                  <c:v>31.75</c:v>
                </c:pt>
                <c:pt idx="3">
                  <c:v>32.630000000000003</c:v>
                </c:pt>
                <c:pt idx="4">
                  <c:v>24.54</c:v>
                </c:pt>
                <c:pt idx="5">
                  <c:v>24.38</c:v>
                </c:pt>
              </c:numCache>
            </c:numRef>
          </c:val>
          <c:smooth val="0"/>
          <c:extLst>
            <c:ext xmlns:c16="http://schemas.microsoft.com/office/drawing/2014/chart" uri="{C3380CC4-5D6E-409C-BE32-E72D297353CC}">
              <c16:uniqueId val="{00000006-7FFE-4A4F-8BA8-B6CB6CC3B807}"/>
            </c:ext>
          </c:extLst>
        </c:ser>
        <c:ser>
          <c:idx val="1"/>
          <c:order val="1"/>
          <c:tx>
            <c:strRef>
              <c:f>Summ!$D$23:$D$24</c:f>
              <c:strCache>
                <c:ptCount val="2"/>
                <c:pt idx="0">
                  <c:v>Summit Female Adults </c:v>
                </c:pt>
              </c:strCache>
            </c:strRef>
          </c:tx>
          <c:spPr>
            <a:ln w="28575" cap="rnd">
              <a:solidFill>
                <a:schemeClr val="accent6">
                  <a:lumMod val="75000"/>
                </a:schemeClr>
              </a:solidFill>
              <a:round/>
            </a:ln>
            <a:effectLst/>
          </c:spPr>
          <c:marker>
            <c:symbol val="circle"/>
            <c:size val="5"/>
            <c:spPr>
              <a:solidFill>
                <a:schemeClr val="accent6">
                  <a:lumMod val="75000"/>
                </a:schemeClr>
              </a:solidFill>
              <a:ln w="9525">
                <a:solidFill>
                  <a:schemeClr val="accent6">
                    <a:lumMod val="75000"/>
                  </a:schemeClr>
                </a:solidFill>
              </a:ln>
              <a:effectLst/>
            </c:spPr>
          </c:marker>
          <c:dLbls>
            <c:dLbl>
              <c:idx val="0"/>
              <c:layout>
                <c:manualLayout>
                  <c:x val="-4.4231527657225697E-2"/>
                  <c:y val="4.0963798796034789E-2"/>
                </c:manualLayout>
              </c:layout>
              <c:tx>
                <c:rich>
                  <a:bodyPr/>
                  <a:lstStyle/>
                  <a:p>
                    <a:fld id="{6900FB0E-3DEB-4B18-9D28-3B4EBD97F818}"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7FFE-4A4F-8BA8-B6CB6CC3B807}"/>
                </c:ext>
              </c:extLst>
            </c:dLbl>
            <c:dLbl>
              <c:idx val="1"/>
              <c:layout>
                <c:manualLayout>
                  <c:x val="-5.2215557920262799E-2"/>
                  <c:y val="-3.3647575815731447E-2"/>
                </c:manualLayout>
              </c:layout>
              <c:tx>
                <c:rich>
                  <a:bodyPr/>
                  <a:lstStyle/>
                  <a:p>
                    <a:fld id="{4B991A82-1C8C-4F9E-9EFE-8B1C1293C15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7FFE-4A4F-8BA8-B6CB6CC3B807}"/>
                </c:ext>
              </c:extLst>
            </c:dLbl>
            <c:dLbl>
              <c:idx val="2"/>
              <c:layout>
                <c:manualLayout>
                  <c:x val="-4.4231527657225676E-2"/>
                  <c:y val="-3.3647575815731447E-2"/>
                </c:manualLayout>
              </c:layout>
              <c:tx>
                <c:rich>
                  <a:bodyPr/>
                  <a:lstStyle/>
                  <a:p>
                    <a:fld id="{7F5BAE30-452E-448D-A001-A023E6D3561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7FFE-4A4F-8BA8-B6CB6CC3B807}"/>
                </c:ext>
              </c:extLst>
            </c:dLbl>
            <c:dLbl>
              <c:idx val="3"/>
              <c:layout>
                <c:manualLayout>
                  <c:x val="-3.8908840815200921E-2"/>
                  <c:y val="-2.5357423081090787E-2"/>
                </c:manualLayout>
              </c:layout>
              <c:tx>
                <c:rich>
                  <a:bodyPr/>
                  <a:lstStyle/>
                  <a:p>
                    <a:fld id="{4A0B9BC7-0FCE-49A6-87BB-753FEEDBD5F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7FFE-4A4F-8BA8-B6CB6CC3B807}"/>
                </c:ext>
              </c:extLst>
            </c:dLbl>
            <c:dLbl>
              <c:idx val="4"/>
              <c:layout>
                <c:manualLayout>
                  <c:x val="-4.9554214499250522E-2"/>
                  <c:y val="2.4383493326753432E-2"/>
                </c:manualLayout>
              </c:layout>
              <c:tx>
                <c:rich>
                  <a:bodyPr/>
                  <a:lstStyle/>
                  <a:p>
                    <a:fld id="{629135F3-2E3B-4C45-8F5C-C6146770C43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7FFE-4A4F-8BA8-B6CB6CC3B807}"/>
                </c:ext>
              </c:extLst>
            </c:dLbl>
            <c:dLbl>
              <c:idx val="5"/>
              <c:layout>
                <c:manualLayout>
                  <c:x val="-1.2295406605077368E-2"/>
                  <c:y val="3.6581114901516141E-3"/>
                </c:manualLayout>
              </c:layout>
              <c:tx>
                <c:rich>
                  <a:bodyPr/>
                  <a:lstStyle/>
                  <a:p>
                    <a:fld id="{4A19EF41-846B-457C-93E9-C9F41F14811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7FFE-4A4F-8BA8-B6CB6CC3B807}"/>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Summ!$B$25:$B$30</c:f>
              <c:numCache>
                <c:formatCode>General</c:formatCode>
                <c:ptCount val="6"/>
                <c:pt idx="0">
                  <c:v>2016</c:v>
                </c:pt>
                <c:pt idx="1">
                  <c:v>2017</c:v>
                </c:pt>
                <c:pt idx="2">
                  <c:v>2018</c:v>
                </c:pt>
                <c:pt idx="3">
                  <c:v>2019</c:v>
                </c:pt>
                <c:pt idx="4">
                  <c:v>2020</c:v>
                </c:pt>
                <c:pt idx="5">
                  <c:v>2021</c:v>
                </c:pt>
              </c:numCache>
            </c:numRef>
          </c:cat>
          <c:val>
            <c:numRef>
              <c:f>Summ!$D$25:$D$30</c:f>
              <c:numCache>
                <c:formatCode>General</c:formatCode>
                <c:ptCount val="6"/>
                <c:pt idx="0">
                  <c:v>53.35</c:v>
                </c:pt>
                <c:pt idx="1">
                  <c:v>55.43</c:v>
                </c:pt>
                <c:pt idx="2">
                  <c:v>53.39</c:v>
                </c:pt>
                <c:pt idx="3">
                  <c:v>55.19</c:v>
                </c:pt>
                <c:pt idx="4">
                  <c:v>38.119999999999997</c:v>
                </c:pt>
                <c:pt idx="5">
                  <c:v>33.049999999999997</c:v>
                </c:pt>
              </c:numCache>
            </c:numRef>
          </c:val>
          <c:smooth val="0"/>
          <c:extLst>
            <c:ext xmlns:c16="http://schemas.microsoft.com/office/drawing/2014/chart" uri="{C3380CC4-5D6E-409C-BE32-E72D297353CC}">
              <c16:uniqueId val="{0000000D-7FFE-4A4F-8BA8-B6CB6CC3B807}"/>
            </c:ext>
          </c:extLst>
        </c:ser>
        <c:ser>
          <c:idx val="2"/>
          <c:order val="2"/>
          <c:tx>
            <c:strRef>
              <c:f>Summ!$E$23:$E$24</c:f>
              <c:strCache>
                <c:ptCount val="2"/>
                <c:pt idx="0">
                  <c:v>Ohio Male Adults </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dLbl>
              <c:idx val="0"/>
              <c:layout>
                <c:manualLayout>
                  <c:x val="-4.9554214499250446E-2"/>
                  <c:y val="3.2673646061394127E-2"/>
                </c:manualLayout>
              </c:layout>
              <c:tx>
                <c:rich>
                  <a:bodyPr/>
                  <a:lstStyle/>
                  <a:p>
                    <a:fld id="{526234B1-48D6-4CD5-AE87-E272FEFCF17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7FFE-4A4F-8BA8-B6CB6CC3B807}"/>
                </c:ext>
              </c:extLst>
            </c:dLbl>
            <c:dLbl>
              <c:idx val="1"/>
              <c:layout>
                <c:manualLayout>
                  <c:x val="-4.1570184236213295E-2"/>
                  <c:y val="-3.7792652183051792E-2"/>
                </c:manualLayout>
              </c:layout>
              <c:tx>
                <c:rich>
                  <a:bodyPr/>
                  <a:lstStyle/>
                  <a:p>
                    <a:fld id="{4FB0FAAD-41F0-494F-99F1-65F1D2EC4AF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7FFE-4A4F-8BA8-B6CB6CC3B807}"/>
                </c:ext>
              </c:extLst>
            </c:dLbl>
            <c:dLbl>
              <c:idx val="2"/>
              <c:layout>
                <c:manualLayout>
                  <c:x val="-4.4231527657225676E-2"/>
                  <c:y val="-2.9502499448411174E-2"/>
                </c:manualLayout>
              </c:layout>
              <c:tx>
                <c:rich>
                  <a:bodyPr/>
                  <a:lstStyle/>
                  <a:p>
                    <a:fld id="{E2BBC041-618E-491C-BC97-B99A37638CC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7FFE-4A4F-8BA8-B6CB6CC3B807}"/>
                </c:ext>
              </c:extLst>
            </c:dLbl>
            <c:dLbl>
              <c:idx val="4"/>
              <c:layout>
                <c:manualLayout>
                  <c:x val="-4.6892871078238148E-2"/>
                  <c:y val="4.0963798796034748E-2"/>
                </c:manualLayout>
              </c:layout>
              <c:tx>
                <c:rich>
                  <a:bodyPr/>
                  <a:lstStyle/>
                  <a:p>
                    <a:fld id="{A9555E6D-AE47-4398-A6DF-F813D5C729D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1-7FFE-4A4F-8BA8-B6CB6CC3B807}"/>
                </c:ext>
              </c:extLst>
            </c:dLbl>
            <c:dLbl>
              <c:idx val="5"/>
              <c:layout>
                <c:manualLayout>
                  <c:x val="-4.4231527657225676E-2"/>
                  <c:y val="4.0963798796034824E-2"/>
                </c:manualLayout>
              </c:layout>
              <c:tx>
                <c:rich>
                  <a:bodyPr/>
                  <a:lstStyle/>
                  <a:p>
                    <a:fld id="{CB494888-0355-4A40-AF8C-1F84DB526AE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2-7FFE-4A4F-8BA8-B6CB6CC3B807}"/>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Summ!$B$25:$B$30</c:f>
              <c:numCache>
                <c:formatCode>General</c:formatCode>
                <c:ptCount val="6"/>
                <c:pt idx="0">
                  <c:v>2016</c:v>
                </c:pt>
                <c:pt idx="1">
                  <c:v>2017</c:v>
                </c:pt>
                <c:pt idx="2">
                  <c:v>2018</c:v>
                </c:pt>
                <c:pt idx="3">
                  <c:v>2019</c:v>
                </c:pt>
                <c:pt idx="4">
                  <c:v>2020</c:v>
                </c:pt>
                <c:pt idx="5">
                  <c:v>2021</c:v>
                </c:pt>
              </c:numCache>
            </c:numRef>
          </c:cat>
          <c:val>
            <c:numRef>
              <c:f>Summ!$E$25:$E$30</c:f>
              <c:numCache>
                <c:formatCode>0.00</c:formatCode>
                <c:ptCount val="6"/>
                <c:pt idx="0">
                  <c:v>33.337413848635066</c:v>
                </c:pt>
                <c:pt idx="1">
                  <c:v>32.602611001901863</c:v>
                </c:pt>
                <c:pt idx="2">
                  <c:v>33.068602138162703</c:v>
                </c:pt>
                <c:pt idx="3">
                  <c:v>32.075247864332084</c:v>
                </c:pt>
                <c:pt idx="4">
                  <c:v>24.106451122635459</c:v>
                </c:pt>
                <c:pt idx="5">
                  <c:v>23.66029642674016</c:v>
                </c:pt>
              </c:numCache>
            </c:numRef>
          </c:val>
          <c:smooth val="0"/>
          <c:extLst>
            <c:ext xmlns:c16="http://schemas.microsoft.com/office/drawing/2014/chart" uri="{C3380CC4-5D6E-409C-BE32-E72D297353CC}">
              <c16:uniqueId val="{00000013-7FFE-4A4F-8BA8-B6CB6CC3B807}"/>
            </c:ext>
          </c:extLst>
        </c:ser>
        <c:ser>
          <c:idx val="3"/>
          <c:order val="3"/>
          <c:tx>
            <c:strRef>
              <c:f>Summ!$F$23:$F$24</c:f>
              <c:strCache>
                <c:ptCount val="2"/>
                <c:pt idx="0">
                  <c:v>Ohio Female Adults</c:v>
                </c:pt>
              </c:strCache>
            </c:strRef>
          </c:tx>
          <c:spPr>
            <a:ln w="28575" cap="rnd">
              <a:solidFill>
                <a:schemeClr val="accent1">
                  <a:lumMod val="60000"/>
                </a:schemeClr>
              </a:solidFill>
              <a:round/>
            </a:ln>
            <a:effectLst/>
          </c:spPr>
          <c:marker>
            <c:symbol val="circle"/>
            <c:size val="5"/>
            <c:spPr>
              <a:solidFill>
                <a:schemeClr val="accent1">
                  <a:lumMod val="60000"/>
                </a:schemeClr>
              </a:solidFill>
              <a:ln w="9525">
                <a:solidFill>
                  <a:schemeClr val="accent1">
                    <a:lumMod val="60000"/>
                  </a:schemeClr>
                </a:solidFill>
              </a:ln>
              <a:effectLst/>
            </c:spPr>
          </c:marker>
          <c:dLbls>
            <c:dLbl>
              <c:idx val="0"/>
              <c:layout>
                <c:manualLayout>
                  <c:x val="-4.6892871078238051E-2"/>
                  <c:y val="-2.8528569694073781E-2"/>
                </c:manualLayout>
              </c:layout>
              <c:tx>
                <c:rich>
                  <a:bodyPr/>
                  <a:lstStyle/>
                  <a:p>
                    <a:fld id="{D20F0804-928D-4AB5-AB24-EBE30A5E554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4-7FFE-4A4F-8BA8-B6CB6CC3B807}"/>
                </c:ext>
              </c:extLst>
            </c:dLbl>
            <c:dLbl>
              <c:idx val="1"/>
              <c:layout>
                <c:manualLayout>
                  <c:x val="-4.9554214499250474E-2"/>
                  <c:y val="3.7792652183051792E-2"/>
                </c:manualLayout>
              </c:layout>
              <c:tx>
                <c:rich>
                  <a:bodyPr/>
                  <a:lstStyle/>
                  <a:p>
                    <a:fld id="{4BC2BB47-8C8C-48CC-B026-E77C5719BE1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5-7FFE-4A4F-8BA8-B6CB6CC3B807}"/>
                </c:ext>
              </c:extLst>
            </c:dLbl>
            <c:dLbl>
              <c:idx val="2"/>
              <c:layout>
                <c:manualLayout>
                  <c:x val="-4.9554214499250522E-2"/>
                  <c:y val="2.5357423081090711E-2"/>
                </c:manualLayout>
              </c:layout>
              <c:tx>
                <c:rich>
                  <a:bodyPr/>
                  <a:lstStyle/>
                  <a:p>
                    <a:fld id="{CDC95A8F-4489-4AFB-BDF8-74270615E09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6-7FFE-4A4F-8BA8-B6CB6CC3B807}"/>
                </c:ext>
              </c:extLst>
            </c:dLbl>
            <c:dLbl>
              <c:idx val="3"/>
              <c:layout>
                <c:manualLayout>
                  <c:x val="-5.2215557920262896E-2"/>
                  <c:y val="3.7792652183051792E-2"/>
                </c:manualLayout>
              </c:layout>
              <c:tx>
                <c:rich>
                  <a:bodyPr/>
                  <a:lstStyle/>
                  <a:p>
                    <a:fld id="{E7764820-6D0C-4325-9F98-F45A9ED89FE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7-7FFE-4A4F-8BA8-B6CB6CC3B807}"/>
                </c:ext>
              </c:extLst>
            </c:dLbl>
            <c:dLbl>
              <c:idx val="4"/>
              <c:layout>
                <c:manualLayout>
                  <c:x val="-4.1570184236213392E-2"/>
                  <c:y val="-4.0963798796034824E-2"/>
                </c:manualLayout>
              </c:layout>
              <c:tx>
                <c:rich>
                  <a:bodyPr/>
                  <a:lstStyle/>
                  <a:p>
                    <a:fld id="{1C494FF8-E2F4-44A1-A2C8-2AA2C8EA058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8-7FFE-4A4F-8BA8-B6CB6CC3B807}"/>
                </c:ext>
              </c:extLst>
            </c:dLbl>
            <c:dLbl>
              <c:idx val="5"/>
              <c:layout>
                <c:manualLayout>
                  <c:x val="-4.6892871078238148E-2"/>
                  <c:y val="-3.2673646061394127E-2"/>
                </c:manualLayout>
              </c:layout>
              <c:tx>
                <c:rich>
                  <a:bodyPr/>
                  <a:lstStyle/>
                  <a:p>
                    <a:fld id="{C6876EC7-D9D0-4B1A-A38D-E45D6299A00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9-7FFE-4A4F-8BA8-B6CB6CC3B807}"/>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Summ!$B$25:$B$30</c:f>
              <c:numCache>
                <c:formatCode>General</c:formatCode>
                <c:ptCount val="6"/>
                <c:pt idx="0">
                  <c:v>2016</c:v>
                </c:pt>
                <c:pt idx="1">
                  <c:v>2017</c:v>
                </c:pt>
                <c:pt idx="2">
                  <c:v>2018</c:v>
                </c:pt>
                <c:pt idx="3">
                  <c:v>2019</c:v>
                </c:pt>
                <c:pt idx="4">
                  <c:v>2020</c:v>
                </c:pt>
                <c:pt idx="5">
                  <c:v>2021</c:v>
                </c:pt>
              </c:numCache>
            </c:numRef>
          </c:cat>
          <c:val>
            <c:numRef>
              <c:f>Summ!$F$25:$F$30</c:f>
              <c:numCache>
                <c:formatCode>0.00</c:formatCode>
                <c:ptCount val="6"/>
                <c:pt idx="0">
                  <c:v>54.377553903982303</c:v>
                </c:pt>
                <c:pt idx="1">
                  <c:v>53.522831095146707</c:v>
                </c:pt>
                <c:pt idx="2">
                  <c:v>52.065090621252033</c:v>
                </c:pt>
                <c:pt idx="3">
                  <c:v>52.147430071340324</c:v>
                </c:pt>
                <c:pt idx="4">
                  <c:v>38.417682041445481</c:v>
                </c:pt>
                <c:pt idx="5">
                  <c:v>37.263390335223185</c:v>
                </c:pt>
              </c:numCache>
            </c:numRef>
          </c:val>
          <c:smooth val="0"/>
          <c:extLst>
            <c:ext xmlns:c16="http://schemas.microsoft.com/office/drawing/2014/chart" uri="{C3380CC4-5D6E-409C-BE32-E72D297353CC}">
              <c16:uniqueId val="{0000001A-7FFE-4A4F-8BA8-B6CB6CC3B807}"/>
            </c:ext>
          </c:extLst>
        </c:ser>
        <c:dLbls>
          <c:dLblPos val="t"/>
          <c:showLegendKey val="0"/>
          <c:showVal val="1"/>
          <c:showCatName val="0"/>
          <c:showSerName val="0"/>
          <c:showPercent val="0"/>
          <c:showBubbleSize val="0"/>
        </c:dLbls>
        <c:marker val="1"/>
        <c:smooth val="0"/>
        <c:axId val="1947024127"/>
        <c:axId val="1947027487"/>
      </c:lineChart>
      <c:catAx>
        <c:axId val="194702412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947027487"/>
        <c:crosses val="autoZero"/>
        <c:auto val="1"/>
        <c:lblAlgn val="ctr"/>
        <c:lblOffset val="100"/>
        <c:noMultiLvlLbl val="0"/>
      </c:catAx>
      <c:valAx>
        <c:axId val="194702748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Adult Residents</a:t>
                </a:r>
              </a:p>
            </c:rich>
          </c:tx>
          <c:layout>
            <c:manualLayout>
              <c:xMode val="edge"/>
              <c:yMode val="edge"/>
              <c:x val="1.6271186440677966E-2"/>
              <c:y val="0.20709281946785404"/>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94702412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Male Children in Summit County Experienced Higher Rates of Asthma-related Hospitalizations and Emergency Department Visits Compared to their Female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Summ!$C$33:$C$34</c:f>
              <c:strCache>
                <c:ptCount val="2"/>
                <c:pt idx="0">
                  <c:v>Summit Male Children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4.4767676767676769E-2"/>
                  <c:y val="-3.4686555269700201E-2"/>
                </c:manualLayout>
              </c:layout>
              <c:tx>
                <c:rich>
                  <a:bodyPr/>
                  <a:lstStyle/>
                  <a:p>
                    <a:fld id="{CD0F4A62-76D0-4678-B609-B1E4E7A3CE6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8789-4A8C-B6C4-6BE74E976565}"/>
                </c:ext>
              </c:extLst>
            </c:dLbl>
            <c:dLbl>
              <c:idx val="1"/>
              <c:layout>
                <c:manualLayout>
                  <c:x val="-5.2922505898883851E-2"/>
                  <c:y val="-3.9086995313704638E-2"/>
                </c:manualLayout>
              </c:layout>
              <c:tx>
                <c:rich>
                  <a:bodyPr/>
                  <a:lstStyle/>
                  <a:p>
                    <a:fld id="{7336210B-660E-4781-A21C-B66469DB4E0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8789-4A8C-B6C4-6BE74E976565}"/>
                </c:ext>
              </c:extLst>
            </c:dLbl>
            <c:dLbl>
              <c:idx val="2"/>
              <c:layout>
                <c:manualLayout>
                  <c:x val="-5.0228903205281158E-2"/>
                  <c:y val="-3.4686555269700201E-2"/>
                </c:manualLayout>
              </c:layout>
              <c:tx>
                <c:rich>
                  <a:bodyPr/>
                  <a:lstStyle/>
                  <a:p>
                    <a:fld id="{CE21A608-DE8E-4578-B8B8-C294A7A33B9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8789-4A8C-B6C4-6BE74E976565}"/>
                </c:ext>
              </c:extLst>
            </c:dLbl>
            <c:dLbl>
              <c:idx val="3"/>
              <c:layout>
                <c:manualLayout>
                  <c:x val="-5.0228903205281256E-2"/>
                  <c:y val="-3.0286115225695798E-2"/>
                </c:manualLayout>
              </c:layout>
              <c:tx>
                <c:rich>
                  <a:bodyPr/>
                  <a:lstStyle/>
                  <a:p>
                    <a:fld id="{453BFD44-D734-4759-8898-12D2C5EE645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8789-4A8C-B6C4-6BE74E976565}"/>
                </c:ext>
              </c:extLst>
            </c:dLbl>
            <c:dLbl>
              <c:idx val="4"/>
              <c:layout>
                <c:manualLayout>
                  <c:x val="-3.6686868686868684E-2"/>
                  <c:y val="-4.3487435357708999E-2"/>
                </c:manualLayout>
              </c:layout>
              <c:tx>
                <c:rich>
                  <a:bodyPr/>
                  <a:lstStyle/>
                  <a:p>
                    <a:fld id="{CC171FF9-672A-4503-8EB7-0CD558B8DA4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8789-4A8C-B6C4-6BE74E976565}"/>
                </c:ext>
              </c:extLst>
            </c:dLbl>
            <c:dLbl>
              <c:idx val="5"/>
              <c:layout>
                <c:manualLayout>
                  <c:x val="-1.6255998303242595E-2"/>
                  <c:y val="-6.5677433885120793E-3"/>
                </c:manualLayout>
              </c:layout>
              <c:tx>
                <c:rich>
                  <a:bodyPr/>
                  <a:lstStyle/>
                  <a:p>
                    <a:fld id="{ECB4B541-AF14-486A-8A9A-632541C533F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8789-4A8C-B6C4-6BE74E976565}"/>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Summ!$B$35:$B$40</c:f>
              <c:numCache>
                <c:formatCode>General</c:formatCode>
                <c:ptCount val="6"/>
                <c:pt idx="0">
                  <c:v>2016</c:v>
                </c:pt>
                <c:pt idx="1">
                  <c:v>2017</c:v>
                </c:pt>
                <c:pt idx="2">
                  <c:v>2018</c:v>
                </c:pt>
                <c:pt idx="3">
                  <c:v>2019</c:v>
                </c:pt>
                <c:pt idx="4">
                  <c:v>2020</c:v>
                </c:pt>
                <c:pt idx="5">
                  <c:v>2021</c:v>
                </c:pt>
              </c:numCache>
            </c:numRef>
          </c:cat>
          <c:val>
            <c:numRef>
              <c:f>Summ!$C$35:$C$40</c:f>
              <c:numCache>
                <c:formatCode>General</c:formatCode>
                <c:ptCount val="6"/>
                <c:pt idx="0">
                  <c:v>147.80000000000001</c:v>
                </c:pt>
                <c:pt idx="1">
                  <c:v>143.06</c:v>
                </c:pt>
                <c:pt idx="2">
                  <c:v>164.91</c:v>
                </c:pt>
                <c:pt idx="3">
                  <c:v>161.66999999999999</c:v>
                </c:pt>
                <c:pt idx="4">
                  <c:v>66.59</c:v>
                </c:pt>
                <c:pt idx="5">
                  <c:v>105.14</c:v>
                </c:pt>
              </c:numCache>
            </c:numRef>
          </c:val>
          <c:smooth val="0"/>
          <c:extLst>
            <c:ext xmlns:c16="http://schemas.microsoft.com/office/drawing/2014/chart" uri="{C3380CC4-5D6E-409C-BE32-E72D297353CC}">
              <c16:uniqueId val="{00000006-8789-4A8C-B6C4-6BE74E976565}"/>
            </c:ext>
          </c:extLst>
        </c:ser>
        <c:ser>
          <c:idx val="1"/>
          <c:order val="1"/>
          <c:tx>
            <c:strRef>
              <c:f>Summ!$D$33:$D$34</c:f>
              <c:strCache>
                <c:ptCount val="2"/>
                <c:pt idx="0">
                  <c:v>Summit Female Children </c:v>
                </c:pt>
              </c:strCache>
            </c:strRef>
          </c:tx>
          <c:spPr>
            <a:ln w="28575" cap="rnd">
              <a:solidFill>
                <a:schemeClr val="accent6">
                  <a:lumMod val="75000"/>
                </a:schemeClr>
              </a:solidFill>
              <a:round/>
            </a:ln>
            <a:effectLst/>
          </c:spPr>
          <c:marker>
            <c:symbol val="circle"/>
            <c:size val="5"/>
            <c:spPr>
              <a:solidFill>
                <a:schemeClr val="accent6">
                  <a:lumMod val="75000"/>
                </a:schemeClr>
              </a:solidFill>
              <a:ln w="9525">
                <a:solidFill>
                  <a:schemeClr val="accent6">
                    <a:lumMod val="75000"/>
                  </a:schemeClr>
                </a:solidFill>
              </a:ln>
              <a:effectLst/>
            </c:spPr>
          </c:marker>
          <c:dLbls>
            <c:dLbl>
              <c:idx val="0"/>
              <c:layout>
                <c:manualLayout>
                  <c:x val="-5.2922505898883851E-2"/>
                  <c:y val="-3.0286115225695839E-2"/>
                </c:manualLayout>
              </c:layout>
              <c:tx>
                <c:rich>
                  <a:bodyPr/>
                  <a:lstStyle/>
                  <a:p>
                    <a:fld id="{DC84F390-0EB4-44E9-9B7F-E3B43AF6E3D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8789-4A8C-B6C4-6BE74E976565}"/>
                </c:ext>
              </c:extLst>
            </c:dLbl>
            <c:dLbl>
              <c:idx val="1"/>
              <c:layout>
                <c:manualLayout>
                  <c:x val="-5.2922505898883851E-2"/>
                  <c:y val="-2.5885675181691437E-2"/>
                </c:manualLayout>
              </c:layout>
              <c:tx>
                <c:rich>
                  <a:bodyPr/>
                  <a:lstStyle/>
                  <a:p>
                    <a:fld id="{8DB5CA2D-6A6E-4D76-9343-409F07E1278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8789-4A8C-B6C4-6BE74E976565}"/>
                </c:ext>
              </c:extLst>
            </c:dLbl>
            <c:dLbl>
              <c:idx val="2"/>
              <c:layout>
                <c:manualLayout>
                  <c:x val="-5.0228903205281158E-2"/>
                  <c:y val="-2.5885675181691398E-2"/>
                </c:manualLayout>
              </c:layout>
              <c:tx>
                <c:rich>
                  <a:bodyPr/>
                  <a:lstStyle/>
                  <a:p>
                    <a:fld id="{C6C09B47-9A30-441B-888E-522DE3CD65B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8789-4A8C-B6C4-6BE74E976565}"/>
                </c:ext>
              </c:extLst>
            </c:dLbl>
            <c:dLbl>
              <c:idx val="3"/>
              <c:layout>
                <c:manualLayout>
                  <c:x val="-4.7461279461279461E-2"/>
                  <c:y val="-2.1485235137686996E-2"/>
                </c:manualLayout>
              </c:layout>
              <c:tx>
                <c:rich>
                  <a:bodyPr/>
                  <a:lstStyle/>
                  <a:p>
                    <a:fld id="{71B754DE-6363-4F85-8308-A5B4F0F249C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8789-4A8C-B6C4-6BE74E976565}"/>
                </c:ext>
              </c:extLst>
            </c:dLbl>
            <c:dLbl>
              <c:idx val="4"/>
              <c:layout>
                <c:manualLayout>
                  <c:x val="-2.3218855218855219E-2"/>
                  <c:y val="-3.4686555269700277E-2"/>
                </c:manualLayout>
              </c:layout>
              <c:tx>
                <c:rich>
                  <a:bodyPr/>
                  <a:lstStyle/>
                  <a:p>
                    <a:fld id="{44020316-69EB-4E46-B472-E07152B1461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8789-4A8C-B6C4-6BE74E976565}"/>
                </c:ext>
              </c:extLst>
            </c:dLbl>
            <c:dLbl>
              <c:idx val="5"/>
              <c:layout>
                <c:manualLayout>
                  <c:x val="-1.5501789549033643E-2"/>
                  <c:y val="6.6335767435011222E-3"/>
                </c:manualLayout>
              </c:layout>
              <c:tx>
                <c:rich>
                  <a:bodyPr/>
                  <a:lstStyle/>
                  <a:p>
                    <a:fld id="{E17C2504-8A30-45B0-B959-61B999E4582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8789-4A8C-B6C4-6BE74E976565}"/>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Summ!$B$35:$B$40</c:f>
              <c:numCache>
                <c:formatCode>General</c:formatCode>
                <c:ptCount val="6"/>
                <c:pt idx="0">
                  <c:v>2016</c:v>
                </c:pt>
                <c:pt idx="1">
                  <c:v>2017</c:v>
                </c:pt>
                <c:pt idx="2">
                  <c:v>2018</c:v>
                </c:pt>
                <c:pt idx="3">
                  <c:v>2019</c:v>
                </c:pt>
                <c:pt idx="4">
                  <c:v>2020</c:v>
                </c:pt>
                <c:pt idx="5">
                  <c:v>2021</c:v>
                </c:pt>
              </c:numCache>
            </c:numRef>
          </c:cat>
          <c:val>
            <c:numRef>
              <c:f>Summ!$D$35:$D$40</c:f>
              <c:numCache>
                <c:formatCode>General</c:formatCode>
                <c:ptCount val="6"/>
                <c:pt idx="0">
                  <c:v>117.38</c:v>
                </c:pt>
                <c:pt idx="1">
                  <c:v>121.97</c:v>
                </c:pt>
                <c:pt idx="2">
                  <c:v>128.66</c:v>
                </c:pt>
                <c:pt idx="3">
                  <c:v>113.6</c:v>
                </c:pt>
                <c:pt idx="4">
                  <c:v>49.66</c:v>
                </c:pt>
                <c:pt idx="5">
                  <c:v>80.56</c:v>
                </c:pt>
              </c:numCache>
            </c:numRef>
          </c:val>
          <c:smooth val="0"/>
          <c:extLst>
            <c:ext xmlns:c16="http://schemas.microsoft.com/office/drawing/2014/chart" uri="{C3380CC4-5D6E-409C-BE32-E72D297353CC}">
              <c16:uniqueId val="{0000000D-8789-4A8C-B6C4-6BE74E976565}"/>
            </c:ext>
          </c:extLst>
        </c:ser>
        <c:ser>
          <c:idx val="2"/>
          <c:order val="2"/>
          <c:tx>
            <c:strRef>
              <c:f>Summ!$E$33:$E$34</c:f>
              <c:strCache>
                <c:ptCount val="2"/>
                <c:pt idx="0">
                  <c:v>Ohio Male Children </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dLbl>
              <c:idx val="0"/>
              <c:layout>
                <c:manualLayout>
                  <c:x val="-5.0473660489408524E-2"/>
                  <c:y val="2.8295868956974439E-2"/>
                </c:manualLayout>
              </c:layout>
              <c:tx>
                <c:rich>
                  <a:bodyPr/>
                  <a:lstStyle/>
                  <a:p>
                    <a:fld id="{C6A1BB94-28E8-46FF-BEAA-EF87372878B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8789-4A8C-B6C4-6BE74E976565}"/>
                </c:ext>
              </c:extLst>
            </c:dLbl>
            <c:dLbl>
              <c:idx val="1"/>
              <c:layout>
                <c:manualLayout>
                  <c:x val="-4.7780057795805873E-2"/>
                  <c:y val="3.2696309000978835E-2"/>
                </c:manualLayout>
              </c:layout>
              <c:tx>
                <c:rich>
                  <a:bodyPr/>
                  <a:lstStyle/>
                  <a:p>
                    <a:fld id="{4A5F0C7F-4726-4A44-9DD2-18583DB21C4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8789-4A8C-B6C4-6BE74E976565}"/>
                </c:ext>
              </c:extLst>
            </c:dLbl>
            <c:dLbl>
              <c:idx val="2"/>
              <c:layout>
                <c:manualLayout>
                  <c:x val="-5.3294732097881756E-2"/>
                  <c:y val="2.8295868956974439E-2"/>
                </c:manualLayout>
              </c:layout>
              <c:tx>
                <c:rich>
                  <a:bodyPr/>
                  <a:lstStyle/>
                  <a:p>
                    <a:fld id="{CA98D343-A14D-4C98-B05A-0383A848486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8789-4A8C-B6C4-6BE74E976565}"/>
                </c:ext>
              </c:extLst>
            </c:dLbl>
            <c:dLbl>
              <c:idx val="3"/>
              <c:layout>
                <c:manualLayout>
                  <c:x val="-4.7780057795805825E-2"/>
                  <c:y val="3.2696309000978835E-2"/>
                </c:manualLayout>
              </c:layout>
              <c:tx>
                <c:rich>
                  <a:bodyPr/>
                  <a:lstStyle/>
                  <a:p>
                    <a:fld id="{EDBE7E04-8AF0-46E7-B12C-DC1BE63F601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1-8789-4A8C-B6C4-6BE74E976565}"/>
                </c:ext>
              </c:extLst>
            </c:dLbl>
            <c:dLbl>
              <c:idx val="4"/>
              <c:layout>
                <c:manualLayout>
                  <c:x val="-2.3537633553381586E-2"/>
                  <c:y val="6.2936687369524354E-3"/>
                </c:manualLayout>
              </c:layout>
              <c:tx>
                <c:rich>
                  <a:bodyPr/>
                  <a:lstStyle/>
                  <a:p>
                    <a:fld id="{86D15540-ABEF-4597-AB27-07C679ED0D0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2-8789-4A8C-B6C4-6BE74E976565}"/>
                </c:ext>
              </c:extLst>
            </c:dLbl>
            <c:dLbl>
              <c:idx val="5"/>
              <c:layout>
                <c:manualLayout>
                  <c:x val="-2.3537633553381586E-2"/>
                  <c:y val="3.7096749044983238E-2"/>
                </c:manualLayout>
              </c:layout>
              <c:tx>
                <c:rich>
                  <a:bodyPr/>
                  <a:lstStyle/>
                  <a:p>
                    <a:fld id="{595605E4-FF6E-4E41-9700-138078DBBB0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3-8789-4A8C-B6C4-6BE74E976565}"/>
                </c:ext>
              </c:extLst>
            </c:dLbl>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65000"/>
                        <a:lumOff val="3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0"/>
              </c:ext>
            </c:extLst>
          </c:dLbls>
          <c:cat>
            <c:numRef>
              <c:f>Summ!$B$35:$B$40</c:f>
              <c:numCache>
                <c:formatCode>General</c:formatCode>
                <c:ptCount val="6"/>
                <c:pt idx="0">
                  <c:v>2016</c:v>
                </c:pt>
                <c:pt idx="1">
                  <c:v>2017</c:v>
                </c:pt>
                <c:pt idx="2">
                  <c:v>2018</c:v>
                </c:pt>
                <c:pt idx="3">
                  <c:v>2019</c:v>
                </c:pt>
                <c:pt idx="4">
                  <c:v>2020</c:v>
                </c:pt>
                <c:pt idx="5">
                  <c:v>2021</c:v>
                </c:pt>
              </c:numCache>
            </c:numRef>
          </c:cat>
          <c:val>
            <c:numRef>
              <c:f>Summ!$E$35:$E$40</c:f>
              <c:numCache>
                <c:formatCode>0.00</c:formatCode>
                <c:ptCount val="6"/>
                <c:pt idx="0">
                  <c:v>98.782090973404451</c:v>
                </c:pt>
                <c:pt idx="1">
                  <c:v>96.345661931498256</c:v>
                </c:pt>
                <c:pt idx="2">
                  <c:v>102.7019124989137</c:v>
                </c:pt>
                <c:pt idx="3">
                  <c:v>92.504576820166164</c:v>
                </c:pt>
                <c:pt idx="4">
                  <c:v>43.990185010682659</c:v>
                </c:pt>
                <c:pt idx="5">
                  <c:v>69.45251558785057</c:v>
                </c:pt>
              </c:numCache>
            </c:numRef>
          </c:val>
          <c:smooth val="0"/>
          <c:extLst>
            <c:ext xmlns:c16="http://schemas.microsoft.com/office/drawing/2014/chart" uri="{C3380CC4-5D6E-409C-BE32-E72D297353CC}">
              <c16:uniqueId val="{00000014-8789-4A8C-B6C4-6BE74E976565}"/>
            </c:ext>
          </c:extLst>
        </c:ser>
        <c:ser>
          <c:idx val="3"/>
          <c:order val="3"/>
          <c:tx>
            <c:strRef>
              <c:f>Summ!$F$33:$F$34</c:f>
              <c:strCache>
                <c:ptCount val="2"/>
                <c:pt idx="0">
                  <c:v>Ohio Female Children</c:v>
                </c:pt>
              </c:strCache>
            </c:strRef>
          </c:tx>
          <c:spPr>
            <a:ln w="28575" cap="rnd">
              <a:solidFill>
                <a:schemeClr val="accent1">
                  <a:lumMod val="60000"/>
                </a:schemeClr>
              </a:solidFill>
              <a:round/>
            </a:ln>
            <a:effectLst/>
          </c:spPr>
          <c:marker>
            <c:symbol val="circle"/>
            <c:size val="5"/>
            <c:spPr>
              <a:solidFill>
                <a:schemeClr val="accent1">
                  <a:lumMod val="60000"/>
                </a:schemeClr>
              </a:solidFill>
              <a:ln w="9525">
                <a:solidFill>
                  <a:schemeClr val="accent1">
                    <a:lumMod val="60000"/>
                  </a:schemeClr>
                </a:solidFill>
              </a:ln>
              <a:effectLst/>
            </c:spPr>
          </c:marker>
          <c:dLbls>
            <c:dLbl>
              <c:idx val="0"/>
              <c:layout>
                <c:manualLayout>
                  <c:x val="-4.7461279461279461E-2"/>
                  <c:y val="3.4686555269700201E-2"/>
                </c:manualLayout>
              </c:layout>
              <c:tx>
                <c:rich>
                  <a:bodyPr/>
                  <a:lstStyle/>
                  <a:p>
                    <a:fld id="{DEBAE06C-1606-4BE0-8C28-9065CFD25C5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5-8789-4A8C-B6C4-6BE74E976565}"/>
                </c:ext>
              </c:extLst>
            </c:dLbl>
            <c:dLbl>
              <c:idx val="1"/>
              <c:layout>
                <c:manualLayout>
                  <c:x val="-4.7461279461279461E-2"/>
                  <c:y val="2.5885675181691315E-2"/>
                </c:manualLayout>
              </c:layout>
              <c:tx>
                <c:rich>
                  <a:bodyPr/>
                  <a:lstStyle/>
                  <a:p>
                    <a:fld id="{E2F07502-B59C-41C3-ABD0-FD020EC5DE38}"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6-8789-4A8C-B6C4-6BE74E976565}"/>
                </c:ext>
              </c:extLst>
            </c:dLbl>
            <c:dLbl>
              <c:idx val="2"/>
              <c:layout>
                <c:manualLayout>
                  <c:x val="-4.7461279461279461E-2"/>
                  <c:y val="3.4686555269700201E-2"/>
                </c:manualLayout>
              </c:layout>
              <c:tx>
                <c:rich>
                  <a:bodyPr/>
                  <a:lstStyle/>
                  <a:p>
                    <a:fld id="{DB839E9A-DB9F-4D4A-9DB0-4193D0DF814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7-8789-4A8C-B6C4-6BE74E976565}"/>
                </c:ext>
              </c:extLst>
            </c:dLbl>
            <c:dLbl>
              <c:idx val="3"/>
              <c:layout>
                <c:manualLayout>
                  <c:x val="-5.2848484848484846E-2"/>
                  <c:y val="3.4686555269700201E-2"/>
                </c:manualLayout>
              </c:layout>
              <c:tx>
                <c:rich>
                  <a:bodyPr/>
                  <a:lstStyle/>
                  <a:p>
                    <a:fld id="{83B452E1-DFE0-4543-9CE9-1B363E4694D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8-8789-4A8C-B6C4-6BE74E976565}"/>
                </c:ext>
              </c:extLst>
            </c:dLbl>
            <c:dLbl>
              <c:idx val="4"/>
              <c:layout>
                <c:manualLayout>
                  <c:x val="-4.4767676767676769E-2"/>
                  <c:y val="3.0286115225695798E-2"/>
                </c:manualLayout>
              </c:layout>
              <c:tx>
                <c:rich>
                  <a:bodyPr/>
                  <a:lstStyle/>
                  <a:p>
                    <a:fld id="{1E305401-2F01-46B5-8ABD-1CAD2DADB99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9-8789-4A8C-B6C4-6BE74E976565}"/>
                </c:ext>
              </c:extLst>
            </c:dLbl>
            <c:dLbl>
              <c:idx val="5"/>
              <c:layout>
                <c:manualLayout>
                  <c:x val="-3.9380471380471481E-2"/>
                  <c:y val="3.4686555269700117E-2"/>
                </c:manualLayout>
              </c:layout>
              <c:tx>
                <c:rich>
                  <a:bodyPr/>
                  <a:lstStyle/>
                  <a:p>
                    <a:fld id="{A4AE7D5C-ADCC-41DD-86CE-D5FE8EE3CE1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A-8789-4A8C-B6C4-6BE74E976565}"/>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Summ!$B$35:$B$40</c:f>
              <c:numCache>
                <c:formatCode>General</c:formatCode>
                <c:ptCount val="6"/>
                <c:pt idx="0">
                  <c:v>2016</c:v>
                </c:pt>
                <c:pt idx="1">
                  <c:v>2017</c:v>
                </c:pt>
                <c:pt idx="2">
                  <c:v>2018</c:v>
                </c:pt>
                <c:pt idx="3">
                  <c:v>2019</c:v>
                </c:pt>
                <c:pt idx="4">
                  <c:v>2020</c:v>
                </c:pt>
                <c:pt idx="5">
                  <c:v>2021</c:v>
                </c:pt>
              </c:numCache>
            </c:numRef>
          </c:cat>
          <c:val>
            <c:numRef>
              <c:f>Summ!$F$35:$F$40</c:f>
              <c:numCache>
                <c:formatCode>0.00</c:formatCode>
                <c:ptCount val="6"/>
                <c:pt idx="0">
                  <c:v>72.61064587652271</c:v>
                </c:pt>
                <c:pt idx="1">
                  <c:v>70.920542893984702</c:v>
                </c:pt>
                <c:pt idx="2">
                  <c:v>72.725018561645086</c:v>
                </c:pt>
                <c:pt idx="3">
                  <c:v>67.903580454242757</c:v>
                </c:pt>
                <c:pt idx="4">
                  <c:v>32.189485652666441</c:v>
                </c:pt>
                <c:pt idx="5">
                  <c:v>48.824384308600528</c:v>
                </c:pt>
              </c:numCache>
            </c:numRef>
          </c:val>
          <c:smooth val="0"/>
          <c:extLst>
            <c:ext xmlns:c16="http://schemas.microsoft.com/office/drawing/2014/chart" uri="{C3380CC4-5D6E-409C-BE32-E72D297353CC}">
              <c16:uniqueId val="{0000001B-8789-4A8C-B6C4-6BE74E976565}"/>
            </c:ext>
          </c:extLst>
        </c:ser>
        <c:dLbls>
          <c:dLblPos val="t"/>
          <c:showLegendKey val="0"/>
          <c:showVal val="1"/>
          <c:showCatName val="0"/>
          <c:showSerName val="0"/>
          <c:showPercent val="0"/>
          <c:showBubbleSize val="0"/>
        </c:dLbls>
        <c:marker val="1"/>
        <c:smooth val="0"/>
        <c:axId val="2001257583"/>
        <c:axId val="2001261903"/>
      </c:lineChart>
      <c:catAx>
        <c:axId val="20012575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2001261903"/>
        <c:crosses val="autoZero"/>
        <c:auto val="1"/>
        <c:lblAlgn val="ctr"/>
        <c:lblOffset val="100"/>
        <c:noMultiLvlLbl val="0"/>
      </c:catAx>
      <c:valAx>
        <c:axId val="2001261903"/>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layout>
            <c:manualLayout>
              <c:xMode val="edge"/>
              <c:yMode val="edge"/>
              <c:x val="1.1111111111111112E-2"/>
              <c:y val="0.2250696267133275"/>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200125758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Rates of Asthma Hospitalization &amp; Emergency Department Visits (per 10,000 residents) by Month of Admission, Summit County &amp; Ohio, 2021</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Summit!$C$44</c:f>
              <c:strCache>
                <c:ptCount val="1"/>
                <c:pt idx="0">
                  <c:v>Summit County</c:v>
                </c:pt>
              </c:strCache>
            </c:strRef>
          </c:tx>
          <c:spPr>
            <a:ln w="28575" cap="rnd">
              <a:noFill/>
              <a:round/>
            </a:ln>
            <a:effectLst/>
          </c:spPr>
          <c:marker>
            <c:symbol val="circle"/>
            <c:size val="7"/>
            <c:spPr>
              <a:solidFill>
                <a:schemeClr val="accent6"/>
              </a:solidFill>
              <a:ln w="9525">
                <a:solidFill>
                  <a:schemeClr val="accent6"/>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Summit!$B$45:$B$56</c:f>
              <c:strCache>
                <c:ptCount val="12"/>
                <c:pt idx="0">
                  <c:v>January</c:v>
                </c:pt>
                <c:pt idx="1">
                  <c:v>February</c:v>
                </c:pt>
                <c:pt idx="2">
                  <c:v>March</c:v>
                </c:pt>
                <c:pt idx="3">
                  <c:v>April</c:v>
                </c:pt>
                <c:pt idx="4">
                  <c:v>May</c:v>
                </c:pt>
                <c:pt idx="5">
                  <c:v>June</c:v>
                </c:pt>
                <c:pt idx="6">
                  <c:v>July </c:v>
                </c:pt>
                <c:pt idx="7">
                  <c:v>August</c:v>
                </c:pt>
                <c:pt idx="8">
                  <c:v>September </c:v>
                </c:pt>
                <c:pt idx="9">
                  <c:v>October</c:v>
                </c:pt>
                <c:pt idx="10">
                  <c:v>November</c:v>
                </c:pt>
                <c:pt idx="11">
                  <c:v>December</c:v>
                </c:pt>
              </c:strCache>
            </c:strRef>
          </c:cat>
          <c:val>
            <c:numRef>
              <c:f>Summit!$C$45:$C$56</c:f>
              <c:numCache>
                <c:formatCode>0.00</c:formatCode>
                <c:ptCount val="12"/>
                <c:pt idx="0">
                  <c:v>2.6040068224978747</c:v>
                </c:pt>
                <c:pt idx="1">
                  <c:v>2.4552064326408534</c:v>
                </c:pt>
                <c:pt idx="2">
                  <c:v>3.2364084793902159</c:v>
                </c:pt>
                <c:pt idx="3">
                  <c:v>3.2364084793902159</c:v>
                </c:pt>
                <c:pt idx="4">
                  <c:v>4.0362105748717063</c:v>
                </c:pt>
                <c:pt idx="5">
                  <c:v>3.552609307836387</c:v>
                </c:pt>
                <c:pt idx="6">
                  <c:v>3.4968091616400034</c:v>
                </c:pt>
                <c:pt idx="7">
                  <c:v>3.6456095514970248</c:v>
                </c:pt>
                <c:pt idx="8">
                  <c:v>4.3710114520500047</c:v>
                </c:pt>
                <c:pt idx="9">
                  <c:v>4.9662130114780902</c:v>
                </c:pt>
                <c:pt idx="10">
                  <c:v>4.7244123779604301</c:v>
                </c:pt>
                <c:pt idx="11">
                  <c:v>3.3480087717829821</c:v>
                </c:pt>
              </c:numCache>
            </c:numRef>
          </c:val>
          <c:smooth val="0"/>
          <c:extLst>
            <c:ext xmlns:c16="http://schemas.microsoft.com/office/drawing/2014/chart" uri="{C3380CC4-5D6E-409C-BE32-E72D297353CC}">
              <c16:uniqueId val="{00000000-249A-4FE7-B16F-3049C8E13EBE}"/>
            </c:ext>
          </c:extLst>
        </c:ser>
        <c:ser>
          <c:idx val="1"/>
          <c:order val="1"/>
          <c:tx>
            <c:strRef>
              <c:f>Summit!$D$44</c:f>
              <c:strCache>
                <c:ptCount val="1"/>
                <c:pt idx="0">
                  <c:v>Ohio</c:v>
                </c:pt>
              </c:strCache>
            </c:strRef>
          </c:tx>
          <c:spPr>
            <a:ln w="28575" cap="rnd">
              <a:noFill/>
              <a:round/>
            </a:ln>
            <a:effectLst/>
          </c:spPr>
          <c:marker>
            <c:symbol val="circle"/>
            <c:size val="7"/>
            <c:spPr>
              <a:solidFill>
                <a:schemeClr val="accent5"/>
              </a:solidFill>
              <a:ln w="9525">
                <a:solidFill>
                  <a:schemeClr val="accent5"/>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Summit!$B$45:$B$56</c:f>
              <c:strCache>
                <c:ptCount val="12"/>
                <c:pt idx="0">
                  <c:v>January</c:v>
                </c:pt>
                <c:pt idx="1">
                  <c:v>February</c:v>
                </c:pt>
                <c:pt idx="2">
                  <c:v>March</c:v>
                </c:pt>
                <c:pt idx="3">
                  <c:v>April</c:v>
                </c:pt>
                <c:pt idx="4">
                  <c:v>May</c:v>
                </c:pt>
                <c:pt idx="5">
                  <c:v>June</c:v>
                </c:pt>
                <c:pt idx="6">
                  <c:v>July </c:v>
                </c:pt>
                <c:pt idx="7">
                  <c:v>August</c:v>
                </c:pt>
                <c:pt idx="8">
                  <c:v>September </c:v>
                </c:pt>
                <c:pt idx="9">
                  <c:v>October</c:v>
                </c:pt>
                <c:pt idx="10">
                  <c:v>November</c:v>
                </c:pt>
                <c:pt idx="11">
                  <c:v>December</c:v>
                </c:pt>
              </c:strCache>
            </c:strRef>
          </c:cat>
          <c:val>
            <c:numRef>
              <c:f>Summit!$D$45:$D$56</c:f>
              <c:numCache>
                <c:formatCode>0.00</c:formatCode>
                <c:ptCount val="12"/>
                <c:pt idx="0">
                  <c:v>2.1477048802221592</c:v>
                </c:pt>
                <c:pt idx="1">
                  <c:v>1.8862451556733746</c:v>
                </c:pt>
                <c:pt idx="2">
                  <c:v>2.6196906167452902</c:v>
                </c:pt>
                <c:pt idx="3">
                  <c:v>2.9779243951855081</c:v>
                </c:pt>
                <c:pt idx="4">
                  <c:v>3.366718401170389</c:v>
                </c:pt>
                <c:pt idx="5">
                  <c:v>3.17911255985454</c:v>
                </c:pt>
                <c:pt idx="6">
                  <c:v>3.0645117065620533</c:v>
                </c:pt>
                <c:pt idx="7">
                  <c:v>3.0874318772205509</c:v>
                </c:pt>
                <c:pt idx="8">
                  <c:v>3.9218958682317688</c:v>
                </c:pt>
                <c:pt idx="9">
                  <c:v>4.0492301496678653</c:v>
                </c:pt>
                <c:pt idx="10">
                  <c:v>4.1171417664337833</c:v>
                </c:pt>
                <c:pt idx="11">
                  <c:v>3.3166335838055243</c:v>
                </c:pt>
              </c:numCache>
            </c:numRef>
          </c:val>
          <c:smooth val="0"/>
          <c:extLst>
            <c:ext xmlns:c16="http://schemas.microsoft.com/office/drawing/2014/chart" uri="{C3380CC4-5D6E-409C-BE32-E72D297353CC}">
              <c16:uniqueId val="{00000001-249A-4FE7-B16F-3049C8E13EBE}"/>
            </c:ext>
          </c:extLst>
        </c:ser>
        <c:dLbls>
          <c:dLblPos val="t"/>
          <c:showLegendKey val="0"/>
          <c:showVal val="1"/>
          <c:showCatName val="0"/>
          <c:showSerName val="0"/>
          <c:showPercent val="0"/>
          <c:showBubbleSize val="0"/>
        </c:dLbls>
        <c:hiLowLines>
          <c:spPr>
            <a:ln w="9525" cap="flat" cmpd="sng" algn="ctr">
              <a:solidFill>
                <a:schemeClr val="tx1">
                  <a:lumMod val="75000"/>
                  <a:lumOff val="25000"/>
                </a:schemeClr>
              </a:solidFill>
              <a:round/>
            </a:ln>
            <a:effectLst/>
          </c:spPr>
        </c:hiLowLines>
        <c:marker val="1"/>
        <c:smooth val="0"/>
        <c:axId val="1275209855"/>
        <c:axId val="2016599423"/>
      </c:lineChart>
      <c:catAx>
        <c:axId val="12752098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2016599423"/>
        <c:crosses val="autoZero"/>
        <c:auto val="1"/>
        <c:lblAlgn val="ctr"/>
        <c:lblOffset val="100"/>
        <c:noMultiLvlLbl val="0"/>
      </c:catAx>
      <c:valAx>
        <c:axId val="2016599423"/>
        <c:scaling>
          <c:orientation val="minMax"/>
        </c:scaling>
        <c:delete val="1"/>
        <c:axPos val="l"/>
        <c:numFmt formatCode="0.00" sourceLinked="1"/>
        <c:majorTickMark val="none"/>
        <c:minorTickMark val="none"/>
        <c:tickLblPos val="nextTo"/>
        <c:crossAx val="12752098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r>
              <a:rPr lang="en-US"/>
              <a:t>Rate of Asthma Emergency Department Visits &amp; Hospitalizations, Children (0-18) on Medicaid, Ohio and Summit County, 2016-2021</a:t>
            </a:r>
          </a:p>
        </c:rich>
      </c:tx>
      <c:overlay val="0"/>
      <c:spPr>
        <a:noFill/>
        <a:ln>
          <a:noFill/>
        </a:ln>
        <a:effectLst/>
      </c:spPr>
      <c:txPr>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endParaRPr lang="en-US"/>
        </a:p>
      </c:txPr>
    </c:title>
    <c:autoTitleDeleted val="0"/>
    <c:plotArea>
      <c:layout/>
      <c:barChart>
        <c:barDir val="col"/>
        <c:grouping val="clustered"/>
        <c:varyColors val="0"/>
        <c:ser>
          <c:idx val="0"/>
          <c:order val="0"/>
          <c:tx>
            <c:strRef>
              <c:f>Summit!$G$71</c:f>
              <c:strCache>
                <c:ptCount val="1"/>
                <c:pt idx="0">
                  <c:v>Summit County</c:v>
                </c:pt>
              </c:strCache>
            </c:strRef>
          </c:tx>
          <c:spPr>
            <a:solidFill>
              <a:srgbClr val="EBA70E"/>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Summit!$F$72:$F$77</c:f>
              <c:numCache>
                <c:formatCode>General</c:formatCode>
                <c:ptCount val="6"/>
                <c:pt idx="0">
                  <c:v>2016</c:v>
                </c:pt>
                <c:pt idx="1">
                  <c:v>2017</c:v>
                </c:pt>
                <c:pt idx="2">
                  <c:v>2018</c:v>
                </c:pt>
                <c:pt idx="3">
                  <c:v>2019</c:v>
                </c:pt>
                <c:pt idx="4">
                  <c:v>2020</c:v>
                </c:pt>
                <c:pt idx="5">
                  <c:v>2021</c:v>
                </c:pt>
              </c:numCache>
            </c:numRef>
          </c:cat>
          <c:val>
            <c:numRef>
              <c:f>Summit!$G$72:$G$77</c:f>
              <c:numCache>
                <c:formatCode>0.00</c:formatCode>
                <c:ptCount val="6"/>
                <c:pt idx="0">
                  <c:v>216.95189327583884</c:v>
                </c:pt>
                <c:pt idx="1">
                  <c:v>217.95326676466115</c:v>
                </c:pt>
                <c:pt idx="2">
                  <c:v>243.10129505756763</c:v>
                </c:pt>
                <c:pt idx="3">
                  <c:v>230.23870845072858</c:v>
                </c:pt>
                <c:pt idx="4">
                  <c:v>93.580518237566906</c:v>
                </c:pt>
                <c:pt idx="5">
                  <c:v>144.32206608431446</c:v>
                </c:pt>
              </c:numCache>
            </c:numRef>
          </c:val>
          <c:extLst>
            <c:ext xmlns:c16="http://schemas.microsoft.com/office/drawing/2014/chart" uri="{C3380CC4-5D6E-409C-BE32-E72D297353CC}">
              <c16:uniqueId val="{00000000-2CB7-44D6-AA25-532F788B063E}"/>
            </c:ext>
          </c:extLst>
        </c:ser>
        <c:ser>
          <c:idx val="1"/>
          <c:order val="1"/>
          <c:tx>
            <c:strRef>
              <c:f>Summit!$H$71</c:f>
              <c:strCache>
                <c:ptCount val="1"/>
                <c:pt idx="0">
                  <c:v>Ohio</c:v>
                </c:pt>
              </c:strCache>
            </c:strRef>
          </c:tx>
          <c:spPr>
            <a:solidFill>
              <a:srgbClr val="0E3F75"/>
            </a:solidFill>
            <a:ln>
              <a:noFill/>
            </a:ln>
            <a:effectLst/>
          </c:spPr>
          <c:invertIfNegative val="0"/>
          <c:dLbls>
            <c:dLbl>
              <c:idx val="0"/>
              <c:layout>
                <c:manualLayout>
                  <c:x val="5.3944706675657208E-3"/>
                  <c:y val="4.3620501635768813E-3"/>
                </c:manualLayout>
              </c:layout>
              <c:tx>
                <c:rich>
                  <a:bodyPr/>
                  <a:lstStyle/>
                  <a:p>
                    <a:fld id="{D3EE3599-A38C-4007-8BBD-498CA427343C}"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2CB7-44D6-AA25-532F788B063E}"/>
                </c:ext>
              </c:extLst>
            </c:dLbl>
            <c:dLbl>
              <c:idx val="1"/>
              <c:layout>
                <c:manualLayout>
                  <c:x val="5.394470667565745E-3"/>
                  <c:y val="4.3620501635768015E-3"/>
                </c:manualLayout>
              </c:layout>
              <c:tx>
                <c:rich>
                  <a:bodyPr/>
                  <a:lstStyle/>
                  <a:p>
                    <a:fld id="{F924F99A-F747-4A7E-805C-7BF22BA28A1F}"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2CB7-44D6-AA25-532F788B063E}"/>
                </c:ext>
              </c:extLst>
            </c:dLbl>
            <c:dLbl>
              <c:idx val="2"/>
              <c:layout>
                <c:manualLayout>
                  <c:x val="5.3944706675656462E-3"/>
                  <c:y val="8.7241003271537627E-3"/>
                </c:manualLayout>
              </c:layout>
              <c:tx>
                <c:rich>
                  <a:bodyPr/>
                  <a:lstStyle/>
                  <a:p>
                    <a:fld id="{E017C8B7-ED3D-47B3-AF1D-1BDFEEDA838A}"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2CB7-44D6-AA25-532F788B063E}"/>
                </c:ext>
              </c:extLst>
            </c:dLbl>
            <c:dLbl>
              <c:idx val="3"/>
              <c:layout>
                <c:manualLayout>
                  <c:x val="5.394470667565745E-3"/>
                  <c:y val="-7.9969995845360044E-17"/>
                </c:manualLayout>
              </c:layout>
              <c:tx>
                <c:rich>
                  <a:bodyPr/>
                  <a:lstStyle/>
                  <a:p>
                    <a:fld id="{ADE79F12-BD36-4249-BDE2-5322AEC0DF88}"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2CB7-44D6-AA25-532F788B063E}"/>
                </c:ext>
              </c:extLst>
            </c:dLbl>
            <c:dLbl>
              <c:idx val="4"/>
              <c:layout>
                <c:manualLayout>
                  <c:x val="2.6972353337827736E-3"/>
                  <c:y val="4.3620501635768813E-3"/>
                </c:manualLayout>
              </c:layout>
              <c:tx>
                <c:rich>
                  <a:bodyPr/>
                  <a:lstStyle/>
                  <a:p>
                    <a:fld id="{C8BAFCDE-AF24-4865-9BEF-7C019EF3E70A}"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2CB7-44D6-AA25-532F788B063E}"/>
                </c:ext>
              </c:extLst>
            </c:dLbl>
            <c:dLbl>
              <c:idx val="5"/>
              <c:layout>
                <c:manualLayout>
                  <c:x val="5.3944706675655473E-3"/>
                  <c:y val="4.3620501635768015E-3"/>
                </c:manualLayout>
              </c:layout>
              <c:tx>
                <c:rich>
                  <a:bodyPr/>
                  <a:lstStyle/>
                  <a:p>
                    <a:fld id="{29E5956F-215F-4805-86F4-B37A9585851B}"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2CB7-44D6-AA25-532F788B063E}"/>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Summit!$F$72:$F$77</c:f>
              <c:numCache>
                <c:formatCode>General</c:formatCode>
                <c:ptCount val="6"/>
                <c:pt idx="0">
                  <c:v>2016</c:v>
                </c:pt>
                <c:pt idx="1">
                  <c:v>2017</c:v>
                </c:pt>
                <c:pt idx="2">
                  <c:v>2018</c:v>
                </c:pt>
                <c:pt idx="3">
                  <c:v>2019</c:v>
                </c:pt>
                <c:pt idx="4">
                  <c:v>2020</c:v>
                </c:pt>
                <c:pt idx="5">
                  <c:v>2021</c:v>
                </c:pt>
              </c:numCache>
            </c:numRef>
          </c:cat>
          <c:val>
            <c:numRef>
              <c:f>Summit!$H$72:$H$77</c:f>
              <c:numCache>
                <c:formatCode>0.0</c:formatCode>
                <c:ptCount val="6"/>
                <c:pt idx="0" formatCode="0.00">
                  <c:v>118.07072733668609</c:v>
                </c:pt>
                <c:pt idx="1">
                  <c:v>120.00470323794849</c:v>
                </c:pt>
                <c:pt idx="2" formatCode="0.00">
                  <c:v>128.55001516651058</c:v>
                </c:pt>
                <c:pt idx="3" formatCode="0.00">
                  <c:v>118.85048835462059</c:v>
                </c:pt>
                <c:pt idx="4">
                  <c:v>58.99600967982358</c:v>
                </c:pt>
                <c:pt idx="5" formatCode="0.00">
                  <c:v>86.309661460237123</c:v>
                </c:pt>
              </c:numCache>
            </c:numRef>
          </c:val>
          <c:extLst>
            <c:ext xmlns:c16="http://schemas.microsoft.com/office/drawing/2014/chart" uri="{C3380CC4-5D6E-409C-BE32-E72D297353CC}">
              <c16:uniqueId val="{00000007-2CB7-44D6-AA25-532F788B063E}"/>
            </c:ext>
          </c:extLst>
        </c:ser>
        <c:dLbls>
          <c:dLblPos val="outEnd"/>
          <c:showLegendKey val="0"/>
          <c:showVal val="1"/>
          <c:showCatName val="0"/>
          <c:showSerName val="0"/>
          <c:showPercent val="0"/>
          <c:showBubbleSize val="0"/>
        </c:dLbls>
        <c:gapWidth val="144"/>
        <c:axId val="1720738383"/>
        <c:axId val="1720738863"/>
      </c:barChart>
      <c:catAx>
        <c:axId val="17207383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720738863"/>
        <c:crosses val="autoZero"/>
        <c:auto val="1"/>
        <c:lblAlgn val="ctr"/>
        <c:lblOffset val="100"/>
        <c:noMultiLvlLbl val="0"/>
      </c:catAx>
      <c:valAx>
        <c:axId val="1720738863"/>
        <c:scaling>
          <c:orientation val="minMax"/>
        </c:scaling>
        <c:delete val="0"/>
        <c:axPos val="l"/>
        <c:title>
          <c:tx>
            <c:rich>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Medicaid Enrollees</a:t>
                </a:r>
              </a:p>
            </c:rich>
          </c:tx>
          <c:layout>
            <c:manualLayout>
              <c:xMode val="edge"/>
              <c:yMode val="edge"/>
              <c:x val="1.078894133513149E-2"/>
              <c:y val="0.33058192153461735"/>
            </c:manualLayout>
          </c:layout>
          <c:overlay val="0"/>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720738383"/>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r>
              <a:rPr lang="en-US"/>
              <a:t>Rate of Asthma Emergency Department Visits &amp; Hospitalizations, Adults (19+) on Medicaid, Ohio and Summit County, 2016-2021</a:t>
            </a:r>
          </a:p>
        </c:rich>
      </c:tx>
      <c:overlay val="0"/>
      <c:spPr>
        <a:noFill/>
        <a:ln>
          <a:noFill/>
        </a:ln>
        <a:effectLst/>
      </c:spPr>
      <c:txPr>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endParaRPr lang="en-US"/>
        </a:p>
      </c:txPr>
    </c:title>
    <c:autoTitleDeleted val="0"/>
    <c:plotArea>
      <c:layout/>
      <c:barChart>
        <c:barDir val="col"/>
        <c:grouping val="clustered"/>
        <c:varyColors val="0"/>
        <c:ser>
          <c:idx val="0"/>
          <c:order val="0"/>
          <c:tx>
            <c:strRef>
              <c:f>Summit!$G$61</c:f>
              <c:strCache>
                <c:ptCount val="1"/>
                <c:pt idx="0">
                  <c:v>Summit County</c:v>
                </c:pt>
              </c:strCache>
            </c:strRef>
          </c:tx>
          <c:spPr>
            <a:solidFill>
              <a:srgbClr val="F3DF89"/>
            </a:solidFill>
            <a:ln>
              <a:noFill/>
            </a:ln>
            <a:effectLst/>
          </c:spPr>
          <c:invertIfNegative val="0"/>
          <c:dLbls>
            <c:dLbl>
              <c:idx val="0"/>
              <c:layout>
                <c:manualLayout>
                  <c:x val="-5.5555555555555558E-3"/>
                  <c:y val="4.6296296296295869E-3"/>
                </c:manualLayout>
              </c:layout>
              <c:tx>
                <c:rich>
                  <a:bodyPr/>
                  <a:lstStyle/>
                  <a:p>
                    <a:fld id="{7B51DDC5-BAFE-46E1-A0FA-2212E31F6566}"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E059-41F8-8A09-83D38E9DA171}"/>
                </c:ext>
              </c:extLst>
            </c:dLbl>
            <c:dLbl>
              <c:idx val="1"/>
              <c:layout>
                <c:manualLayout>
                  <c:x val="-8.3333333333333332E-3"/>
                  <c:y val="-4.2437781360066642E-17"/>
                </c:manualLayout>
              </c:layout>
              <c:tx>
                <c:rich>
                  <a:bodyPr/>
                  <a:lstStyle/>
                  <a:p>
                    <a:fld id="{251AA18B-BC9A-4A45-92C1-6412FE50B023}"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E059-41F8-8A09-83D38E9DA171}"/>
                </c:ext>
              </c:extLst>
            </c:dLbl>
            <c:dLbl>
              <c:idx val="2"/>
              <c:layout>
                <c:manualLayout>
                  <c:x val="-5.5555555555556061E-3"/>
                  <c:y val="-8.4875562720133283E-17"/>
                </c:manualLayout>
              </c:layout>
              <c:tx>
                <c:rich>
                  <a:bodyPr/>
                  <a:lstStyle/>
                  <a:p>
                    <a:fld id="{30D24C5B-04C1-4AE9-96E4-4C049D5CFEB2}"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E059-41F8-8A09-83D38E9DA171}"/>
                </c:ext>
              </c:extLst>
            </c:dLbl>
            <c:dLbl>
              <c:idx val="3"/>
              <c:layout>
                <c:manualLayout>
                  <c:x val="-5.5555555555555558E-3"/>
                  <c:y val="4.6296296296296294E-3"/>
                </c:manualLayout>
              </c:layout>
              <c:tx>
                <c:rich>
                  <a:bodyPr/>
                  <a:lstStyle/>
                  <a:p>
                    <a:fld id="{0DDB570D-6F95-4F6B-9284-740663D265F0}"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E059-41F8-8A09-83D38E9DA171}"/>
                </c:ext>
              </c:extLst>
            </c:dLbl>
            <c:dLbl>
              <c:idx val="4"/>
              <c:layout>
                <c:manualLayout>
                  <c:x val="-2.7777777777778798E-3"/>
                  <c:y val="0"/>
                </c:manualLayout>
              </c:layout>
              <c:tx>
                <c:rich>
                  <a:bodyPr/>
                  <a:lstStyle/>
                  <a:p>
                    <a:fld id="{899694E5-8C36-418B-B874-1D5345F084AC}"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E059-41F8-8A09-83D38E9DA171}"/>
                </c:ext>
              </c:extLst>
            </c:dLbl>
            <c:dLbl>
              <c:idx val="5"/>
              <c:layout>
                <c:manualLayout>
                  <c:x val="-5.5555555555554534E-3"/>
                  <c:y val="9.2592592592592587E-3"/>
                </c:manualLayout>
              </c:layout>
              <c:tx>
                <c:rich>
                  <a:bodyPr/>
                  <a:lstStyle/>
                  <a:p>
                    <a:fld id="{4D92C7FD-FAA6-47F7-88DB-0302CF7B54FF}"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E059-41F8-8A09-83D38E9DA171}"/>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Summit!$F$62:$F$67</c:f>
              <c:numCache>
                <c:formatCode>General</c:formatCode>
                <c:ptCount val="6"/>
                <c:pt idx="0">
                  <c:v>2016</c:v>
                </c:pt>
                <c:pt idx="1">
                  <c:v>2017</c:v>
                </c:pt>
                <c:pt idx="2">
                  <c:v>2018</c:v>
                </c:pt>
                <c:pt idx="3">
                  <c:v>2019</c:v>
                </c:pt>
                <c:pt idx="4">
                  <c:v>2020</c:v>
                </c:pt>
                <c:pt idx="5">
                  <c:v>2021</c:v>
                </c:pt>
              </c:numCache>
            </c:numRef>
          </c:cat>
          <c:val>
            <c:numRef>
              <c:f>Summit!$G$62:$G$67</c:f>
              <c:numCache>
                <c:formatCode>0.00</c:formatCode>
                <c:ptCount val="6"/>
                <c:pt idx="0">
                  <c:v>101.02779085167631</c:v>
                </c:pt>
                <c:pt idx="1">
                  <c:v>100.21331437205582</c:v>
                </c:pt>
                <c:pt idx="2">
                  <c:v>93.718135261161976</c:v>
                </c:pt>
                <c:pt idx="3">
                  <c:v>95.376886803630256</c:v>
                </c:pt>
                <c:pt idx="4">
                  <c:v>80.180169557476205</c:v>
                </c:pt>
                <c:pt idx="5">
                  <c:v>70.62239395725544</c:v>
                </c:pt>
              </c:numCache>
            </c:numRef>
          </c:val>
          <c:extLst>
            <c:ext xmlns:c16="http://schemas.microsoft.com/office/drawing/2014/chart" uri="{C3380CC4-5D6E-409C-BE32-E72D297353CC}">
              <c16:uniqueId val="{00000006-E059-41F8-8A09-83D38E9DA171}"/>
            </c:ext>
          </c:extLst>
        </c:ser>
        <c:ser>
          <c:idx val="1"/>
          <c:order val="1"/>
          <c:tx>
            <c:strRef>
              <c:f>Summit!$H$61</c:f>
              <c:strCache>
                <c:ptCount val="1"/>
                <c:pt idx="0">
                  <c:v>Ohio</c:v>
                </c:pt>
              </c:strCache>
            </c:strRef>
          </c:tx>
          <c:spPr>
            <a:solidFill>
              <a:srgbClr val="0098D3"/>
            </a:solidFill>
            <a:ln>
              <a:noFill/>
            </a:ln>
            <a:effectLst/>
          </c:spPr>
          <c:invertIfNegative val="0"/>
          <c:dLbls>
            <c:dLbl>
              <c:idx val="0"/>
              <c:layout>
                <c:manualLayout>
                  <c:x val="8.3333333333333592E-3"/>
                  <c:y val="9.2592592592591737E-3"/>
                </c:manualLayout>
              </c:layout>
              <c:tx>
                <c:rich>
                  <a:bodyPr/>
                  <a:lstStyle/>
                  <a:p>
                    <a:fld id="{53DD2B26-D12F-4FC8-ADB9-09BC51525DC5}"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E059-41F8-8A09-83D38E9DA171}"/>
                </c:ext>
              </c:extLst>
            </c:dLbl>
            <c:dLbl>
              <c:idx val="1"/>
              <c:layout>
                <c:manualLayout>
                  <c:x val="5.565255562566874E-3"/>
                  <c:y val="1.3689551546713512E-2"/>
                </c:manualLayout>
              </c:layout>
              <c:tx>
                <c:rich>
                  <a:bodyPr/>
                  <a:lstStyle/>
                  <a:p>
                    <a:fld id="{3D13B1C2-719A-42B5-81DF-72AC702E20A6}"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E059-41F8-8A09-83D38E9DA171}"/>
                </c:ext>
              </c:extLst>
            </c:dLbl>
            <c:dLbl>
              <c:idx val="2"/>
              <c:layout>
                <c:manualLayout>
                  <c:x val="2.7681417871546544E-3"/>
                  <c:y val="1.8219562871741826E-2"/>
                </c:manualLayout>
              </c:layout>
              <c:tx>
                <c:rich>
                  <a:bodyPr/>
                  <a:lstStyle/>
                  <a:p>
                    <a:fld id="{1378B5A4-88C9-437C-A29B-D2F3F951B577}"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E059-41F8-8A09-83D38E9DA171}"/>
                </c:ext>
              </c:extLst>
            </c:dLbl>
            <c:dLbl>
              <c:idx val="3"/>
              <c:layout>
                <c:manualLayout>
                  <c:x val="8.323740020302341E-3"/>
                  <c:y val="1.3689551546713512E-2"/>
                </c:manualLayout>
              </c:layout>
              <c:tx>
                <c:rich>
                  <a:bodyPr/>
                  <a:lstStyle/>
                  <a:p>
                    <a:fld id="{7C78071A-3E33-4261-B8C6-149B6DC2F370}"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E059-41F8-8A09-83D38E9DA171}"/>
                </c:ext>
              </c:extLst>
            </c:dLbl>
            <c:dLbl>
              <c:idx val="4"/>
              <c:layout>
                <c:manualLayout>
                  <c:x val="5.5555982331476862E-3"/>
                  <c:y val="9.1595402216852004E-3"/>
                </c:manualLayout>
              </c:layout>
              <c:tx>
                <c:rich>
                  <a:bodyPr/>
                  <a:lstStyle/>
                  <a:p>
                    <a:fld id="{A57EF454-6533-4376-B9EC-A29BB6610E13}"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E059-41F8-8A09-83D38E9DA171}"/>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Summit!$F$62:$F$67</c:f>
              <c:numCache>
                <c:formatCode>General</c:formatCode>
                <c:ptCount val="6"/>
                <c:pt idx="0">
                  <c:v>2016</c:v>
                </c:pt>
                <c:pt idx="1">
                  <c:v>2017</c:v>
                </c:pt>
                <c:pt idx="2">
                  <c:v>2018</c:v>
                </c:pt>
                <c:pt idx="3">
                  <c:v>2019</c:v>
                </c:pt>
                <c:pt idx="4">
                  <c:v>2020</c:v>
                </c:pt>
                <c:pt idx="5">
                  <c:v>2021</c:v>
                </c:pt>
              </c:numCache>
            </c:numRef>
          </c:cat>
          <c:val>
            <c:numRef>
              <c:f>Summit!$H$62:$H$67</c:f>
              <c:numCache>
                <c:formatCode>0.00</c:formatCode>
                <c:ptCount val="6"/>
                <c:pt idx="0">
                  <c:v>95.170802824653549</c:v>
                </c:pt>
                <c:pt idx="1">
                  <c:v>95.489033294220945</c:v>
                </c:pt>
                <c:pt idx="2">
                  <c:v>93.348240724265494</c:v>
                </c:pt>
                <c:pt idx="3">
                  <c:v>95.013016437263005</c:v>
                </c:pt>
                <c:pt idx="4">
                  <c:v>75.426848903953598</c:v>
                </c:pt>
                <c:pt idx="5">
                  <c:v>75.131042516016308</c:v>
                </c:pt>
              </c:numCache>
            </c:numRef>
          </c:val>
          <c:extLst>
            <c:ext xmlns:c16="http://schemas.microsoft.com/office/drawing/2014/chart" uri="{C3380CC4-5D6E-409C-BE32-E72D297353CC}">
              <c16:uniqueId val="{0000000C-E059-41F8-8A09-83D38E9DA171}"/>
            </c:ext>
          </c:extLst>
        </c:ser>
        <c:dLbls>
          <c:dLblPos val="outEnd"/>
          <c:showLegendKey val="0"/>
          <c:showVal val="1"/>
          <c:showCatName val="0"/>
          <c:showSerName val="0"/>
          <c:showPercent val="0"/>
          <c:showBubbleSize val="0"/>
        </c:dLbls>
        <c:gapWidth val="144"/>
        <c:axId val="1608722303"/>
        <c:axId val="1608717983"/>
      </c:barChart>
      <c:catAx>
        <c:axId val="16087223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608717983"/>
        <c:crosses val="autoZero"/>
        <c:auto val="1"/>
        <c:lblAlgn val="ctr"/>
        <c:lblOffset val="100"/>
        <c:noMultiLvlLbl val="0"/>
      </c:catAx>
      <c:valAx>
        <c:axId val="1608717983"/>
        <c:scaling>
          <c:orientation val="minMax"/>
        </c:scaling>
        <c:delete val="0"/>
        <c:axPos val="l"/>
        <c:title>
          <c:tx>
            <c:rich>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Medicaid Enrollees</a:t>
                </a:r>
              </a:p>
            </c:rich>
          </c:tx>
          <c:layout>
            <c:manualLayout>
              <c:xMode val="edge"/>
              <c:yMode val="edge"/>
              <c:x val="1.3937282229965157E-2"/>
              <c:y val="0.33311848476471584"/>
            </c:manualLayout>
          </c:layout>
          <c:overlay val="0"/>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608722303"/>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1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1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4AAA4A48-8B0F-6F41-9B2B-AE1E44FF8804}" type="datetimeFigureOut">
              <a:rPr lang="en-US" smtClean="0"/>
              <a:t>11/15/2023</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F9F2FC1C-B904-C54D-8912-5FAF5EE900E1}" type="slidenum">
              <a:rPr lang="en-US" smtClean="0"/>
              <a:t>‹#›</a:t>
            </a:fld>
            <a:endParaRPr lang="en-US"/>
          </a:p>
        </p:txBody>
      </p:sp>
    </p:spTree>
    <p:extLst>
      <p:ext uri="{BB962C8B-B14F-4D97-AF65-F5344CB8AC3E}">
        <p14:creationId xmlns:p14="http://schemas.microsoft.com/office/powerpoint/2010/main" val="3917860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Throughout the 2016-2021 surveillance period, Black adults in Summit County experienced higher rates of asthma related hospitalizations and emergency department visits compared to their White counterparts.</a:t>
            </a:r>
          </a:p>
          <a:p>
            <a:pPr algn="l">
              <a:buFont typeface="Arial" panose="020B0604020202020204" pitchFamily="34" charset="0"/>
              <a:buChar char="•"/>
            </a:pPr>
            <a:r>
              <a:rPr lang="en-US" sz="1200" dirty="0">
                <a:solidFill>
                  <a:schemeClr val="tx1"/>
                </a:solidFill>
                <a:cs typeface="Calibri" panose="020F0502020204030204" pitchFamily="34" charset="0"/>
              </a:rPr>
              <a:t>In 2021, Black adults in Summit County experienced rates of asthma hospitalizations and emergency department visits at a rate over 6 times higher than that of White adults in Summit County.</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5</a:t>
            </a:fld>
            <a:endParaRPr lang="en-US"/>
          </a:p>
        </p:txBody>
      </p:sp>
    </p:spTree>
    <p:extLst>
      <p:ext uri="{BB962C8B-B14F-4D97-AF65-F5344CB8AC3E}">
        <p14:creationId xmlns:p14="http://schemas.microsoft.com/office/powerpoint/2010/main" val="17812888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The average mortality rate for Black adults in Summit County for the 2016-2021 surveillance period was approximately 3.5 times higher than the rate of White adults residing in Summit County, (35.43 to 10.16 respectively).</a:t>
            </a:r>
          </a:p>
          <a:p>
            <a:pPr marL="0" indent="0" algn="l"/>
            <a:endParaRPr lang="en-US" sz="1200" dirty="0">
              <a:solidFill>
                <a:schemeClr val="tx1"/>
              </a:solidFill>
              <a:cs typeface="Calibri" panose="020F0502020204030204" pitchFamily="34" charset="0"/>
            </a:endParaRPr>
          </a:p>
          <a:p>
            <a:pPr marL="285750" indent="-285750" algn="l">
              <a:buFont typeface="Arial" panose="020B0604020202020204" pitchFamily="34" charset="0"/>
              <a:buChar char="•"/>
            </a:pPr>
            <a:r>
              <a:rPr lang="en-US" sz="1200" dirty="0">
                <a:solidFill>
                  <a:schemeClr val="tx1"/>
                </a:solidFill>
                <a:cs typeface="Calibri" panose="020F0502020204030204" pitchFamily="34" charset="0"/>
              </a:rPr>
              <a:t>The average mortality rate for the 2016-2021 surveillance period for Black children residing in Summit County was nearly twice as high as the average mortality rate of White children residing in Summit County, (6.96 to 3.95 respectively).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14</a:t>
            </a:fld>
            <a:endParaRPr lang="en-US"/>
          </a:p>
        </p:txBody>
      </p:sp>
    </p:spTree>
    <p:extLst>
      <p:ext uri="{BB962C8B-B14F-4D97-AF65-F5344CB8AC3E}">
        <p14:creationId xmlns:p14="http://schemas.microsoft.com/office/powerpoint/2010/main" val="6983579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Throughout the 2016-2021 surveillance period, Hispanic adults in Summit County experienced higher rates of asthma related hospitalizations and emergency department visits compared to their White counterparts.</a:t>
            </a:r>
          </a:p>
          <a:p>
            <a:pPr algn="l">
              <a:buFont typeface="Arial" panose="020B0604020202020204" pitchFamily="34" charset="0"/>
              <a:buChar char="•"/>
            </a:pPr>
            <a:r>
              <a:rPr lang="en-US" sz="1200" dirty="0">
                <a:solidFill>
                  <a:schemeClr val="tx1"/>
                </a:solidFill>
                <a:cs typeface="Calibri" panose="020F0502020204030204" pitchFamily="34" charset="0"/>
              </a:rPr>
              <a:t>In 2021, Hispanic adults in Summit County experienced rates of asthma hospitalizations and emergency department visits at nearly twice the rate of that of White adults in Summit County.</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6</a:t>
            </a:fld>
            <a:endParaRPr lang="en-US"/>
          </a:p>
        </p:txBody>
      </p:sp>
    </p:spTree>
    <p:extLst>
      <p:ext uri="{BB962C8B-B14F-4D97-AF65-F5344CB8AC3E}">
        <p14:creationId xmlns:p14="http://schemas.microsoft.com/office/powerpoint/2010/main" val="23697793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Throughout the years 2016-2021, Black children in Summit County experienced higher rates of asthma related hospitalizations and emergency department visits compared to White children in Summit County and compared to both White and Black children in Ohio. </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In 2021, the rate of asthma hospitalizations and emergency department visits for Black children in Summit County was over 7 times higher than that of White children in Summit County.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7</a:t>
            </a:fld>
            <a:endParaRPr lang="en-US"/>
          </a:p>
        </p:txBody>
      </p:sp>
    </p:spTree>
    <p:extLst>
      <p:ext uri="{BB962C8B-B14F-4D97-AF65-F5344CB8AC3E}">
        <p14:creationId xmlns:p14="http://schemas.microsoft.com/office/powerpoint/2010/main" val="1786278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Throughout the years 2016-2021, Hispanic children in Summit County experienced higher rates of asthma related hospitalizations and emergency department visits compared to White children in Summit County along with White children in Ohio. </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A decline in asthma related emergency department visitation and hospitalization rates were found in all four groups from 2019 to 2020.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8</a:t>
            </a:fld>
            <a:endParaRPr lang="en-US"/>
          </a:p>
        </p:txBody>
      </p:sp>
    </p:spTree>
    <p:extLst>
      <p:ext uri="{BB962C8B-B14F-4D97-AF65-F5344CB8AC3E}">
        <p14:creationId xmlns:p14="http://schemas.microsoft.com/office/powerpoint/2010/main" val="24544307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latin typeface="Univers" panose="020B0503020202020204" pitchFamily="34" charset="0"/>
                <a:cs typeface="Calibri" panose="020F0502020204030204" pitchFamily="34" charset="0"/>
              </a:rPr>
              <a:t>During the 2016-2021 surveillance period, adult females in Summit County experienced higher rates of asthma hospitalizations and emergency department visits compared to male adults in Summit County. </a:t>
            </a:r>
          </a:p>
          <a:p>
            <a:pPr algn="l">
              <a:buFont typeface="Arial" panose="020B0604020202020204" pitchFamily="34" charset="0"/>
              <a:buChar char="•"/>
            </a:pPr>
            <a:endParaRPr lang="en-US" sz="1200" dirty="0">
              <a:solidFill>
                <a:schemeClr val="tx1"/>
              </a:solidFill>
              <a:latin typeface="Univers" panose="020B0503020202020204" pitchFamily="34" charset="0"/>
              <a:cs typeface="Calibri" panose="020F0502020204030204" pitchFamily="34" charset="0"/>
            </a:endParaRPr>
          </a:p>
          <a:p>
            <a:pPr algn="l">
              <a:buFont typeface="Arial" panose="020B0604020202020204" pitchFamily="34" charset="0"/>
              <a:buChar char="•"/>
            </a:pPr>
            <a:r>
              <a:rPr lang="en-US" sz="1200" dirty="0">
                <a:solidFill>
                  <a:schemeClr val="tx1"/>
                </a:solidFill>
                <a:latin typeface="Univers" panose="020B0503020202020204" pitchFamily="34" charset="0"/>
                <a:cs typeface="Calibri" panose="020F0502020204030204" pitchFamily="34" charset="0"/>
              </a:rPr>
              <a:t>In 2021, female adults in Summit County experienced asthma hospitalizations and emergency department visits at nearly 1.5 the rate of male adults in Summit County, (33.05 to 24.38 respectively).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9</a:t>
            </a:fld>
            <a:endParaRPr lang="en-US"/>
          </a:p>
        </p:txBody>
      </p:sp>
    </p:spTree>
    <p:extLst>
      <p:ext uri="{BB962C8B-B14F-4D97-AF65-F5344CB8AC3E}">
        <p14:creationId xmlns:p14="http://schemas.microsoft.com/office/powerpoint/2010/main" val="6943517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Male children in Summit County consistently experienced higher rates of asthma hospitalizations and emergency department visits compared to female children in Summit County during the 2016-2021 surveillance period. </a:t>
            </a:r>
          </a:p>
          <a:p>
            <a:pPr algn="l">
              <a:buFont typeface="Arial" panose="020B0604020202020204" pitchFamily="34" charset="0"/>
              <a:buChar char="•"/>
            </a:pPr>
            <a:r>
              <a:rPr lang="en-US" sz="1200" dirty="0">
                <a:solidFill>
                  <a:schemeClr val="tx1"/>
                </a:solidFill>
                <a:cs typeface="Calibri" panose="020F0502020204030204" pitchFamily="34" charset="0"/>
              </a:rPr>
              <a:t>Female children residing in Summit County experienced higher rates of asthma hospitalizations and emergency department visits compared to both male and female children in Ohio throughout the 2016-2021 surveillance period.</a:t>
            </a:r>
          </a:p>
          <a:p>
            <a:pPr algn="l">
              <a:buFont typeface="Arial" panose="020B0604020202020204" pitchFamily="34" charset="0"/>
              <a:buChar char="•"/>
            </a:pPr>
            <a:r>
              <a:rPr lang="en-US" sz="1200" dirty="0">
                <a:solidFill>
                  <a:schemeClr val="tx1"/>
                </a:solidFill>
                <a:cs typeface="Calibri" panose="020F0502020204030204" pitchFamily="34" charset="0"/>
              </a:rPr>
              <a:t>A decline in asthma related emergency department visitation and hospitalization rates were found in all four groups from 2019 to 2020.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10</a:t>
            </a:fld>
            <a:endParaRPr lang="en-US"/>
          </a:p>
        </p:txBody>
      </p:sp>
    </p:spTree>
    <p:extLst>
      <p:ext uri="{BB962C8B-B14F-4D97-AF65-F5344CB8AC3E}">
        <p14:creationId xmlns:p14="http://schemas.microsoft.com/office/powerpoint/2010/main" val="16767257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Throughout 2021, rates of monthly admission for asthma related hospitalizations and emergency department visits were found to be consistently higher in Summit County when compared to Ohio.</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There is a slight seasonal trend in asthma hospitalizations and emergency department visits, as rates were found to be lowest in the months of January through March</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11</a:t>
            </a:fld>
            <a:endParaRPr lang="en-US"/>
          </a:p>
        </p:txBody>
      </p:sp>
    </p:spTree>
    <p:extLst>
      <p:ext uri="{BB962C8B-B14F-4D97-AF65-F5344CB8AC3E}">
        <p14:creationId xmlns:p14="http://schemas.microsoft.com/office/powerpoint/2010/main" val="5733224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accent6"/>
                </a:solidFill>
                <a:cs typeface="Calibri" panose="020F0502020204030204" pitchFamily="34" charset="0"/>
              </a:rPr>
              <a:t>In 2021, there were 836  asthma hospitalizations and emergency department visits for children in Summit County covered by Medicaid. The rate for this year was 144.32 per 10,000 children in Summit County enrolled in Medicaid. </a:t>
            </a:r>
          </a:p>
          <a:p>
            <a:pPr algn="l">
              <a:buFont typeface="Arial" panose="020B0604020202020204" pitchFamily="34" charset="0"/>
              <a:buChar char="•"/>
            </a:pPr>
            <a:r>
              <a:rPr lang="en-US" sz="1200" dirty="0">
                <a:solidFill>
                  <a:schemeClr val="accent6"/>
                </a:solidFill>
                <a:cs typeface="Calibri" panose="020F0502020204030204" pitchFamily="34" charset="0"/>
              </a:rPr>
              <a:t>In 2021, the total number of asthma hospitalizations &amp; ED visits for children in Ohio enrolled in Medicaid totaled 11,570. The rate was 86.31 per 10,000 children in Ohio enrolled in Medicaid.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12</a:t>
            </a:fld>
            <a:endParaRPr lang="en-US"/>
          </a:p>
        </p:txBody>
      </p:sp>
    </p:spTree>
    <p:extLst>
      <p:ext uri="{BB962C8B-B14F-4D97-AF65-F5344CB8AC3E}">
        <p14:creationId xmlns:p14="http://schemas.microsoft.com/office/powerpoint/2010/main" val="30986799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lgn="l">
              <a:buFont typeface="Arial" panose="020B0604020202020204" pitchFamily="34" charset="0"/>
              <a:buChar char="•"/>
            </a:pPr>
            <a:endParaRPr lang="en-US" sz="1400" dirty="0">
              <a:cs typeface="Calibri" panose="020F0502020204030204" pitchFamily="34" charset="0"/>
            </a:endParaRPr>
          </a:p>
          <a:p>
            <a:pPr marL="457200" indent="-457200" algn="l">
              <a:buFont typeface="Arial" panose="020B0604020202020204" pitchFamily="34" charset="0"/>
              <a:buChar char="•"/>
            </a:pPr>
            <a:r>
              <a:rPr lang="en-US" sz="1200" dirty="0">
                <a:solidFill>
                  <a:schemeClr val="accent6"/>
                </a:solidFill>
                <a:cs typeface="Calibri" panose="020F0502020204030204" pitchFamily="34" charset="0"/>
              </a:rPr>
              <a:t>In 2021, there were 647 asthma hospitalizations and emergency department visits for Summit County adults covered by Medicaid. The rate for this year was 70.62 per 10,000 Summit County adults enrolled in Medicaid.</a:t>
            </a:r>
          </a:p>
          <a:p>
            <a:pPr marL="457200" indent="-457200" algn="l">
              <a:buFont typeface="Arial" panose="020B0604020202020204" pitchFamily="34" charset="0"/>
              <a:buChar char="•"/>
            </a:pPr>
            <a:r>
              <a:rPr lang="en-US" sz="1200" dirty="0">
                <a:solidFill>
                  <a:schemeClr val="accent6"/>
                </a:solidFill>
                <a:cs typeface="Calibri" panose="020F0502020204030204" pitchFamily="34" charset="0"/>
              </a:rPr>
              <a:t>The total number of asthma hospitalizations &amp; emergency department visits for adults enrolled in Medicaid in Ohio totaled 14,577. The rate of asthma hospitalizations/ED visits for Medicaid enrolled Ohio adults was 75.13 per 10,000 Ohio adults enrolled in Medicaid.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13</a:t>
            </a:fld>
            <a:endParaRPr lang="en-US"/>
          </a:p>
        </p:txBody>
      </p:sp>
    </p:spTree>
    <p:extLst>
      <p:ext uri="{BB962C8B-B14F-4D97-AF65-F5344CB8AC3E}">
        <p14:creationId xmlns:p14="http://schemas.microsoft.com/office/powerpoint/2010/main" val="34135050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FE614-C17A-2C6D-1015-1A884DD3CB6A}"/>
              </a:ext>
            </a:extLst>
          </p:cNvPr>
          <p:cNvSpPr>
            <a:spLocks noGrp="1"/>
          </p:cNvSpPr>
          <p:nvPr>
            <p:ph type="ctrTitle" hasCustomPrompt="1"/>
          </p:nvPr>
        </p:nvSpPr>
        <p:spPr>
          <a:xfrm>
            <a:off x="1524000" y="2978992"/>
            <a:ext cx="9144000" cy="698486"/>
          </a:xfrm>
        </p:spPr>
        <p:txBody>
          <a:bodyPr anchor="b">
            <a:normAutofit/>
          </a:bodyPr>
          <a:lstStyle>
            <a:lvl1pPr algn="ctr">
              <a:defRPr sz="4300"/>
            </a:lvl1pPr>
          </a:lstStyle>
          <a:p>
            <a:r>
              <a:rPr lang="en-US" dirty="0"/>
              <a:t>Presentation Title Goes Here</a:t>
            </a:r>
          </a:p>
        </p:txBody>
      </p:sp>
      <p:sp>
        <p:nvSpPr>
          <p:cNvPr id="3" name="Subtitle 2">
            <a:extLst>
              <a:ext uri="{FF2B5EF4-FFF2-40B4-BE49-F238E27FC236}">
                <a16:creationId xmlns:a16="http://schemas.microsoft.com/office/drawing/2014/main" id="{8F9F3DFD-7071-5588-CC66-C2C6E61AE145}"/>
              </a:ext>
            </a:extLst>
          </p:cNvPr>
          <p:cNvSpPr>
            <a:spLocks noGrp="1"/>
          </p:cNvSpPr>
          <p:nvPr>
            <p:ph type="subTitle" idx="1" hasCustomPrompt="1"/>
          </p:nvPr>
        </p:nvSpPr>
        <p:spPr>
          <a:xfrm>
            <a:off x="1524000" y="3806730"/>
            <a:ext cx="9144000" cy="447215"/>
          </a:xfrm>
        </p:spPr>
        <p:txBody>
          <a:bodyPr/>
          <a:lstStyle>
            <a:lvl1pPr marL="0" indent="0" algn="ctr">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 Date of presentation</a:t>
            </a:r>
          </a:p>
        </p:txBody>
      </p:sp>
      <p:sp>
        <p:nvSpPr>
          <p:cNvPr id="4" name="Date Placeholder 3">
            <a:extLst>
              <a:ext uri="{FF2B5EF4-FFF2-40B4-BE49-F238E27FC236}">
                <a16:creationId xmlns:a16="http://schemas.microsoft.com/office/drawing/2014/main" id="{9F3E88E1-5A55-2C68-8259-48A9FBF23413}"/>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BF22E630-7834-1EAE-E33C-820132F9B0F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F5E04BB-8D0A-F739-8585-77C50152BE23}"/>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4" name="Text Placeholder 13">
            <a:extLst>
              <a:ext uri="{FF2B5EF4-FFF2-40B4-BE49-F238E27FC236}">
                <a16:creationId xmlns:a16="http://schemas.microsoft.com/office/drawing/2014/main" id="{7EFEB259-456A-E64B-FD19-EA66506DA61B}"/>
              </a:ext>
            </a:extLst>
          </p:cNvPr>
          <p:cNvSpPr>
            <a:spLocks noGrp="1"/>
          </p:cNvSpPr>
          <p:nvPr>
            <p:ph type="body" sz="quarter" idx="13" hasCustomPrompt="1"/>
          </p:nvPr>
        </p:nvSpPr>
        <p:spPr>
          <a:xfrm>
            <a:off x="1523999" y="4808569"/>
            <a:ext cx="9143999" cy="447215"/>
          </a:xfrm>
        </p:spPr>
        <p:txBody>
          <a:bodyPr>
            <a:normAutofit/>
          </a:bodyPr>
          <a:lstStyle>
            <a:lvl1pPr algn="ctr">
              <a:defRPr sz="2200" b="1"/>
            </a:lvl1pPr>
          </a:lstStyle>
          <a:p>
            <a:pPr lvl="0"/>
            <a:r>
              <a:rPr lang="en-US" dirty="0"/>
              <a:t>Date, presenter names, or delete this</a:t>
            </a:r>
          </a:p>
        </p:txBody>
      </p:sp>
    </p:spTree>
    <p:extLst>
      <p:ext uri="{BB962C8B-B14F-4D97-AF65-F5344CB8AC3E}">
        <p14:creationId xmlns:p14="http://schemas.microsoft.com/office/powerpoint/2010/main" val="1290250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62BE1-23FD-4604-5369-390969431F1C}"/>
              </a:ext>
            </a:extLst>
          </p:cNvPr>
          <p:cNvSpPr>
            <a:spLocks noGrp="1"/>
          </p:cNvSpPr>
          <p:nvPr>
            <p:ph type="title" hasCustomPrompt="1"/>
          </p:nvPr>
        </p:nvSpPr>
        <p:spPr/>
        <p:txBody>
          <a:bodyPr/>
          <a:lstStyle/>
          <a:p>
            <a:r>
              <a:rPr lang="en-US" dirty="0"/>
              <a:t>Insert your slide title here</a:t>
            </a:r>
          </a:p>
        </p:txBody>
      </p:sp>
      <p:sp>
        <p:nvSpPr>
          <p:cNvPr id="3" name="Date Placeholder 2">
            <a:extLst>
              <a:ext uri="{FF2B5EF4-FFF2-40B4-BE49-F238E27FC236}">
                <a16:creationId xmlns:a16="http://schemas.microsoft.com/office/drawing/2014/main" id="{8898E68F-56A9-0A4B-C871-7FFFEB447F14}"/>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4" name="Footer Placeholder 3">
            <a:extLst>
              <a:ext uri="{FF2B5EF4-FFF2-40B4-BE49-F238E27FC236}">
                <a16:creationId xmlns:a16="http://schemas.microsoft.com/office/drawing/2014/main" id="{74566562-30E0-26F4-19A7-63F75D3990F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6ACA98FD-D206-160E-256F-649DFF2D5BA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2386401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1457880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he Heart of it All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463C1AF-E3DE-26B8-FDB4-B0B0F4248CB3}"/>
              </a:ext>
            </a:extLst>
          </p:cNvPr>
          <p:cNvPicPr>
            <a:picLocks noChangeAspect="1"/>
          </p:cNvPicPr>
          <p:nvPr userDrawn="1"/>
        </p:nvPicPr>
        <p:blipFill>
          <a:blip r:embed="rId2"/>
          <a:srcRect/>
          <a:stretch/>
        </p:blipFill>
        <p:spPr>
          <a:xfrm>
            <a:off x="1529779" y="1152939"/>
            <a:ext cx="8635467" cy="4098510"/>
          </a:xfrm>
          <a:prstGeom prst="rect">
            <a:avLst/>
          </a:prstGeom>
        </p:spPr>
      </p:pic>
    </p:spTree>
    <p:extLst>
      <p:ext uri="{BB962C8B-B14F-4D97-AF65-F5344CB8AC3E}">
        <p14:creationId xmlns:p14="http://schemas.microsoft.com/office/powerpoint/2010/main" val="29174415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Development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5B13C31-E9C8-9E9D-02B6-28E3E55F0BB3}"/>
              </a:ext>
            </a:extLst>
          </p:cNvPr>
          <p:cNvSpPr txBox="1"/>
          <p:nvPr userDrawn="1"/>
        </p:nvSpPr>
        <p:spPr>
          <a:xfrm>
            <a:off x="5040351" y="4591763"/>
            <a:ext cx="6391507" cy="461665"/>
          </a:xfrm>
          <a:prstGeom prst="rect">
            <a:avLst/>
          </a:prstGeom>
          <a:noFill/>
        </p:spPr>
        <p:txBody>
          <a:bodyPr wrap="square" rtlCol="0">
            <a:spAutoFit/>
          </a:bodyPr>
          <a:lstStyle/>
          <a:p>
            <a:r>
              <a:rPr lang="en-US" sz="2400" b="1" dirty="0">
                <a:solidFill>
                  <a:schemeClr val="tx2"/>
                </a:solidFill>
                <a:latin typeface="Arial" panose="020B0604020202020204" pitchFamily="34" charset="0"/>
                <a:cs typeface="Arial" panose="020B0604020202020204" pitchFamily="34" charset="0"/>
              </a:rPr>
              <a:t>odh.ohio.gov</a:t>
            </a:r>
          </a:p>
        </p:txBody>
      </p:sp>
      <p:pic>
        <p:nvPicPr>
          <p:cNvPr id="9" name="Graphic 8">
            <a:extLst>
              <a:ext uri="{FF2B5EF4-FFF2-40B4-BE49-F238E27FC236}">
                <a16:creationId xmlns:a16="http://schemas.microsoft.com/office/drawing/2014/main" id="{6C5AD09B-51CE-5640-0AA7-4F556490866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8591" y="1734607"/>
            <a:ext cx="9836082" cy="2719654"/>
          </a:xfrm>
          <a:prstGeom prst="rect">
            <a:avLst/>
          </a:prstGeom>
        </p:spPr>
      </p:pic>
    </p:spTree>
    <p:extLst>
      <p:ext uri="{BB962C8B-B14F-4D97-AF65-F5344CB8AC3E}">
        <p14:creationId xmlns:p14="http://schemas.microsoft.com/office/powerpoint/2010/main" val="16467632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 full-screen">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a:extLst>
              <a:ext uri="{FF2B5EF4-FFF2-40B4-BE49-F238E27FC236}">
                <a16:creationId xmlns:a16="http://schemas.microsoft.com/office/drawing/2014/main" id="{8EA0557E-403C-D9BC-12F0-21547A89D02D}"/>
              </a:ext>
            </a:extLst>
          </p:cNvPr>
          <p:cNvSpPr>
            <a:spLocks noGrp="1"/>
          </p:cNvSpPr>
          <p:nvPr>
            <p:ph type="pic" sz="quarter" idx="13" hasCustomPrompt="1"/>
          </p:nvPr>
        </p:nvSpPr>
        <p:spPr>
          <a:xfrm>
            <a:off x="0" y="0"/>
            <a:ext cx="12192000" cy="6858000"/>
          </a:xfrm>
        </p:spPr>
        <p:txBody>
          <a:bodyPr/>
          <a:lstStyle/>
          <a:p>
            <a:r>
              <a:rPr lang="en-US" dirty="0"/>
              <a:t>Double-click center of slide to add a full-screen photo</a:t>
            </a:r>
          </a:p>
        </p:txBody>
      </p:sp>
    </p:spTree>
    <p:extLst>
      <p:ext uri="{BB962C8B-B14F-4D97-AF65-F5344CB8AC3E}">
        <p14:creationId xmlns:p14="http://schemas.microsoft.com/office/powerpoint/2010/main" val="7093947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02759-65BF-7B71-E39F-42015C28810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AB8C54E-42F8-DC95-831F-3C108CFF949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6C89E44-FBD2-BEA1-10D6-2E07F29E41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3779072-6F6D-3314-5E3D-730B2AD4A4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D027CA81-665C-DF79-8C32-8E7E40C974E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8F98992B-05EC-65B3-87FF-164A9EED2AAF}"/>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5615236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BC3F7-78DF-6CB1-EDC5-5C0F3B5ED06D}"/>
              </a:ext>
            </a:extLst>
          </p:cNvPr>
          <p:cNvSpPr>
            <a:spLocks noGrp="1"/>
          </p:cNvSpPr>
          <p:nvPr>
            <p:ph type="title" hasCustomPrompt="1"/>
          </p:nvPr>
        </p:nvSpPr>
        <p:spPr>
          <a:xfrm>
            <a:off x="839788" y="223025"/>
            <a:ext cx="3932237" cy="1600200"/>
          </a:xfrm>
        </p:spPr>
        <p:txBody>
          <a:bodyPr anchor="b"/>
          <a:lstStyle>
            <a:lvl1pPr>
              <a:defRPr sz="3200"/>
            </a:lvl1pPr>
          </a:lstStyle>
          <a:p>
            <a:r>
              <a:rPr lang="en-US" dirty="0"/>
              <a:t>A short title can go here if you want </a:t>
            </a:r>
          </a:p>
        </p:txBody>
      </p:sp>
      <p:sp>
        <p:nvSpPr>
          <p:cNvPr id="3" name="Picture Placeholder 2">
            <a:extLst>
              <a:ext uri="{FF2B5EF4-FFF2-40B4-BE49-F238E27FC236}">
                <a16:creationId xmlns:a16="http://schemas.microsoft.com/office/drawing/2014/main" id="{FC1961FF-3CAB-0B1D-60C6-9D6D9261A2CE}"/>
              </a:ext>
            </a:extLst>
          </p:cNvPr>
          <p:cNvSpPr>
            <a:spLocks noGrp="1"/>
          </p:cNvSpPr>
          <p:nvPr>
            <p:ph type="pic" idx="1" hasCustomPrompt="1"/>
          </p:nvPr>
        </p:nvSpPr>
        <p:spPr>
          <a:xfrm>
            <a:off x="5183187" y="987425"/>
            <a:ext cx="6603651" cy="453242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Double-click in this box to add a photo</a:t>
            </a:r>
          </a:p>
        </p:txBody>
      </p:sp>
      <p:sp>
        <p:nvSpPr>
          <p:cNvPr id="4" name="Text Placeholder 3">
            <a:extLst>
              <a:ext uri="{FF2B5EF4-FFF2-40B4-BE49-F238E27FC236}">
                <a16:creationId xmlns:a16="http://schemas.microsoft.com/office/drawing/2014/main" id="{7D57C780-101F-5AC0-D7F1-A9296B479C0D}"/>
              </a:ext>
            </a:extLst>
          </p:cNvPr>
          <p:cNvSpPr>
            <a:spLocks noGrp="1"/>
          </p:cNvSpPr>
          <p:nvPr>
            <p:ph type="body" sz="half" idx="2" hasCustomPrompt="1"/>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A small amount of text can go here</a:t>
            </a:r>
          </a:p>
        </p:txBody>
      </p:sp>
      <p:sp>
        <p:nvSpPr>
          <p:cNvPr id="5" name="Date Placeholder 4">
            <a:extLst>
              <a:ext uri="{FF2B5EF4-FFF2-40B4-BE49-F238E27FC236}">
                <a16:creationId xmlns:a16="http://schemas.microsoft.com/office/drawing/2014/main" id="{9E51091E-CE62-9F06-A666-C3A06AED0AC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FD59AE35-14D2-2DAB-34DB-60247B5F347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408A9D6-D6B6-CC61-E9A1-23B63B31F6B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8183597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0310088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2959047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BE99CAA-8783-AA4F-8E32-6CB4A648AA17}" type="datetimeFigureOut">
              <a:rPr lang="en-US" smtClean="0"/>
              <a:t>11/15/2023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42604627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07567-296C-688B-7C4D-50F553FF16E9}"/>
              </a:ext>
            </a:extLst>
          </p:cNvPr>
          <p:cNvSpPr>
            <a:spLocks noGrp="1"/>
          </p:cNvSpPr>
          <p:nvPr>
            <p:ph type="title" hasCustomPrompt="1"/>
          </p:nvPr>
        </p:nvSpPr>
        <p:spPr/>
        <p:txBody>
          <a:bodyPr/>
          <a:lstStyle/>
          <a:p>
            <a:r>
              <a:rPr lang="en-US" dirty="0"/>
              <a:t>Slide Title</a:t>
            </a:r>
          </a:p>
        </p:txBody>
      </p:sp>
      <p:sp>
        <p:nvSpPr>
          <p:cNvPr id="3" name="Content Placeholder 2">
            <a:extLst>
              <a:ext uri="{FF2B5EF4-FFF2-40B4-BE49-F238E27FC236}">
                <a16:creationId xmlns:a16="http://schemas.microsoft.com/office/drawing/2014/main" id="{5CBF7797-A798-4F54-8CDD-2AC539A561F9}"/>
              </a:ext>
            </a:extLst>
          </p:cNvPr>
          <p:cNvSpPr>
            <a:spLocks noGrp="1"/>
          </p:cNvSpPr>
          <p:nvPr>
            <p:ph idx="1" hasCustomPrompt="1"/>
          </p:nvPr>
        </p:nvSpPr>
        <p:spPr/>
        <p:txBody>
          <a:bodyPr/>
          <a:lstStyle/>
          <a:p>
            <a:pPr lvl="0"/>
            <a:r>
              <a:rPr lang="en-US" dirty="0"/>
              <a:t>Slide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D497B4CB-3376-C32E-1996-3B8F404431B8}"/>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D29606C8-C17E-DCF8-2CEC-0AB0DCF601E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05E2F0-1ED3-990B-8BBD-E5731DB5CC4D}"/>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3052869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descr="A picture containing screenshot, blue, graphics, colorfulness&#10;&#10;Description automatically generated">
            <a:extLst>
              <a:ext uri="{FF2B5EF4-FFF2-40B4-BE49-F238E27FC236}">
                <a16:creationId xmlns:a16="http://schemas.microsoft.com/office/drawing/2014/main" id="{B998B966-BD30-91D6-572D-9092A529AA21}"/>
              </a:ext>
            </a:extLst>
          </p:cNvPr>
          <p:cNvPicPr>
            <a:picLocks noChangeAspect="1"/>
          </p:cNvPicPr>
          <p:nvPr userDrawn="1"/>
        </p:nvPicPr>
        <p:blipFill rotWithShape="1">
          <a:blip r:embed="rId2"/>
          <a:srcRect l="31457" t="14804" b="686"/>
          <a:stretch/>
        </p:blipFill>
        <p:spPr>
          <a:xfrm>
            <a:off x="0" y="1"/>
            <a:ext cx="5562233" cy="6858000"/>
          </a:xfrm>
          <a:prstGeom prst="rect">
            <a:avLst/>
          </a:prstGeom>
        </p:spPr>
      </p:pic>
      <p:sp>
        <p:nvSpPr>
          <p:cNvPr id="2" name="Title 1">
            <a:extLst>
              <a:ext uri="{FF2B5EF4-FFF2-40B4-BE49-F238E27FC236}">
                <a16:creationId xmlns:a16="http://schemas.microsoft.com/office/drawing/2014/main" id="{2CEFE614-C17A-2C6D-1015-1A884DD3CB6A}"/>
              </a:ext>
            </a:extLst>
          </p:cNvPr>
          <p:cNvSpPr>
            <a:spLocks noGrp="1"/>
          </p:cNvSpPr>
          <p:nvPr>
            <p:ph type="ctrTitle" hasCustomPrompt="1"/>
          </p:nvPr>
        </p:nvSpPr>
        <p:spPr>
          <a:xfrm>
            <a:off x="1524000" y="2978992"/>
            <a:ext cx="9144000" cy="698486"/>
          </a:xfrm>
        </p:spPr>
        <p:txBody>
          <a:bodyPr anchor="b">
            <a:normAutofit/>
          </a:bodyPr>
          <a:lstStyle>
            <a:lvl1pPr algn="ctr">
              <a:defRPr sz="4300"/>
            </a:lvl1pPr>
          </a:lstStyle>
          <a:p>
            <a:r>
              <a:rPr lang="en-US" dirty="0"/>
              <a:t>Presentation Title Goes Here</a:t>
            </a:r>
          </a:p>
        </p:txBody>
      </p:sp>
      <p:sp>
        <p:nvSpPr>
          <p:cNvPr id="3" name="Subtitle 2">
            <a:extLst>
              <a:ext uri="{FF2B5EF4-FFF2-40B4-BE49-F238E27FC236}">
                <a16:creationId xmlns:a16="http://schemas.microsoft.com/office/drawing/2014/main" id="{8F9F3DFD-7071-5588-CC66-C2C6E61AE145}"/>
              </a:ext>
            </a:extLst>
          </p:cNvPr>
          <p:cNvSpPr>
            <a:spLocks noGrp="1"/>
          </p:cNvSpPr>
          <p:nvPr>
            <p:ph type="subTitle" idx="1" hasCustomPrompt="1"/>
          </p:nvPr>
        </p:nvSpPr>
        <p:spPr>
          <a:xfrm>
            <a:off x="1524000" y="3806730"/>
            <a:ext cx="9144000" cy="447215"/>
          </a:xfrm>
        </p:spPr>
        <p:txBody>
          <a:bodyPr/>
          <a:lstStyle>
            <a:lvl1pPr marL="0" indent="0" algn="ctr">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 Date of presentation</a:t>
            </a:r>
          </a:p>
        </p:txBody>
      </p:sp>
      <p:sp>
        <p:nvSpPr>
          <p:cNvPr id="4" name="Date Placeholder 3">
            <a:extLst>
              <a:ext uri="{FF2B5EF4-FFF2-40B4-BE49-F238E27FC236}">
                <a16:creationId xmlns:a16="http://schemas.microsoft.com/office/drawing/2014/main" id="{9F3E88E1-5A55-2C68-8259-48A9FBF23413}"/>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BF22E630-7834-1EAE-E33C-820132F9B0F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F5E04BB-8D0A-F739-8585-77C50152BE23}"/>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4" name="Text Placeholder 13">
            <a:extLst>
              <a:ext uri="{FF2B5EF4-FFF2-40B4-BE49-F238E27FC236}">
                <a16:creationId xmlns:a16="http://schemas.microsoft.com/office/drawing/2014/main" id="{7EFEB259-456A-E64B-FD19-EA66506DA61B}"/>
              </a:ext>
            </a:extLst>
          </p:cNvPr>
          <p:cNvSpPr>
            <a:spLocks noGrp="1"/>
          </p:cNvSpPr>
          <p:nvPr>
            <p:ph type="body" sz="quarter" idx="13" hasCustomPrompt="1"/>
          </p:nvPr>
        </p:nvSpPr>
        <p:spPr>
          <a:xfrm>
            <a:off x="1523999" y="4808569"/>
            <a:ext cx="9143999" cy="447215"/>
          </a:xfrm>
        </p:spPr>
        <p:txBody>
          <a:bodyPr>
            <a:normAutofit/>
          </a:bodyPr>
          <a:lstStyle>
            <a:lvl1pPr algn="ctr">
              <a:defRPr sz="2200" b="1"/>
            </a:lvl1pPr>
          </a:lstStyle>
          <a:p>
            <a:pPr lvl="0"/>
            <a:r>
              <a:rPr lang="en-US" dirty="0"/>
              <a:t>Date, presenter names, or delete this</a:t>
            </a:r>
          </a:p>
        </p:txBody>
      </p:sp>
    </p:spTree>
    <p:extLst>
      <p:ext uri="{BB962C8B-B14F-4D97-AF65-F5344CB8AC3E}">
        <p14:creationId xmlns:p14="http://schemas.microsoft.com/office/powerpoint/2010/main" val="8885625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20374363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4180150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BE99CAA-8783-AA4F-8E32-6CB4A648AA17}" type="datetimeFigureOut">
              <a:rPr lang="en-US" smtClean="0"/>
              <a:t>11/15/2023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6746926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549878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24881009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0003158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9463676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5435578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three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1" name="Content Placeholder 2">
            <a:extLst>
              <a:ext uri="{FF2B5EF4-FFF2-40B4-BE49-F238E27FC236}">
                <a16:creationId xmlns:a16="http://schemas.microsoft.com/office/drawing/2014/main" id="{9CC4CDF6-3F4C-D0FE-7E3B-158BD8BDA9B9}"/>
              </a:ext>
            </a:extLst>
          </p:cNvPr>
          <p:cNvSpPr>
            <a:spLocks noGrp="1"/>
          </p:cNvSpPr>
          <p:nvPr>
            <p:ph sz="half" idx="13" hasCustomPrompt="1"/>
          </p:nvPr>
        </p:nvSpPr>
        <p:spPr>
          <a:xfrm>
            <a:off x="4437821"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49637E2B-9D47-BD4B-C311-335FA4A3F0E3}"/>
              </a:ext>
            </a:extLst>
          </p:cNvPr>
          <p:cNvSpPr>
            <a:spLocks noGrp="1"/>
          </p:cNvSpPr>
          <p:nvPr>
            <p:ph sz="half" idx="14" hasCustomPrompt="1"/>
          </p:nvPr>
        </p:nvSpPr>
        <p:spPr>
          <a:xfrm>
            <a:off x="8037443"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136182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hoto and slid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07567-296C-688B-7C4D-50F553FF16E9}"/>
              </a:ext>
            </a:extLst>
          </p:cNvPr>
          <p:cNvSpPr>
            <a:spLocks noGrp="1"/>
          </p:cNvSpPr>
          <p:nvPr>
            <p:ph type="title" hasCustomPrompt="1"/>
          </p:nvPr>
        </p:nvSpPr>
        <p:spPr>
          <a:xfrm>
            <a:off x="5295157" y="714564"/>
            <a:ext cx="6264052" cy="756009"/>
          </a:xfrm>
        </p:spPr>
        <p:txBody>
          <a:bodyPr/>
          <a:lstStyle/>
          <a:p>
            <a:r>
              <a:rPr lang="en-US" dirty="0"/>
              <a:t>Slide Title</a:t>
            </a:r>
          </a:p>
        </p:txBody>
      </p:sp>
      <p:sp>
        <p:nvSpPr>
          <p:cNvPr id="3" name="Content Placeholder 2">
            <a:extLst>
              <a:ext uri="{FF2B5EF4-FFF2-40B4-BE49-F238E27FC236}">
                <a16:creationId xmlns:a16="http://schemas.microsoft.com/office/drawing/2014/main" id="{5CBF7797-A798-4F54-8CDD-2AC539A561F9}"/>
              </a:ext>
            </a:extLst>
          </p:cNvPr>
          <p:cNvSpPr>
            <a:spLocks noGrp="1"/>
          </p:cNvSpPr>
          <p:nvPr>
            <p:ph idx="1" hasCustomPrompt="1"/>
          </p:nvPr>
        </p:nvSpPr>
        <p:spPr>
          <a:xfrm>
            <a:off x="5295156" y="1467397"/>
            <a:ext cx="6264051" cy="4575175"/>
          </a:xfrm>
        </p:spPr>
        <p:txBody>
          <a:bodyPr/>
          <a:lstStyle/>
          <a:p>
            <a:pPr lvl="0"/>
            <a:r>
              <a:rPr lang="en-US" dirty="0"/>
              <a:t>Slide content</a:t>
            </a:r>
          </a:p>
        </p:txBody>
      </p:sp>
      <p:sp>
        <p:nvSpPr>
          <p:cNvPr id="4" name="Date Placeholder 3">
            <a:extLst>
              <a:ext uri="{FF2B5EF4-FFF2-40B4-BE49-F238E27FC236}">
                <a16:creationId xmlns:a16="http://schemas.microsoft.com/office/drawing/2014/main" id="{D497B4CB-3376-C32E-1996-3B8F404431B8}"/>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D29606C8-C17E-DCF8-2CEC-0AB0DCF601E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05E2F0-1ED3-990B-8BBD-E5731DB5CC4D}"/>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0" name="Rectangle 9">
            <a:extLst>
              <a:ext uri="{FF2B5EF4-FFF2-40B4-BE49-F238E27FC236}">
                <a16:creationId xmlns:a16="http://schemas.microsoft.com/office/drawing/2014/main" id="{E35A4401-5180-C3CC-411C-77852D81BA57}"/>
              </a:ext>
            </a:extLst>
          </p:cNvPr>
          <p:cNvSpPr/>
          <p:nvPr userDrawn="1"/>
        </p:nvSpPr>
        <p:spPr>
          <a:xfrm>
            <a:off x="43070" y="0"/>
            <a:ext cx="4931634"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B760B0E9-4488-F7A1-E840-81CFDB8D3105}"/>
              </a:ext>
            </a:extLst>
          </p:cNvPr>
          <p:cNvSpPr>
            <a:spLocks noGrp="1"/>
          </p:cNvSpPr>
          <p:nvPr>
            <p:ph type="pic" sz="quarter" idx="13" hasCustomPrompt="1"/>
          </p:nvPr>
        </p:nvSpPr>
        <p:spPr>
          <a:xfrm>
            <a:off x="0" y="0"/>
            <a:ext cx="4840288" cy="6858000"/>
          </a:xfrm>
        </p:spPr>
        <p:txBody>
          <a:bodyPr/>
          <a:lstStyle/>
          <a:p>
            <a:r>
              <a:rPr lang="en-US" dirty="0"/>
              <a:t>Double-click to add a photo</a:t>
            </a:r>
          </a:p>
        </p:txBody>
      </p:sp>
      <p:sp>
        <p:nvSpPr>
          <p:cNvPr id="11" name="Rectangle 10">
            <a:extLst>
              <a:ext uri="{FF2B5EF4-FFF2-40B4-BE49-F238E27FC236}">
                <a16:creationId xmlns:a16="http://schemas.microsoft.com/office/drawing/2014/main" id="{3D4CD565-9BCF-6EC3-9850-A20B1235ABF4}"/>
              </a:ext>
            </a:extLst>
          </p:cNvPr>
          <p:cNvSpPr/>
          <p:nvPr userDrawn="1"/>
        </p:nvSpPr>
        <p:spPr>
          <a:xfrm>
            <a:off x="5382014" y="0"/>
            <a:ext cx="1375611" cy="11550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86911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four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1" y="1825625"/>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5" name="Content Placeholder 2">
            <a:extLst>
              <a:ext uri="{FF2B5EF4-FFF2-40B4-BE49-F238E27FC236}">
                <a16:creationId xmlns:a16="http://schemas.microsoft.com/office/drawing/2014/main" id="{D5F3F283-DE41-8A64-A6C3-E37C239ACC0D}"/>
              </a:ext>
            </a:extLst>
          </p:cNvPr>
          <p:cNvSpPr>
            <a:spLocks noGrp="1"/>
          </p:cNvSpPr>
          <p:nvPr>
            <p:ph sz="half" idx="13" hasCustomPrompt="1"/>
          </p:nvPr>
        </p:nvSpPr>
        <p:spPr>
          <a:xfrm>
            <a:off x="3485323"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a:extLst>
              <a:ext uri="{FF2B5EF4-FFF2-40B4-BE49-F238E27FC236}">
                <a16:creationId xmlns:a16="http://schemas.microsoft.com/office/drawing/2014/main" id="{3ABB7F53-2709-4DF0-7E5D-C089CC44D455}"/>
              </a:ext>
            </a:extLst>
          </p:cNvPr>
          <p:cNvSpPr>
            <a:spLocks noGrp="1"/>
          </p:cNvSpPr>
          <p:nvPr>
            <p:ph sz="half" idx="14" hasCustomPrompt="1"/>
          </p:nvPr>
        </p:nvSpPr>
        <p:spPr>
          <a:xfrm>
            <a:off x="6132445"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FBB8C4E5-2286-EC38-2899-81559387D4D6}"/>
              </a:ext>
            </a:extLst>
          </p:cNvPr>
          <p:cNvSpPr>
            <a:spLocks noGrp="1"/>
          </p:cNvSpPr>
          <p:nvPr>
            <p:ph sz="half" idx="15" hasCustomPrompt="1"/>
          </p:nvPr>
        </p:nvSpPr>
        <p:spPr>
          <a:xfrm>
            <a:off x="8779567" y="1812377"/>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223874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2 content areas w/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F42FDEFD-E470-3CC1-D67C-697E4D9F9882}"/>
              </a:ext>
            </a:extLst>
          </p:cNvPr>
          <p:cNvSpPr>
            <a:spLocks noGrp="1"/>
          </p:cNvSpPr>
          <p:nvPr>
            <p:ph type="pic" sz="quarter" idx="13" hasCustomPrompt="1"/>
          </p:nvPr>
        </p:nvSpPr>
        <p:spPr>
          <a:xfrm>
            <a:off x="838200" y="5899150"/>
            <a:ext cx="5181600" cy="365125"/>
          </a:xfrm>
        </p:spPr>
        <p:txBody>
          <a:bodyPr>
            <a:normAutofit/>
          </a:bodyPr>
          <a:lstStyle>
            <a:lvl1pPr>
              <a:defRPr sz="1600" i="1"/>
            </a:lvl1pPr>
          </a:lstStyle>
          <a:p>
            <a:r>
              <a:rPr lang="en-US" dirty="0"/>
              <a:t>Photo or chart caption</a:t>
            </a:r>
          </a:p>
        </p:txBody>
      </p:sp>
      <p:sp>
        <p:nvSpPr>
          <p:cNvPr id="10" name="Picture Placeholder 8">
            <a:extLst>
              <a:ext uri="{FF2B5EF4-FFF2-40B4-BE49-F238E27FC236}">
                <a16:creationId xmlns:a16="http://schemas.microsoft.com/office/drawing/2014/main" id="{C6AC48F6-4B6A-12A6-853B-937D463051BA}"/>
              </a:ext>
            </a:extLst>
          </p:cNvPr>
          <p:cNvSpPr>
            <a:spLocks noGrp="1"/>
          </p:cNvSpPr>
          <p:nvPr>
            <p:ph type="pic" sz="quarter" idx="14" hasCustomPrompt="1"/>
          </p:nvPr>
        </p:nvSpPr>
        <p:spPr>
          <a:xfrm>
            <a:off x="6172200" y="5899150"/>
            <a:ext cx="5181600" cy="365125"/>
          </a:xfrm>
        </p:spPr>
        <p:txBody>
          <a:bodyPr>
            <a:normAutofit/>
          </a:bodyPr>
          <a:lstStyle>
            <a:lvl1pPr>
              <a:defRPr sz="1600" i="1"/>
            </a:lvl1pPr>
          </a:lstStyle>
          <a:p>
            <a:r>
              <a:rPr lang="en-US" dirty="0"/>
              <a:t>Photo or chart caption</a:t>
            </a:r>
          </a:p>
        </p:txBody>
      </p:sp>
    </p:spTree>
    <p:extLst>
      <p:ext uri="{BB962C8B-B14F-4D97-AF65-F5344CB8AC3E}">
        <p14:creationId xmlns:p14="http://schemas.microsoft.com/office/powerpoint/2010/main" val="138008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0389EF8-6B03-DF8E-149D-F3E8C693FBD1}"/>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7F5A1566-F60B-D737-EBB6-D74B02DC956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CEE6B36-0C90-FD3C-C497-F0CC3E0D5D7F}"/>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7" name="Rectangle 6">
            <a:extLst>
              <a:ext uri="{FF2B5EF4-FFF2-40B4-BE49-F238E27FC236}">
                <a16:creationId xmlns:a16="http://schemas.microsoft.com/office/drawing/2014/main" id="{7439CC93-5744-3B91-AAAC-B3AC7E6773E3}"/>
              </a:ext>
            </a:extLst>
          </p:cNvPr>
          <p:cNvSpPr/>
          <p:nvPr userDrawn="1"/>
        </p:nvSpPr>
        <p:spPr>
          <a:xfrm>
            <a:off x="0" y="2478959"/>
            <a:ext cx="12192000" cy="19572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9">
            <a:extLst>
              <a:ext uri="{FF2B5EF4-FFF2-40B4-BE49-F238E27FC236}">
                <a16:creationId xmlns:a16="http://schemas.microsoft.com/office/drawing/2014/main" id="{ECE74988-C28F-89E5-F079-E1D9005B4F64}"/>
              </a:ext>
            </a:extLst>
          </p:cNvPr>
          <p:cNvSpPr>
            <a:spLocks noGrp="1"/>
          </p:cNvSpPr>
          <p:nvPr>
            <p:ph type="body" sz="quarter" idx="13" hasCustomPrompt="1"/>
          </p:nvPr>
        </p:nvSpPr>
        <p:spPr>
          <a:xfrm>
            <a:off x="838200" y="2941982"/>
            <a:ext cx="10287000" cy="485637"/>
          </a:xfrm>
        </p:spPr>
        <p:txBody>
          <a:bodyPr>
            <a:normAutofit/>
          </a:bodyPr>
          <a:lstStyle>
            <a:lvl1pPr>
              <a:defRPr sz="3200" b="1">
                <a:solidFill>
                  <a:schemeClr val="bg1"/>
                </a:solidFill>
              </a:defRPr>
            </a:lvl1pPr>
          </a:lstStyle>
          <a:p>
            <a:pPr lvl="0"/>
            <a:r>
              <a:rPr lang="en-US" dirty="0"/>
              <a:t>Slide Title (or Presenter’s Name)</a:t>
            </a:r>
          </a:p>
        </p:txBody>
      </p:sp>
      <p:sp>
        <p:nvSpPr>
          <p:cNvPr id="11" name="Text Placeholder 9">
            <a:extLst>
              <a:ext uri="{FF2B5EF4-FFF2-40B4-BE49-F238E27FC236}">
                <a16:creationId xmlns:a16="http://schemas.microsoft.com/office/drawing/2014/main" id="{C6340DF2-2AD2-9100-62C4-A1DCB2C0DAB8}"/>
              </a:ext>
            </a:extLst>
          </p:cNvPr>
          <p:cNvSpPr>
            <a:spLocks noGrp="1"/>
          </p:cNvSpPr>
          <p:nvPr>
            <p:ph type="body" sz="quarter" idx="14" hasCustomPrompt="1"/>
          </p:nvPr>
        </p:nvSpPr>
        <p:spPr>
          <a:xfrm>
            <a:off x="841515" y="3427619"/>
            <a:ext cx="10287000" cy="485637"/>
          </a:xfrm>
        </p:spPr>
        <p:txBody>
          <a:bodyPr>
            <a:normAutofit/>
          </a:bodyPr>
          <a:lstStyle>
            <a:lvl1pPr>
              <a:defRPr sz="3200" b="0">
                <a:solidFill>
                  <a:schemeClr val="bg1"/>
                </a:solidFill>
              </a:defRPr>
            </a:lvl1pPr>
          </a:lstStyle>
          <a:p>
            <a:pPr lvl="0"/>
            <a:r>
              <a:rPr lang="en-US" dirty="0"/>
              <a:t>Slide subtitle (or presenter’s title/organization)</a:t>
            </a:r>
          </a:p>
        </p:txBody>
      </p:sp>
    </p:spTree>
    <p:extLst>
      <p:ext uri="{BB962C8B-B14F-4D97-AF65-F5344CB8AC3E}">
        <p14:creationId xmlns:p14="http://schemas.microsoft.com/office/powerpoint/2010/main" val="1896234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itle and two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1194040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hree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1" name="Content Placeholder 2">
            <a:extLst>
              <a:ext uri="{FF2B5EF4-FFF2-40B4-BE49-F238E27FC236}">
                <a16:creationId xmlns:a16="http://schemas.microsoft.com/office/drawing/2014/main" id="{9CC4CDF6-3F4C-D0FE-7E3B-158BD8BDA9B9}"/>
              </a:ext>
            </a:extLst>
          </p:cNvPr>
          <p:cNvSpPr>
            <a:spLocks noGrp="1"/>
          </p:cNvSpPr>
          <p:nvPr>
            <p:ph sz="half" idx="13" hasCustomPrompt="1"/>
          </p:nvPr>
        </p:nvSpPr>
        <p:spPr>
          <a:xfrm>
            <a:off x="4437821"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49637E2B-9D47-BD4B-C311-335FA4A3F0E3}"/>
              </a:ext>
            </a:extLst>
          </p:cNvPr>
          <p:cNvSpPr>
            <a:spLocks noGrp="1"/>
          </p:cNvSpPr>
          <p:nvPr>
            <p:ph sz="half" idx="14" hasCustomPrompt="1"/>
          </p:nvPr>
        </p:nvSpPr>
        <p:spPr>
          <a:xfrm>
            <a:off x="8037443"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34096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four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1" y="1825625"/>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5" name="Content Placeholder 2">
            <a:extLst>
              <a:ext uri="{FF2B5EF4-FFF2-40B4-BE49-F238E27FC236}">
                <a16:creationId xmlns:a16="http://schemas.microsoft.com/office/drawing/2014/main" id="{D5F3F283-DE41-8A64-A6C3-E37C239ACC0D}"/>
              </a:ext>
            </a:extLst>
          </p:cNvPr>
          <p:cNvSpPr>
            <a:spLocks noGrp="1"/>
          </p:cNvSpPr>
          <p:nvPr>
            <p:ph sz="half" idx="13" hasCustomPrompt="1"/>
          </p:nvPr>
        </p:nvSpPr>
        <p:spPr>
          <a:xfrm>
            <a:off x="3485323"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a:extLst>
              <a:ext uri="{FF2B5EF4-FFF2-40B4-BE49-F238E27FC236}">
                <a16:creationId xmlns:a16="http://schemas.microsoft.com/office/drawing/2014/main" id="{3ABB7F53-2709-4DF0-7E5D-C089CC44D455}"/>
              </a:ext>
            </a:extLst>
          </p:cNvPr>
          <p:cNvSpPr>
            <a:spLocks noGrp="1"/>
          </p:cNvSpPr>
          <p:nvPr>
            <p:ph sz="half" idx="14" hasCustomPrompt="1"/>
          </p:nvPr>
        </p:nvSpPr>
        <p:spPr>
          <a:xfrm>
            <a:off x="6132445"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FBB8C4E5-2286-EC38-2899-81559387D4D6}"/>
              </a:ext>
            </a:extLst>
          </p:cNvPr>
          <p:cNvSpPr>
            <a:spLocks noGrp="1"/>
          </p:cNvSpPr>
          <p:nvPr>
            <p:ph sz="half" idx="15" hasCustomPrompt="1"/>
          </p:nvPr>
        </p:nvSpPr>
        <p:spPr>
          <a:xfrm>
            <a:off x="8779567" y="1812377"/>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53081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2 content areas w/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F42FDEFD-E470-3CC1-D67C-697E4D9F9882}"/>
              </a:ext>
            </a:extLst>
          </p:cNvPr>
          <p:cNvSpPr>
            <a:spLocks noGrp="1"/>
          </p:cNvSpPr>
          <p:nvPr>
            <p:ph type="pic" sz="quarter" idx="13" hasCustomPrompt="1"/>
          </p:nvPr>
        </p:nvSpPr>
        <p:spPr>
          <a:xfrm>
            <a:off x="838200" y="5899150"/>
            <a:ext cx="5181600" cy="365125"/>
          </a:xfrm>
        </p:spPr>
        <p:txBody>
          <a:bodyPr>
            <a:normAutofit/>
          </a:bodyPr>
          <a:lstStyle>
            <a:lvl1pPr>
              <a:defRPr sz="1600" i="1"/>
            </a:lvl1pPr>
          </a:lstStyle>
          <a:p>
            <a:r>
              <a:rPr lang="en-US" dirty="0"/>
              <a:t>Photo or chart caption</a:t>
            </a:r>
          </a:p>
        </p:txBody>
      </p:sp>
      <p:sp>
        <p:nvSpPr>
          <p:cNvPr id="10" name="Picture Placeholder 8">
            <a:extLst>
              <a:ext uri="{FF2B5EF4-FFF2-40B4-BE49-F238E27FC236}">
                <a16:creationId xmlns:a16="http://schemas.microsoft.com/office/drawing/2014/main" id="{C6AC48F6-4B6A-12A6-853B-937D463051BA}"/>
              </a:ext>
            </a:extLst>
          </p:cNvPr>
          <p:cNvSpPr>
            <a:spLocks noGrp="1"/>
          </p:cNvSpPr>
          <p:nvPr>
            <p:ph type="pic" sz="quarter" idx="14" hasCustomPrompt="1"/>
          </p:nvPr>
        </p:nvSpPr>
        <p:spPr>
          <a:xfrm>
            <a:off x="6172200" y="5899150"/>
            <a:ext cx="5181600" cy="365125"/>
          </a:xfrm>
        </p:spPr>
        <p:txBody>
          <a:bodyPr>
            <a:normAutofit/>
          </a:bodyPr>
          <a:lstStyle>
            <a:lvl1pPr>
              <a:defRPr sz="1600" i="1"/>
            </a:lvl1pPr>
          </a:lstStyle>
          <a:p>
            <a:r>
              <a:rPr lang="en-US" dirty="0"/>
              <a:t>Photo or chart caption</a:t>
            </a:r>
          </a:p>
        </p:txBody>
      </p:sp>
    </p:spTree>
    <p:extLst>
      <p:ext uri="{BB962C8B-B14F-4D97-AF65-F5344CB8AC3E}">
        <p14:creationId xmlns:p14="http://schemas.microsoft.com/office/powerpoint/2010/main" val="4251625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coll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for photo collage layout</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1D76B3F5-49C2-242D-E372-FB066547CDF2}"/>
              </a:ext>
            </a:extLst>
          </p:cNvPr>
          <p:cNvSpPr>
            <a:spLocks noGrp="1"/>
          </p:cNvSpPr>
          <p:nvPr>
            <p:ph type="pic" sz="quarter" idx="13" hasCustomPrompt="1"/>
          </p:nvPr>
        </p:nvSpPr>
        <p:spPr>
          <a:xfrm>
            <a:off x="838201" y="1660525"/>
            <a:ext cx="3067878" cy="2017713"/>
          </a:xfrm>
        </p:spPr>
        <p:txBody>
          <a:bodyPr/>
          <a:lstStyle/>
          <a:p>
            <a:r>
              <a:rPr lang="en-US" dirty="0"/>
              <a:t>Click icon to add photo</a:t>
            </a:r>
          </a:p>
        </p:txBody>
      </p:sp>
      <p:sp>
        <p:nvSpPr>
          <p:cNvPr id="10" name="Picture Placeholder 8">
            <a:extLst>
              <a:ext uri="{FF2B5EF4-FFF2-40B4-BE49-F238E27FC236}">
                <a16:creationId xmlns:a16="http://schemas.microsoft.com/office/drawing/2014/main" id="{B9B1DFD8-F3D2-6797-50D2-E8D3E783AE0B}"/>
              </a:ext>
            </a:extLst>
          </p:cNvPr>
          <p:cNvSpPr>
            <a:spLocks noGrp="1"/>
          </p:cNvSpPr>
          <p:nvPr>
            <p:ph type="pic" sz="quarter" idx="14" hasCustomPrompt="1"/>
          </p:nvPr>
        </p:nvSpPr>
        <p:spPr>
          <a:xfrm>
            <a:off x="4141305" y="1660524"/>
            <a:ext cx="3929269" cy="2017713"/>
          </a:xfrm>
        </p:spPr>
        <p:txBody>
          <a:bodyPr/>
          <a:lstStyle/>
          <a:p>
            <a:r>
              <a:rPr lang="en-US" dirty="0"/>
              <a:t>Click icon to add photo</a:t>
            </a:r>
          </a:p>
          <a:p>
            <a:endParaRPr lang="en-US" dirty="0"/>
          </a:p>
        </p:txBody>
      </p:sp>
      <p:sp>
        <p:nvSpPr>
          <p:cNvPr id="11" name="Picture Placeholder 8">
            <a:extLst>
              <a:ext uri="{FF2B5EF4-FFF2-40B4-BE49-F238E27FC236}">
                <a16:creationId xmlns:a16="http://schemas.microsoft.com/office/drawing/2014/main" id="{54AAC92D-7553-E12F-BE1E-19BEC28624A1}"/>
              </a:ext>
            </a:extLst>
          </p:cNvPr>
          <p:cNvSpPr>
            <a:spLocks noGrp="1"/>
          </p:cNvSpPr>
          <p:nvPr>
            <p:ph type="pic" sz="quarter" idx="15" hasCustomPrompt="1"/>
          </p:nvPr>
        </p:nvSpPr>
        <p:spPr>
          <a:xfrm>
            <a:off x="8285923" y="1660523"/>
            <a:ext cx="3067878" cy="2017713"/>
          </a:xfrm>
        </p:spPr>
        <p:txBody>
          <a:bodyPr/>
          <a:lstStyle/>
          <a:p>
            <a:r>
              <a:rPr lang="en-US" dirty="0"/>
              <a:t>Click icon to add photo</a:t>
            </a:r>
          </a:p>
          <a:p>
            <a:endParaRPr lang="en-US" dirty="0"/>
          </a:p>
        </p:txBody>
      </p:sp>
      <p:sp>
        <p:nvSpPr>
          <p:cNvPr id="12" name="Picture Placeholder 8">
            <a:extLst>
              <a:ext uri="{FF2B5EF4-FFF2-40B4-BE49-F238E27FC236}">
                <a16:creationId xmlns:a16="http://schemas.microsoft.com/office/drawing/2014/main" id="{E38D850E-123F-20FA-98C7-8E6488CA0B2F}"/>
              </a:ext>
            </a:extLst>
          </p:cNvPr>
          <p:cNvSpPr>
            <a:spLocks noGrp="1"/>
          </p:cNvSpPr>
          <p:nvPr>
            <p:ph type="pic" sz="quarter" idx="16" hasCustomPrompt="1"/>
          </p:nvPr>
        </p:nvSpPr>
        <p:spPr>
          <a:xfrm>
            <a:off x="5002696" y="3882198"/>
            <a:ext cx="3067878" cy="2017713"/>
          </a:xfrm>
        </p:spPr>
        <p:txBody>
          <a:bodyPr/>
          <a:lstStyle/>
          <a:p>
            <a:r>
              <a:rPr lang="en-US" dirty="0"/>
              <a:t>Click icon to add photo</a:t>
            </a:r>
          </a:p>
          <a:p>
            <a:endParaRPr lang="en-US" dirty="0"/>
          </a:p>
        </p:txBody>
      </p:sp>
      <p:sp>
        <p:nvSpPr>
          <p:cNvPr id="13" name="Picture Placeholder 8">
            <a:extLst>
              <a:ext uri="{FF2B5EF4-FFF2-40B4-BE49-F238E27FC236}">
                <a16:creationId xmlns:a16="http://schemas.microsoft.com/office/drawing/2014/main" id="{1C140621-9E03-9BA8-A4C7-4A247E1D2FF9}"/>
              </a:ext>
            </a:extLst>
          </p:cNvPr>
          <p:cNvSpPr>
            <a:spLocks noGrp="1"/>
          </p:cNvSpPr>
          <p:nvPr>
            <p:ph type="pic" sz="quarter" idx="17" hasCustomPrompt="1"/>
          </p:nvPr>
        </p:nvSpPr>
        <p:spPr>
          <a:xfrm>
            <a:off x="838200" y="3882197"/>
            <a:ext cx="3929269" cy="2017713"/>
          </a:xfrm>
        </p:spPr>
        <p:txBody>
          <a:bodyPr/>
          <a:lstStyle/>
          <a:p>
            <a:r>
              <a:rPr lang="en-US" dirty="0"/>
              <a:t>Click icon to add photo</a:t>
            </a:r>
          </a:p>
          <a:p>
            <a:endParaRPr lang="en-US" dirty="0"/>
          </a:p>
        </p:txBody>
      </p:sp>
      <p:sp>
        <p:nvSpPr>
          <p:cNvPr id="14" name="Picture Placeholder 8">
            <a:extLst>
              <a:ext uri="{FF2B5EF4-FFF2-40B4-BE49-F238E27FC236}">
                <a16:creationId xmlns:a16="http://schemas.microsoft.com/office/drawing/2014/main" id="{3800D11E-2C6D-CAA9-300E-B149C75C4FCA}"/>
              </a:ext>
            </a:extLst>
          </p:cNvPr>
          <p:cNvSpPr>
            <a:spLocks noGrp="1"/>
          </p:cNvSpPr>
          <p:nvPr>
            <p:ph type="pic" sz="quarter" idx="18" hasCustomPrompt="1"/>
          </p:nvPr>
        </p:nvSpPr>
        <p:spPr>
          <a:xfrm>
            <a:off x="8285922" y="3882196"/>
            <a:ext cx="3067878" cy="2017713"/>
          </a:xfrm>
        </p:spPr>
        <p:txBody>
          <a:bodyPr/>
          <a:lstStyle/>
          <a:p>
            <a:r>
              <a:rPr lang="en-US" dirty="0"/>
              <a:t>Click icon to add photo</a:t>
            </a:r>
          </a:p>
          <a:p>
            <a:endParaRPr lang="en-US" dirty="0"/>
          </a:p>
        </p:txBody>
      </p:sp>
    </p:spTree>
    <p:extLst>
      <p:ext uri="{BB962C8B-B14F-4D97-AF65-F5344CB8AC3E}">
        <p14:creationId xmlns:p14="http://schemas.microsoft.com/office/powerpoint/2010/main" val="15143038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sv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5.sv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image" Target="../media/image4.png"/><Relationship Id="rId2" Type="http://schemas.openxmlformats.org/officeDocument/2006/relationships/slideLayout" Target="../slideLayouts/slideLayout18.xml"/><Relationship Id="rId16" Type="http://schemas.openxmlformats.org/officeDocument/2006/relationships/theme" Target="../theme/theme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1550BB3-D2FC-71F4-6C6B-67470301A555}"/>
              </a:ext>
            </a:extLst>
          </p:cNvPr>
          <p:cNvSpPr>
            <a:spLocks noGrp="1"/>
          </p:cNvSpPr>
          <p:nvPr>
            <p:ph type="title"/>
          </p:nvPr>
        </p:nvSpPr>
        <p:spPr>
          <a:xfrm>
            <a:off x="838200" y="714564"/>
            <a:ext cx="10515600" cy="756009"/>
          </a:xfrm>
          <a:prstGeom prst="rect">
            <a:avLst/>
          </a:prstGeom>
        </p:spPr>
        <p:txBody>
          <a:bodyPr vert="horz" lIns="91440" tIns="45720" rIns="91440" bIns="45720" rtlCol="0" anchor="ctr">
            <a:normAutofit/>
          </a:bodyPr>
          <a:lstStyle/>
          <a:p>
            <a:r>
              <a:rPr lang="en-US" dirty="0"/>
              <a:t>Title</a:t>
            </a:r>
          </a:p>
        </p:txBody>
      </p:sp>
      <p:sp>
        <p:nvSpPr>
          <p:cNvPr id="3" name="Text Placeholder 2">
            <a:extLst>
              <a:ext uri="{FF2B5EF4-FFF2-40B4-BE49-F238E27FC236}">
                <a16:creationId xmlns:a16="http://schemas.microsoft.com/office/drawing/2014/main" id="{E10EEA6A-BDC4-D712-DB2D-5FDDD2365C2E}"/>
              </a:ext>
            </a:extLst>
          </p:cNvPr>
          <p:cNvSpPr>
            <a:spLocks noGrp="1"/>
          </p:cNvSpPr>
          <p:nvPr>
            <p:ph type="body" idx="1"/>
          </p:nvPr>
        </p:nvSpPr>
        <p:spPr>
          <a:xfrm>
            <a:off x="838200" y="1467397"/>
            <a:ext cx="10515600" cy="45751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DEB17FBC-5D88-7EF9-C68D-ECDE419B258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E99CAA-8783-AA4F-8E32-6CB4A648AA17}" type="datetimeFigureOut">
              <a:rPr lang="en-US" smtClean="0"/>
              <a:t>11/15/2023</a:t>
            </a:fld>
            <a:endParaRPr lang="en-US"/>
          </a:p>
        </p:txBody>
      </p:sp>
      <p:sp>
        <p:nvSpPr>
          <p:cNvPr id="6" name="Slide Number Placeholder 5">
            <a:extLst>
              <a:ext uri="{FF2B5EF4-FFF2-40B4-BE49-F238E27FC236}">
                <a16:creationId xmlns:a16="http://schemas.microsoft.com/office/drawing/2014/main" id="{1BFFF9A7-0432-634A-EC85-4A66BD1DF4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1B0D76-416E-A848-A852-F384D553907A}" type="slidenum">
              <a:rPr lang="en-US" smtClean="0"/>
              <a:t>‹#›</a:t>
            </a:fld>
            <a:endParaRPr lang="en-US"/>
          </a:p>
        </p:txBody>
      </p:sp>
      <p:sp>
        <p:nvSpPr>
          <p:cNvPr id="13" name="Footer Placeholder 12">
            <a:extLst>
              <a:ext uri="{FF2B5EF4-FFF2-40B4-BE49-F238E27FC236}">
                <a16:creationId xmlns:a16="http://schemas.microsoft.com/office/drawing/2014/main" id="{9178DACA-4989-D8EE-EAA7-3D55BCCA1CA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5" name="Rectangle 4">
            <a:extLst>
              <a:ext uri="{FF2B5EF4-FFF2-40B4-BE49-F238E27FC236}">
                <a16:creationId xmlns:a16="http://schemas.microsoft.com/office/drawing/2014/main" id="{A3A6DB9D-68CC-3994-C78D-CECAC368C21A}"/>
              </a:ext>
            </a:extLst>
          </p:cNvPr>
          <p:cNvSpPr/>
          <p:nvPr userDrawn="1"/>
        </p:nvSpPr>
        <p:spPr>
          <a:xfrm>
            <a:off x="915203" y="0"/>
            <a:ext cx="1375611" cy="11550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A580837F-ECB5-F7FF-414F-893177D33013}"/>
              </a:ext>
            </a:extLst>
          </p:cNvPr>
          <p:cNvPicPr>
            <a:picLocks noChangeAspect="1"/>
          </p:cNvPicPr>
          <p:nvPr userDrawn="1"/>
        </p:nvPicPr>
        <p:blipFill>
          <a:blip r:embed="rId18">
            <a:extLst>
              <a:ext uri="{96DAC541-7B7A-43D3-8B79-37D633B846F1}">
                <asvg:svgBlip xmlns:asvg="http://schemas.microsoft.com/office/drawing/2016/SVG/main" r:embed="rId19"/>
              </a:ext>
            </a:extLst>
          </a:blip>
          <a:stretch>
            <a:fillRect/>
          </a:stretch>
        </p:blipFill>
        <p:spPr>
          <a:xfrm>
            <a:off x="9571745" y="6080538"/>
            <a:ext cx="2066925" cy="571500"/>
          </a:xfrm>
          <a:prstGeom prst="rect">
            <a:avLst/>
          </a:prstGeom>
        </p:spPr>
      </p:pic>
    </p:spTree>
    <p:extLst>
      <p:ext uri="{BB962C8B-B14F-4D97-AF65-F5344CB8AC3E}">
        <p14:creationId xmlns:p14="http://schemas.microsoft.com/office/powerpoint/2010/main" val="651056276"/>
      </p:ext>
    </p:extLst>
  </p:cSld>
  <p:clrMap bg1="dk1" tx1="lt1" bg2="dk2" tx2="lt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Lst>
  <p:txStyles>
    <p:titleStyle>
      <a:lvl1pPr algn="l" defTabSz="914400" rtl="0" eaLnBrk="1" latinLnBrk="0" hangingPunct="1">
        <a:lnSpc>
          <a:spcPct val="90000"/>
        </a:lnSpc>
        <a:spcBef>
          <a:spcPct val="0"/>
        </a:spcBef>
        <a:buNone/>
        <a:defRPr sz="4400" b="1" i="0"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b="1"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E99CAA-8783-AA4F-8E32-6CB4A648AA17}" type="datetimeFigureOut">
              <a:rPr lang="en-US" smtClean="0"/>
              <a:t>11/15/2023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1B0D76-416E-A848-A852-F384D553907A}" type="slidenum">
              <a:rPr lang="en-US" smtClean="0"/>
              <a:t>‹#›</a:t>
            </a:fld>
            <a:endParaRPr lang="en-US"/>
          </a:p>
        </p:txBody>
      </p:sp>
      <p:sp>
        <p:nvSpPr>
          <p:cNvPr id="8" name="Rectangle 7">
            <a:extLst>
              <a:ext uri="{FF2B5EF4-FFF2-40B4-BE49-F238E27FC236}">
                <a16:creationId xmlns:a16="http://schemas.microsoft.com/office/drawing/2014/main" id="{372C535E-9B1C-EB2C-44C8-3E3513010313}"/>
              </a:ext>
            </a:extLst>
          </p:cNvPr>
          <p:cNvSpPr/>
          <p:nvPr userDrawn="1"/>
        </p:nvSpPr>
        <p:spPr>
          <a:xfrm>
            <a:off x="915203" y="0"/>
            <a:ext cx="1375611" cy="115503"/>
          </a:xfrm>
          <a:prstGeom prst="rect">
            <a:avLst/>
          </a:prstGeom>
          <a:solidFill>
            <a:srgbClr val="C126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58B88971-08F0-8D75-285C-6EA18DEC3401}"/>
              </a:ext>
            </a:extLst>
          </p:cNvPr>
          <p:cNvPicPr>
            <a:picLocks noChangeAspect="1"/>
          </p:cNvPicPr>
          <p:nvPr userDrawn="1"/>
        </p:nvPicPr>
        <p:blipFill>
          <a:blip r:embed="rId17">
            <a:extLst>
              <a:ext uri="{96DAC541-7B7A-43D3-8B79-37D633B846F1}">
                <asvg:svgBlip xmlns:asvg="http://schemas.microsoft.com/office/drawing/2016/SVG/main" r:embed="rId18"/>
              </a:ext>
            </a:extLst>
          </a:blip>
          <a:stretch>
            <a:fillRect/>
          </a:stretch>
        </p:blipFill>
        <p:spPr>
          <a:xfrm>
            <a:off x="9583519" y="6096746"/>
            <a:ext cx="2066925" cy="571500"/>
          </a:xfrm>
          <a:prstGeom prst="rect">
            <a:avLst/>
          </a:prstGeom>
        </p:spPr>
      </p:pic>
    </p:spTree>
    <p:extLst>
      <p:ext uri="{BB962C8B-B14F-4D97-AF65-F5344CB8AC3E}">
        <p14:creationId xmlns:p14="http://schemas.microsoft.com/office/powerpoint/2010/main" val="4194143696"/>
      </p:ext>
    </p:extLst>
  </p:cSld>
  <p:clrMap bg1="lt1" tx1="dk1" bg2="lt2" tx2="dk2" accent1="accent1" accent2="accent2" accent3="accent3" accent4="accent4" accent5="accent5" accent6="accent6" hlink="hlink" folHlink="folHlink"/>
  <p:sldLayoutIdLst>
    <p:sldLayoutId id="2147483720" r:id="rId1"/>
    <p:sldLayoutId id="2147483722" r:id="rId2"/>
    <p:sldLayoutId id="2147483725" r:id="rId3"/>
    <p:sldLayoutId id="2147483731" r:id="rId4"/>
    <p:sldLayoutId id="2147483721" r:id="rId5"/>
    <p:sldLayoutId id="2147483723" r:id="rId6"/>
    <p:sldLayoutId id="2147483724" r:id="rId7"/>
    <p:sldLayoutId id="2147483726" r:id="rId8"/>
    <p:sldLayoutId id="2147483727" r:id="rId9"/>
    <p:sldLayoutId id="2147483728" r:id="rId10"/>
    <p:sldLayoutId id="2147483729" r:id="rId11"/>
    <p:sldLayoutId id="2147483730" r:id="rId12"/>
    <p:sldLayoutId id="2147483666" r:id="rId13"/>
    <p:sldLayoutId id="2147483667" r:id="rId14"/>
    <p:sldLayoutId id="2147483665"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0.xml"/><Relationship Id="rId5" Type="http://schemas.openxmlformats.org/officeDocument/2006/relationships/image" Target="../media/image5.sv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21.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hyperlink" Target="https://www.cdc.gov/asthma/default.htm" TargetMode="External"/><Relationship Id="rId2" Type="http://schemas.openxmlformats.org/officeDocument/2006/relationships/hyperlink" Target="https://odh.ohio.gov/know-our-programs/asthma-program" TargetMode="Externa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3" Type="http://schemas.openxmlformats.org/officeDocument/2006/relationships/hyperlink" Target="https://lp.constantcontactpages.com/sl/RaIrHUI" TargetMode="External"/><Relationship Id="rId2" Type="http://schemas.openxmlformats.org/officeDocument/2006/relationships/hyperlink" Target="https://lp.constantcontactpages.com/sl/M6Lsw3p" TargetMode="Externa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hyperlink" Target="https://odh.ohio.gov/know-our-programs/asthma-program" TargetMode="External"/><Relationship Id="rId2" Type="http://schemas.openxmlformats.org/officeDocument/2006/relationships/hyperlink" Target="mailto:Asthma@odh.ohio.gov" TargetMode="Externa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24.xml"/><Relationship Id="rId5" Type="http://schemas.openxmlformats.org/officeDocument/2006/relationships/image" Target="../media/image8.sv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4.xml"/><Relationship Id="rId5" Type="http://schemas.openxmlformats.org/officeDocument/2006/relationships/image" Target="../media/image5.sv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2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Subtitle 14">
            <a:extLst>
              <a:ext uri="{FF2B5EF4-FFF2-40B4-BE49-F238E27FC236}">
                <a16:creationId xmlns:a16="http://schemas.microsoft.com/office/drawing/2014/main" id="{FD926582-7DE4-E74B-B904-88D63229BA44}"/>
              </a:ext>
            </a:extLst>
          </p:cNvPr>
          <p:cNvSpPr>
            <a:spLocks noGrp="1"/>
          </p:cNvSpPr>
          <p:nvPr>
            <p:ph type="subTitle" idx="1"/>
          </p:nvPr>
        </p:nvSpPr>
        <p:spPr>
          <a:xfrm>
            <a:off x="1524000" y="3187605"/>
            <a:ext cx="9144000" cy="447215"/>
          </a:xfrm>
        </p:spPr>
        <p:txBody>
          <a:bodyPr/>
          <a:lstStyle/>
          <a:p>
            <a:r>
              <a:rPr lang="en-US" dirty="0"/>
              <a:t>2023 Update</a:t>
            </a:r>
          </a:p>
          <a:p>
            <a:endParaRPr lang="en-US" dirty="0">
              <a:latin typeface="Source Sans Pro" panose="020B0503030403020204" pitchFamily="34" charset="0"/>
            </a:endParaRPr>
          </a:p>
        </p:txBody>
      </p:sp>
      <p:pic>
        <p:nvPicPr>
          <p:cNvPr id="24" name="Graphic 23">
            <a:extLst>
              <a:ext uri="{FF2B5EF4-FFF2-40B4-BE49-F238E27FC236}">
                <a16:creationId xmlns:a16="http://schemas.microsoft.com/office/drawing/2014/main" id="{A00634D9-842D-4063-3074-2C7C53A7EBBD}"/>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a:off x="-5689601" y="-27734"/>
            <a:ext cx="10454839" cy="4775201"/>
          </a:xfrm>
          <a:prstGeom prst="rect">
            <a:avLst/>
          </a:prstGeom>
        </p:spPr>
      </p:pic>
      <p:pic>
        <p:nvPicPr>
          <p:cNvPr id="18" name="Graphic 17">
            <a:extLst>
              <a:ext uri="{FF2B5EF4-FFF2-40B4-BE49-F238E27FC236}">
                <a16:creationId xmlns:a16="http://schemas.microsoft.com/office/drawing/2014/main" id="{68615432-9B7F-5B38-3E24-8A0C8152B9D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264650" y="5969909"/>
            <a:ext cx="2595003" cy="717512"/>
          </a:xfrm>
          <a:prstGeom prst="rect">
            <a:avLst/>
          </a:prstGeom>
        </p:spPr>
      </p:pic>
      <p:sp>
        <p:nvSpPr>
          <p:cNvPr id="14" name="Title 13">
            <a:extLst>
              <a:ext uri="{FF2B5EF4-FFF2-40B4-BE49-F238E27FC236}">
                <a16:creationId xmlns:a16="http://schemas.microsoft.com/office/drawing/2014/main" id="{B1537A7E-1419-CC3B-70E5-122A24C40B25}"/>
              </a:ext>
            </a:extLst>
          </p:cNvPr>
          <p:cNvSpPr>
            <a:spLocks noGrp="1"/>
          </p:cNvSpPr>
          <p:nvPr>
            <p:ph type="ctrTitle"/>
          </p:nvPr>
        </p:nvSpPr>
        <p:spPr>
          <a:xfrm>
            <a:off x="1524000" y="2359867"/>
            <a:ext cx="9144000" cy="698486"/>
          </a:xfrm>
        </p:spPr>
        <p:txBody>
          <a:bodyPr>
            <a:noAutofit/>
          </a:bodyPr>
          <a:lstStyle/>
          <a:p>
            <a:r>
              <a:rPr lang="en-US" sz="3600" dirty="0"/>
              <a:t>Summit County: The Current Status of Asthma Burden</a:t>
            </a:r>
            <a:endParaRPr lang="en-US" sz="3600" dirty="0">
              <a:solidFill>
                <a:srgbClr val="0E3F75"/>
              </a:solidFill>
              <a:latin typeface="Source Sans Pro Semibold" panose="020B0603030403020204" pitchFamily="34" charset="0"/>
            </a:endParaRPr>
          </a:p>
        </p:txBody>
      </p:sp>
    </p:spTree>
    <p:extLst>
      <p:ext uri="{BB962C8B-B14F-4D97-AF65-F5344CB8AC3E}">
        <p14:creationId xmlns:p14="http://schemas.microsoft.com/office/powerpoint/2010/main" val="35521450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30B6E-A2D7-9A22-B8F1-1A79751D90CF}"/>
              </a:ext>
            </a:extLst>
          </p:cNvPr>
          <p:cNvSpPr>
            <a:spLocks noGrp="1"/>
          </p:cNvSpPr>
          <p:nvPr>
            <p:ph type="title"/>
          </p:nvPr>
        </p:nvSpPr>
        <p:spPr/>
        <p:txBody>
          <a:bodyPr>
            <a:noAutofit/>
          </a:bodyPr>
          <a:lstStyle/>
          <a:p>
            <a:r>
              <a:rPr lang="en-US" sz="3600" dirty="0"/>
              <a:t>Rates of Asthma Hospitalization &amp; Emergency Department Visits by Sex-Age Group, Summit County 2016-2021</a:t>
            </a:r>
          </a:p>
        </p:txBody>
      </p:sp>
      <p:graphicFrame>
        <p:nvGraphicFramePr>
          <p:cNvPr id="4" name="Content Placeholder 22">
            <a:extLst>
              <a:ext uri="{FF2B5EF4-FFF2-40B4-BE49-F238E27FC236}">
                <a16:creationId xmlns:a16="http://schemas.microsoft.com/office/drawing/2014/main" id="{D157CBA0-ECC0-27B0-A8BF-BF65322ADEB7}"/>
              </a:ext>
            </a:extLst>
          </p:cNvPr>
          <p:cNvGraphicFramePr>
            <a:graphicFrameLocks noGrp="1"/>
          </p:cNvGraphicFramePr>
          <p:nvPr>
            <p:ph idx="1"/>
            <p:extLst>
              <p:ext uri="{D42A27DB-BD31-4B8C-83A1-F6EECF244321}">
                <p14:modId xmlns:p14="http://schemas.microsoft.com/office/powerpoint/2010/main" val="4023072622"/>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A2E33FFA-0AD9-4FC8-A70E-5688A029CF17}"/>
              </a:ext>
            </a:extLst>
          </p:cNvPr>
          <p:cNvPicPr>
            <a:picLocks noChangeAspect="1"/>
          </p:cNvPicPr>
          <p:nvPr/>
        </p:nvPicPr>
        <p:blipFill>
          <a:blip r:embed="rId4"/>
          <a:stretch>
            <a:fillRect/>
          </a:stretch>
        </p:blipFill>
        <p:spPr>
          <a:xfrm rot="10800000" flipV="1">
            <a:off x="1600202" y="6422173"/>
            <a:ext cx="4818354" cy="343796"/>
          </a:xfrm>
          <a:prstGeom prst="rect">
            <a:avLst/>
          </a:prstGeom>
        </p:spPr>
      </p:pic>
    </p:spTree>
    <p:extLst>
      <p:ext uri="{BB962C8B-B14F-4D97-AF65-F5344CB8AC3E}">
        <p14:creationId xmlns:p14="http://schemas.microsoft.com/office/powerpoint/2010/main" val="24303365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E7FB85-2DA4-AAD9-4D82-D31A876B1EE3}"/>
              </a:ext>
            </a:extLst>
          </p:cNvPr>
          <p:cNvSpPr>
            <a:spLocks noGrp="1"/>
          </p:cNvSpPr>
          <p:nvPr>
            <p:ph type="title"/>
          </p:nvPr>
        </p:nvSpPr>
        <p:spPr/>
        <p:txBody>
          <a:bodyPr>
            <a:noAutofit/>
          </a:bodyPr>
          <a:lstStyle/>
          <a:p>
            <a:r>
              <a:rPr lang="en-US" sz="3600" dirty="0"/>
              <a:t>Rates of Asthma Hospitalization &amp; Emergency Department Visits by Month of Admission, Summit County and Ohio, 2021</a:t>
            </a:r>
          </a:p>
        </p:txBody>
      </p:sp>
      <p:graphicFrame>
        <p:nvGraphicFramePr>
          <p:cNvPr id="4" name="Content Placeholder 16">
            <a:extLst>
              <a:ext uri="{FF2B5EF4-FFF2-40B4-BE49-F238E27FC236}">
                <a16:creationId xmlns:a16="http://schemas.microsoft.com/office/drawing/2014/main" id="{81B3AEF9-CD32-89C3-AF3D-7D4DD317C53A}"/>
              </a:ext>
            </a:extLst>
          </p:cNvPr>
          <p:cNvGraphicFramePr>
            <a:graphicFrameLocks noGrp="1"/>
          </p:cNvGraphicFramePr>
          <p:nvPr>
            <p:ph idx="1"/>
            <p:extLst>
              <p:ext uri="{D42A27DB-BD31-4B8C-83A1-F6EECF244321}">
                <p14:modId xmlns:p14="http://schemas.microsoft.com/office/powerpoint/2010/main" val="1010330316"/>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8D78480E-5686-DEC2-E9F6-BCD483C7ABEA}"/>
              </a:ext>
            </a:extLst>
          </p:cNvPr>
          <p:cNvPicPr>
            <a:picLocks noChangeAspect="1"/>
          </p:cNvPicPr>
          <p:nvPr/>
        </p:nvPicPr>
        <p:blipFill>
          <a:blip r:embed="rId4"/>
          <a:stretch>
            <a:fillRect/>
          </a:stretch>
        </p:blipFill>
        <p:spPr>
          <a:xfrm rot="10800000" flipV="1">
            <a:off x="292964" y="6416074"/>
            <a:ext cx="3861786" cy="326801"/>
          </a:xfrm>
          <a:prstGeom prst="rect">
            <a:avLst/>
          </a:prstGeom>
        </p:spPr>
      </p:pic>
    </p:spTree>
    <p:extLst>
      <p:ext uri="{BB962C8B-B14F-4D97-AF65-F5344CB8AC3E}">
        <p14:creationId xmlns:p14="http://schemas.microsoft.com/office/powerpoint/2010/main" val="29765465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A872BE-5CB2-9FC5-7628-86E47C549102}"/>
              </a:ext>
            </a:extLst>
          </p:cNvPr>
          <p:cNvSpPr>
            <a:spLocks noGrp="1"/>
          </p:cNvSpPr>
          <p:nvPr>
            <p:ph type="title"/>
          </p:nvPr>
        </p:nvSpPr>
        <p:spPr/>
        <p:txBody>
          <a:bodyPr>
            <a:normAutofit/>
          </a:bodyPr>
          <a:lstStyle/>
          <a:p>
            <a:r>
              <a:rPr lang="en-US" sz="3600" dirty="0"/>
              <a:t>Rate of Asthma Hospitalizations, Children (0-18) on Medicaid, Summit County &amp; Ohio, 2016-2021</a:t>
            </a:r>
          </a:p>
        </p:txBody>
      </p:sp>
      <p:graphicFrame>
        <p:nvGraphicFramePr>
          <p:cNvPr id="4" name="Content Placeholder 16">
            <a:extLst>
              <a:ext uri="{FF2B5EF4-FFF2-40B4-BE49-F238E27FC236}">
                <a16:creationId xmlns:a16="http://schemas.microsoft.com/office/drawing/2014/main" id="{17500C66-45B4-1094-555E-F958AE408844}"/>
              </a:ext>
            </a:extLst>
          </p:cNvPr>
          <p:cNvGraphicFramePr>
            <a:graphicFrameLocks noGrp="1"/>
          </p:cNvGraphicFramePr>
          <p:nvPr>
            <p:ph idx="1"/>
            <p:extLst>
              <p:ext uri="{D42A27DB-BD31-4B8C-83A1-F6EECF244321}">
                <p14:modId xmlns:p14="http://schemas.microsoft.com/office/powerpoint/2010/main" val="607017042"/>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B1B95EA8-83D1-EB2B-F1C6-F9913A365578}"/>
              </a:ext>
            </a:extLst>
          </p:cNvPr>
          <p:cNvSpPr txBox="1"/>
          <p:nvPr/>
        </p:nvSpPr>
        <p:spPr>
          <a:xfrm rot="10800000" flipH="1" flipV="1">
            <a:off x="310716" y="6176472"/>
            <a:ext cx="2414729" cy="661720"/>
          </a:xfrm>
          <a:prstGeom prst="rect">
            <a:avLst/>
          </a:prstGeom>
          <a:noFill/>
        </p:spPr>
        <p:txBody>
          <a:bodyPr wrap="square">
            <a:spAutoFit/>
          </a:bodyPr>
          <a:lstStyle/>
          <a:p>
            <a:pPr algn="ctr" defTabSz="548640">
              <a:spcAft>
                <a:spcPts val="600"/>
              </a:spcAft>
              <a:defRPr/>
            </a:pPr>
            <a:r>
              <a:rPr lang="en-US" sz="800" dirty="0">
                <a:latin typeface="Source Sans Pro" panose="020B0503030403020204" pitchFamily="34" charset="0"/>
                <a:ea typeface="Source Sans Pro" panose="020B0503030403020204" pitchFamily="34" charset="0"/>
                <a:cs typeface="Times New Roman" panose="02020603050405020304" pitchFamily="18" charset="0"/>
              </a:rPr>
              <a:t>Source: Ohio Department of Medicaid (ODM). Enrollment Data, 2016-2021.</a:t>
            </a:r>
          </a:p>
          <a:p>
            <a:pPr algn="ctr" defTabSz="548640">
              <a:spcAft>
                <a:spcPts val="600"/>
              </a:spcAft>
              <a:defRPr/>
            </a:pPr>
            <a:r>
              <a:rPr lang="en-US" sz="800" dirty="0">
                <a:latin typeface="Source Sans Pro" panose="020B0503030403020204" pitchFamily="34" charset="0"/>
                <a:cs typeface="Calibri" panose="020F0502020204030204" pitchFamily="34" charset="0"/>
              </a:rPr>
              <a:t>Ohio Hospital Association Clinical-Financial Data Set, Years 2016-2021</a:t>
            </a:r>
          </a:p>
        </p:txBody>
      </p:sp>
    </p:spTree>
    <p:extLst>
      <p:ext uri="{BB962C8B-B14F-4D97-AF65-F5344CB8AC3E}">
        <p14:creationId xmlns:p14="http://schemas.microsoft.com/office/powerpoint/2010/main" val="19115332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257A4-3F0C-262B-0F3E-38BE86991A7B}"/>
              </a:ext>
            </a:extLst>
          </p:cNvPr>
          <p:cNvSpPr>
            <a:spLocks noGrp="1"/>
          </p:cNvSpPr>
          <p:nvPr>
            <p:ph type="title"/>
          </p:nvPr>
        </p:nvSpPr>
        <p:spPr/>
        <p:txBody>
          <a:bodyPr>
            <a:normAutofit/>
          </a:bodyPr>
          <a:lstStyle/>
          <a:p>
            <a:r>
              <a:rPr lang="en-US" sz="3600" dirty="0"/>
              <a:t>Rate of Asthma Hospitalizations, Adults (19+) on Medicaid, Summit County &amp; Ohio, 2016-2021</a:t>
            </a:r>
          </a:p>
        </p:txBody>
      </p:sp>
      <p:graphicFrame>
        <p:nvGraphicFramePr>
          <p:cNvPr id="4" name="Content Placeholder 16">
            <a:extLst>
              <a:ext uri="{FF2B5EF4-FFF2-40B4-BE49-F238E27FC236}">
                <a16:creationId xmlns:a16="http://schemas.microsoft.com/office/drawing/2014/main" id="{D74E7468-D3BA-8C94-54B1-86FA5A55F06E}"/>
              </a:ext>
            </a:extLst>
          </p:cNvPr>
          <p:cNvGraphicFramePr>
            <a:graphicFrameLocks noGrp="1"/>
          </p:cNvGraphicFramePr>
          <p:nvPr>
            <p:ph idx="1"/>
            <p:extLst>
              <p:ext uri="{D42A27DB-BD31-4B8C-83A1-F6EECF244321}">
                <p14:modId xmlns:p14="http://schemas.microsoft.com/office/powerpoint/2010/main" val="836526132"/>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0331F6E2-5FA2-55FD-7B82-965BB76D465A}"/>
              </a:ext>
            </a:extLst>
          </p:cNvPr>
          <p:cNvSpPr txBox="1"/>
          <p:nvPr/>
        </p:nvSpPr>
        <p:spPr>
          <a:xfrm flipH="1">
            <a:off x="905521" y="6239677"/>
            <a:ext cx="1935332" cy="661720"/>
          </a:xfrm>
          <a:prstGeom prst="rect">
            <a:avLst/>
          </a:prstGeom>
          <a:noFill/>
        </p:spPr>
        <p:txBody>
          <a:bodyPr wrap="square">
            <a:spAutoFit/>
          </a:bodyPr>
          <a:lstStyle/>
          <a:p>
            <a:pPr algn="ctr" defTabSz="548640">
              <a:spcAft>
                <a:spcPts val="600"/>
              </a:spcAft>
              <a:defRPr/>
            </a:pPr>
            <a:r>
              <a:rPr lang="en-US" sz="800" dirty="0">
                <a:latin typeface="Source Sans Pro" panose="020B0503030403020204" pitchFamily="34" charset="0"/>
                <a:ea typeface="Source Sans Pro" panose="020B0503030403020204" pitchFamily="34" charset="0"/>
                <a:cs typeface="Times New Roman" panose="02020603050405020304" pitchFamily="18" charset="0"/>
              </a:rPr>
              <a:t>Source: Ohio Department of Medicaid (ODM). Enrollment Data, 2016-2021.</a:t>
            </a:r>
          </a:p>
          <a:p>
            <a:pPr algn="ctr" defTabSz="548640">
              <a:spcAft>
                <a:spcPts val="600"/>
              </a:spcAft>
              <a:defRPr/>
            </a:pPr>
            <a:r>
              <a:rPr lang="en-US" sz="800" dirty="0">
                <a:latin typeface="Source Sans Pro" panose="020B0503030403020204" pitchFamily="34" charset="0"/>
                <a:cs typeface="Calibri" panose="020F0502020204030204" pitchFamily="34" charset="0"/>
              </a:rPr>
              <a:t>Ohio Hospital Association Clinical-Financial Data Set, Years 2016-2021</a:t>
            </a:r>
          </a:p>
        </p:txBody>
      </p:sp>
    </p:spTree>
    <p:extLst>
      <p:ext uri="{BB962C8B-B14F-4D97-AF65-F5344CB8AC3E}">
        <p14:creationId xmlns:p14="http://schemas.microsoft.com/office/powerpoint/2010/main" val="38723126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BFE8A7-85F2-D547-38D4-5AAD1CDEF976}"/>
              </a:ext>
            </a:extLst>
          </p:cNvPr>
          <p:cNvSpPr>
            <a:spLocks noGrp="1"/>
          </p:cNvSpPr>
          <p:nvPr>
            <p:ph type="title"/>
          </p:nvPr>
        </p:nvSpPr>
        <p:spPr/>
        <p:txBody>
          <a:bodyPr>
            <a:normAutofit/>
          </a:bodyPr>
          <a:lstStyle/>
          <a:p>
            <a:r>
              <a:rPr lang="en-US" sz="3600" dirty="0"/>
              <a:t>Rates of Asthma Death by Race-Age Group 2016-2021</a:t>
            </a:r>
          </a:p>
        </p:txBody>
      </p:sp>
      <p:graphicFrame>
        <p:nvGraphicFramePr>
          <p:cNvPr id="4" name="Content Placeholder 18">
            <a:extLst>
              <a:ext uri="{FF2B5EF4-FFF2-40B4-BE49-F238E27FC236}">
                <a16:creationId xmlns:a16="http://schemas.microsoft.com/office/drawing/2014/main" id="{28A12183-113A-D97C-4C1F-C98562BE5043}"/>
              </a:ext>
            </a:extLst>
          </p:cNvPr>
          <p:cNvGraphicFramePr>
            <a:graphicFrameLocks noGrp="1"/>
          </p:cNvGraphicFramePr>
          <p:nvPr>
            <p:ph idx="1"/>
            <p:extLst>
              <p:ext uri="{D42A27DB-BD31-4B8C-83A1-F6EECF244321}">
                <p14:modId xmlns:p14="http://schemas.microsoft.com/office/powerpoint/2010/main" val="3055723757"/>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E8611F6E-3A48-5390-4A3D-AE3EDBE7815C}"/>
              </a:ext>
            </a:extLst>
          </p:cNvPr>
          <p:cNvSpPr txBox="1"/>
          <p:nvPr/>
        </p:nvSpPr>
        <p:spPr>
          <a:xfrm flipH="1">
            <a:off x="559292" y="6213064"/>
            <a:ext cx="2157273" cy="461665"/>
          </a:xfrm>
          <a:prstGeom prst="rect">
            <a:avLst/>
          </a:prstGeom>
          <a:noFill/>
        </p:spPr>
        <p:txBody>
          <a:bodyPr wrap="square">
            <a:spAutoFit/>
          </a:bodyPr>
          <a:lstStyle/>
          <a:p>
            <a:pPr algn="ctr">
              <a:defRPr/>
            </a:pPr>
            <a:r>
              <a:rPr lang="en-US" sz="800" dirty="0">
                <a:latin typeface="Source Sans Pro" panose="020B0503030403020204" pitchFamily="34" charset="0"/>
                <a:cs typeface="Calibri" panose="020F0502020204030204" pitchFamily="34" charset="0"/>
              </a:rPr>
              <a:t>Source: Ohio Department of Health, Bureau of Vital and Health Statistics, Years 2012-2020</a:t>
            </a:r>
          </a:p>
          <a:p>
            <a:pPr algn="ctr">
              <a:defRPr/>
            </a:pPr>
            <a:r>
              <a:rPr lang="en-US" sz="800" dirty="0">
                <a:latin typeface="Source Sans Pro" panose="020B0503030403020204" pitchFamily="34" charset="0"/>
                <a:cs typeface="Calibri" panose="020F0502020204030204" pitchFamily="34" charset="0"/>
              </a:rPr>
              <a:t> CDC WONDER On-line Database 1990-2021</a:t>
            </a:r>
          </a:p>
        </p:txBody>
      </p:sp>
    </p:spTree>
    <p:extLst>
      <p:ext uri="{BB962C8B-B14F-4D97-AF65-F5344CB8AC3E}">
        <p14:creationId xmlns:p14="http://schemas.microsoft.com/office/powerpoint/2010/main" val="41573708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2852C-43CF-3801-F71B-6E5F534DFFD0}"/>
              </a:ext>
            </a:extLst>
          </p:cNvPr>
          <p:cNvSpPr>
            <a:spLocks noGrp="1"/>
          </p:cNvSpPr>
          <p:nvPr>
            <p:ph type="title"/>
          </p:nvPr>
        </p:nvSpPr>
        <p:spPr/>
        <p:txBody>
          <a:bodyPr>
            <a:normAutofit/>
          </a:bodyPr>
          <a:lstStyle/>
          <a:p>
            <a:r>
              <a:rPr lang="en-US" sz="3600" dirty="0"/>
              <a:t>Summary/Key Findings</a:t>
            </a:r>
          </a:p>
        </p:txBody>
      </p:sp>
      <p:sp>
        <p:nvSpPr>
          <p:cNvPr id="3" name="Content Placeholder 2">
            <a:extLst>
              <a:ext uri="{FF2B5EF4-FFF2-40B4-BE49-F238E27FC236}">
                <a16:creationId xmlns:a16="http://schemas.microsoft.com/office/drawing/2014/main" id="{EB1E33B0-32B5-295C-1AD8-6A9BC0AB91BB}"/>
              </a:ext>
            </a:extLst>
          </p:cNvPr>
          <p:cNvSpPr>
            <a:spLocks noGrp="1"/>
          </p:cNvSpPr>
          <p:nvPr>
            <p:ph idx="1"/>
          </p:nvPr>
        </p:nvSpPr>
        <p:spPr/>
        <p:txBody>
          <a:bodyPr>
            <a:normAutofit lnSpcReduction="10000"/>
          </a:bodyPr>
          <a:lstStyle/>
          <a:p>
            <a:pPr marL="457200" indent="-457200"/>
            <a:r>
              <a:rPr lang="en-US" sz="2800" dirty="0">
                <a:ea typeface="ＭＳ Ｐゴシック"/>
                <a:cs typeface="Calibri"/>
              </a:rPr>
              <a:t>Black adults and children in Summit County experienced significantly higher rates of asthma hospitalizations and emergency department visits compared to their White counterparts During the 2016-2021 surveillance period.</a:t>
            </a:r>
          </a:p>
          <a:p>
            <a:pPr marL="457200" indent="-457200"/>
            <a:r>
              <a:rPr lang="en-US" sz="2800" dirty="0">
                <a:ea typeface="ＭＳ Ｐゴシック"/>
                <a:cs typeface="Calibri"/>
              </a:rPr>
              <a:t>During the 2016-2021 surveillance period, female adults and male children in Summit County typically experienced higher rates of asthma hospitalizations and emergency department visits compared to their respective gender counterparts. </a:t>
            </a:r>
            <a:endParaRPr lang="en-US" sz="2800" dirty="0">
              <a:cs typeface="Calibri" panose="020F0502020204030204" pitchFamily="34" charset="0"/>
            </a:endParaRPr>
          </a:p>
          <a:p>
            <a:pPr marL="457200" indent="-457200"/>
            <a:r>
              <a:rPr lang="en-US" sz="2800" dirty="0">
                <a:ea typeface="ＭＳ Ｐゴシック"/>
                <a:cs typeface="Calibri"/>
              </a:rPr>
              <a:t>Black adults and children in Summit County experienced asthma death at a higher rate compared to their White counterparts during the 2016-2021 surveillance period.</a:t>
            </a:r>
          </a:p>
          <a:p>
            <a:endParaRPr lang="en-US" dirty="0"/>
          </a:p>
        </p:txBody>
      </p:sp>
    </p:spTree>
    <p:extLst>
      <p:ext uri="{BB962C8B-B14F-4D97-AF65-F5344CB8AC3E}">
        <p14:creationId xmlns:p14="http://schemas.microsoft.com/office/powerpoint/2010/main" val="28012571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06A0-0722-F6B6-D6D1-73227BCB75AD}"/>
              </a:ext>
            </a:extLst>
          </p:cNvPr>
          <p:cNvSpPr>
            <a:spLocks noGrp="1"/>
          </p:cNvSpPr>
          <p:nvPr>
            <p:ph type="title"/>
          </p:nvPr>
        </p:nvSpPr>
        <p:spPr/>
        <p:txBody>
          <a:bodyPr>
            <a:normAutofit/>
          </a:bodyPr>
          <a:lstStyle/>
          <a:p>
            <a:r>
              <a:rPr lang="en-US" sz="3600" dirty="0">
                <a:ea typeface="ＭＳ Ｐゴシック"/>
              </a:rPr>
              <a:t>Summary/Key Findings Continued</a:t>
            </a:r>
            <a:endParaRPr lang="en-US" sz="3600" dirty="0"/>
          </a:p>
        </p:txBody>
      </p:sp>
      <p:sp>
        <p:nvSpPr>
          <p:cNvPr id="3" name="Content Placeholder 2">
            <a:extLst>
              <a:ext uri="{FF2B5EF4-FFF2-40B4-BE49-F238E27FC236}">
                <a16:creationId xmlns:a16="http://schemas.microsoft.com/office/drawing/2014/main" id="{A7BBBD52-DE53-E7F5-D61E-2F3EADC23410}"/>
              </a:ext>
            </a:extLst>
          </p:cNvPr>
          <p:cNvSpPr>
            <a:spLocks noGrp="1"/>
          </p:cNvSpPr>
          <p:nvPr>
            <p:ph idx="1"/>
          </p:nvPr>
        </p:nvSpPr>
        <p:spPr/>
        <p:txBody>
          <a:bodyPr>
            <a:normAutofit lnSpcReduction="10000"/>
          </a:bodyPr>
          <a:lstStyle/>
          <a:p>
            <a:pPr marL="457200" indent="-457200">
              <a:buFont typeface="Arial,Sans-Serif"/>
              <a:buChar char="•"/>
            </a:pPr>
            <a:r>
              <a:rPr lang="en-US" sz="2800" dirty="0">
                <a:ea typeface="Source Sans Pro" panose="020B0503030403020204" pitchFamily="34" charset="0"/>
                <a:cs typeface="Arial"/>
              </a:rPr>
              <a:t>Throughout the 2016-2021 surveillance period, both Hispanic adults and children in Summit County experienced higher rates of asthma related emergency department visits and hospitalizations compared to their White counterparts. </a:t>
            </a:r>
          </a:p>
          <a:p>
            <a:pPr marL="457200" indent="-457200">
              <a:buFont typeface="Arial,Sans-Serif"/>
              <a:buChar char="•"/>
            </a:pPr>
            <a:r>
              <a:rPr lang="en-US" sz="2800" dirty="0">
                <a:ea typeface="Source Sans Pro" panose="020B0503030403020204" pitchFamily="34" charset="0"/>
                <a:cs typeface="Arial"/>
              </a:rPr>
              <a:t>Continued efforts need to be made in order to tackle the asthma burden in Summit County to help address the disparities between different racial/ethnic groups. </a:t>
            </a:r>
          </a:p>
          <a:p>
            <a:pPr marL="457200" indent="-457200">
              <a:buFont typeface="Arial,Sans-Serif"/>
              <a:buChar char="•"/>
            </a:pPr>
            <a:r>
              <a:rPr lang="en-US" sz="2800" dirty="0">
                <a:ea typeface="Source Sans Pro" panose="020B0503030403020204" pitchFamily="34" charset="0"/>
                <a:cs typeface="Arial"/>
                <a:hlinkClick r:id="rId2">
                  <a:extLst>
                    <a:ext uri="{A12FA001-AC4F-418D-AE19-62706E023703}">
                      <ahyp:hlinkClr xmlns:ahyp="http://schemas.microsoft.com/office/drawing/2018/hyperlinkcolor" val="tx"/>
                    </a:ext>
                  </a:extLst>
                </a:hlinkClick>
              </a:rPr>
              <a:t>ODH Asthma Program </a:t>
            </a:r>
            <a:r>
              <a:rPr lang="en-US" sz="2800" dirty="0">
                <a:ea typeface="Source Sans Pro" panose="020B0503030403020204" pitchFamily="34" charset="0"/>
                <a:cs typeface="Arial"/>
              </a:rPr>
              <a:t>will share this information with its partners in Summit County and across the state.</a:t>
            </a:r>
          </a:p>
          <a:p>
            <a:pPr marL="457200" indent="-457200">
              <a:buFont typeface="Arial,Sans-Serif"/>
              <a:buChar char="•"/>
            </a:pPr>
            <a:r>
              <a:rPr lang="en-US" sz="2800" dirty="0">
                <a:ea typeface="Source Sans Pro" panose="020B0503030403020204" pitchFamily="34" charset="0"/>
                <a:cs typeface="Arial"/>
              </a:rPr>
              <a:t>Resources can also be found on the </a:t>
            </a:r>
            <a:r>
              <a:rPr lang="en-US" sz="2800" dirty="0">
                <a:ea typeface="Source Sans Pro" panose="020B0503030403020204" pitchFamily="34" charset="0"/>
                <a:cs typeface="Arial"/>
                <a:hlinkClick r:id="rId3">
                  <a:extLst>
                    <a:ext uri="{A12FA001-AC4F-418D-AE19-62706E023703}">
                      <ahyp:hlinkClr xmlns:ahyp="http://schemas.microsoft.com/office/drawing/2018/hyperlinkcolor" val="tx"/>
                    </a:ext>
                  </a:extLst>
                </a:hlinkClick>
              </a:rPr>
              <a:t>Center for Disease Control and Prevention website</a:t>
            </a:r>
            <a:r>
              <a:rPr lang="en-US" sz="2800" dirty="0">
                <a:ea typeface="Source Sans Pro" panose="020B0503030403020204" pitchFamily="34" charset="0"/>
                <a:cs typeface="Arial"/>
              </a:rPr>
              <a:t>.</a:t>
            </a:r>
          </a:p>
          <a:p>
            <a:endParaRPr lang="en-US" dirty="0"/>
          </a:p>
        </p:txBody>
      </p:sp>
    </p:spTree>
    <p:extLst>
      <p:ext uri="{BB962C8B-B14F-4D97-AF65-F5344CB8AC3E}">
        <p14:creationId xmlns:p14="http://schemas.microsoft.com/office/powerpoint/2010/main" val="14676254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C9DC1D-16F6-88AB-EE2D-1FB6E5674A00}"/>
              </a:ext>
            </a:extLst>
          </p:cNvPr>
          <p:cNvSpPr>
            <a:spLocks noGrp="1"/>
          </p:cNvSpPr>
          <p:nvPr>
            <p:ph type="title"/>
          </p:nvPr>
        </p:nvSpPr>
        <p:spPr/>
        <p:txBody>
          <a:bodyPr>
            <a:normAutofit/>
          </a:bodyPr>
          <a:lstStyle/>
          <a:p>
            <a:r>
              <a:rPr lang="en-US" sz="3600" dirty="0"/>
              <a:t>Methods</a:t>
            </a:r>
          </a:p>
        </p:txBody>
      </p:sp>
      <p:sp>
        <p:nvSpPr>
          <p:cNvPr id="3" name="Content Placeholder 2">
            <a:extLst>
              <a:ext uri="{FF2B5EF4-FFF2-40B4-BE49-F238E27FC236}">
                <a16:creationId xmlns:a16="http://schemas.microsoft.com/office/drawing/2014/main" id="{928EDEAF-1B4C-738F-F0EB-BF99DA0EEF36}"/>
              </a:ext>
            </a:extLst>
          </p:cNvPr>
          <p:cNvSpPr>
            <a:spLocks noGrp="1"/>
          </p:cNvSpPr>
          <p:nvPr>
            <p:ph idx="1"/>
          </p:nvPr>
        </p:nvSpPr>
        <p:spPr/>
        <p:txBody>
          <a:bodyPr>
            <a:normAutofit fontScale="85000" lnSpcReduction="20000"/>
          </a:bodyPr>
          <a:lstStyle/>
          <a:p>
            <a:pPr marL="342900" indent="-342900" defTabSz="457200" fontAlgn="base">
              <a:lnSpc>
                <a:spcPct val="100000"/>
              </a:lnSpc>
              <a:spcBef>
                <a:spcPct val="20000"/>
              </a:spcBef>
              <a:spcAft>
                <a:spcPct val="0"/>
              </a:spcAft>
              <a:buNone/>
              <a:defRPr/>
            </a:pPr>
            <a:r>
              <a:rPr lang="en-US" sz="3600" b="1" u="sng" dirty="0">
                <a:solidFill>
                  <a:srgbClr val="141313"/>
                </a:solidFill>
                <a:ea typeface="ＭＳ Ｐゴシック" charset="0"/>
                <a:cs typeface="Calibri" panose="020F0502020204030204" pitchFamily="34" charset="0"/>
              </a:rPr>
              <a:t>Asthma Hospitalization &amp; Emergency Department Visits</a:t>
            </a:r>
          </a:p>
          <a:p>
            <a:pPr marL="0" indent="0" defTabSz="457200" fontAlgn="base">
              <a:lnSpc>
                <a:spcPct val="107000"/>
              </a:lnSpc>
              <a:spcBef>
                <a:spcPts val="0"/>
              </a:spcBef>
              <a:spcAft>
                <a:spcPts val="800"/>
              </a:spcAft>
              <a:buNone/>
              <a:defRPr/>
            </a:pPr>
            <a:r>
              <a:rPr lang="en-US" sz="2800" dirty="0">
                <a:solidFill>
                  <a:srgbClr val="141313"/>
                </a:solidFill>
                <a:ea typeface="ＭＳ Ｐゴシック" charset="0"/>
                <a:cs typeface="Calibri" panose="020F0502020204030204" pitchFamily="34" charset="0"/>
              </a:rPr>
              <a:t>Asthma-related hospitalizations and emergency department visits was defined as an inpatient stay or emergency department visit with a </a:t>
            </a:r>
            <a:r>
              <a:rPr lang="en-US" sz="2800" dirty="0">
                <a:solidFill>
                  <a:srgbClr val="141313"/>
                </a:solidFill>
                <a:ea typeface="Source Sans Pro" panose="020B0503030403020204" pitchFamily="34" charset="0"/>
                <a:cs typeface="Calibri" panose="020F0502020204030204" pitchFamily="34" charset="0"/>
              </a:rPr>
              <a:t>primary diagnosis code beginning with J45* (J45, J45.20, J45.21, J45.22, J45.3, J45.30, J45.31, J45.32, J45.4, J45.40, J45.41, J45.42, J45.45, J45.5, J45.50, J45.51, J45.52, J45.9, J45.90, J45.901, J45.902, J45.909, J45.99, J45.990, 991, J45.998) per 10,000 Ohio residents. The data represents the total number of asthma-related hospitalizations and/or emergency department visits, not the total amount of people that were hospitalized or visited the emergency department due t</a:t>
            </a:r>
            <a:r>
              <a:rPr lang="en-US" sz="2800" dirty="0">
                <a:solidFill>
                  <a:prstClr val="black"/>
                </a:solidFill>
                <a:ea typeface="Source Sans Pro" panose="020B0503030403020204" pitchFamily="34" charset="0"/>
                <a:cs typeface="Calibri" panose="020F0502020204030204" pitchFamily="34" charset="0"/>
              </a:rPr>
              <a:t>o asthma. </a:t>
            </a:r>
            <a:r>
              <a:rPr lang="en-US" sz="2800" kern="100" dirty="0">
                <a:solidFill>
                  <a:prstClr val="black"/>
                </a:solidFill>
                <a:ea typeface="Source Sans Pro" panose="020B0503030403020204" pitchFamily="34" charset="0"/>
                <a:cs typeface="Times New Roman" panose="02020603050405020304" pitchFamily="18" charset="0"/>
              </a:rPr>
              <a:t>Due to age-group limitations when using single-race estimates on CDC Wonder for county-level data, adult </a:t>
            </a:r>
            <a:r>
              <a:rPr lang="en-US" sz="2800" dirty="0">
                <a:solidFill>
                  <a:prstClr val="black"/>
                </a:solidFill>
                <a:ea typeface="Source Sans Pro" panose="020B0503030403020204" pitchFamily="34" charset="0"/>
                <a:cs typeface="Calibri" panose="020F0502020204030204" pitchFamily="34" charset="0"/>
              </a:rPr>
              <a:t>data includes residents ages 20+ years and child data includes residents ages 0-19 years.</a:t>
            </a:r>
          </a:p>
          <a:p>
            <a:endParaRPr lang="en-US" dirty="0"/>
          </a:p>
        </p:txBody>
      </p:sp>
    </p:spTree>
    <p:extLst>
      <p:ext uri="{BB962C8B-B14F-4D97-AF65-F5344CB8AC3E}">
        <p14:creationId xmlns:p14="http://schemas.microsoft.com/office/powerpoint/2010/main" val="26083436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5B0524-2EB5-96BB-AC8C-E72E5D28DBC4}"/>
              </a:ext>
            </a:extLst>
          </p:cNvPr>
          <p:cNvSpPr>
            <a:spLocks noGrp="1"/>
          </p:cNvSpPr>
          <p:nvPr>
            <p:ph type="title"/>
          </p:nvPr>
        </p:nvSpPr>
        <p:spPr/>
        <p:txBody>
          <a:bodyPr/>
          <a:lstStyle/>
          <a:p>
            <a:r>
              <a:rPr lang="en-US" sz="4400" dirty="0"/>
              <a:t>Methods</a:t>
            </a:r>
            <a:endParaRPr lang="en-US" dirty="0"/>
          </a:p>
        </p:txBody>
      </p:sp>
      <p:sp>
        <p:nvSpPr>
          <p:cNvPr id="3" name="Content Placeholder 2">
            <a:extLst>
              <a:ext uri="{FF2B5EF4-FFF2-40B4-BE49-F238E27FC236}">
                <a16:creationId xmlns:a16="http://schemas.microsoft.com/office/drawing/2014/main" id="{55A241A5-74B0-ED7E-A8A2-C25578E9CF81}"/>
              </a:ext>
            </a:extLst>
          </p:cNvPr>
          <p:cNvSpPr>
            <a:spLocks noGrp="1"/>
          </p:cNvSpPr>
          <p:nvPr>
            <p:ph idx="1"/>
          </p:nvPr>
        </p:nvSpPr>
        <p:spPr/>
        <p:txBody>
          <a:bodyPr>
            <a:normAutofit fontScale="77500" lnSpcReduction="20000"/>
          </a:bodyPr>
          <a:lstStyle/>
          <a:p>
            <a:pPr marL="342900" indent="-342900" defTabSz="457200" fontAlgn="base">
              <a:lnSpc>
                <a:spcPct val="100000"/>
              </a:lnSpc>
              <a:spcBef>
                <a:spcPct val="20000"/>
              </a:spcBef>
              <a:spcAft>
                <a:spcPct val="0"/>
              </a:spcAft>
              <a:buNone/>
              <a:defRPr/>
            </a:pPr>
            <a:r>
              <a:rPr lang="en-US" sz="3600" b="1" u="sng" dirty="0">
                <a:solidFill>
                  <a:srgbClr val="141313"/>
                </a:solidFill>
                <a:ea typeface="ＭＳ Ｐゴシック"/>
                <a:cs typeface="Calibri"/>
              </a:rPr>
              <a:t>Asthma Hospitalizations &amp; Emergency Department Visits for Adults &amp; Children Enrolled In Medicaid</a:t>
            </a:r>
          </a:p>
          <a:p>
            <a:pPr marL="342900" indent="-342900" defTabSz="457200" fontAlgn="base">
              <a:lnSpc>
                <a:spcPct val="100000"/>
              </a:lnSpc>
              <a:spcBef>
                <a:spcPct val="20000"/>
              </a:spcBef>
              <a:spcAft>
                <a:spcPct val="0"/>
              </a:spcAft>
              <a:buNone/>
              <a:defRPr/>
            </a:pPr>
            <a:r>
              <a:rPr lang="en-US" sz="2800" dirty="0">
                <a:solidFill>
                  <a:srgbClr val="141313"/>
                </a:solidFill>
                <a:ea typeface="ＭＳ Ｐゴシック"/>
                <a:cs typeface="Calibri"/>
              </a:rPr>
              <a:t>	Data was calculated by retrieving the total amount of asthma hospitalizations &amp; emergency department visits specifically for adults and children enrolled in Medicaid/Medicaid HMO. </a:t>
            </a:r>
            <a:r>
              <a:rPr lang="en-US" sz="2800" dirty="0">
                <a:solidFill>
                  <a:sysClr val="windowText" lastClr="000000"/>
                </a:solidFill>
                <a:ea typeface="ＭＳ Ｐゴシック"/>
                <a:cs typeface="Calibri"/>
              </a:rPr>
              <a:t>The Medicaid population was obtained from the Ohio Department of Medicaid. The number included in the denominator to calculate rates do not include Medicaid </a:t>
            </a:r>
            <a:r>
              <a:rPr lang="en-US" sz="2800" dirty="0" err="1">
                <a:solidFill>
                  <a:sysClr val="windowText" lastClr="000000"/>
                </a:solidFill>
                <a:ea typeface="ＭＳ Ｐゴシック"/>
                <a:cs typeface="Calibri"/>
              </a:rPr>
              <a:t>MyCare</a:t>
            </a:r>
            <a:r>
              <a:rPr lang="en-US" sz="2800" dirty="0">
                <a:solidFill>
                  <a:sysClr val="windowText" lastClr="000000"/>
                </a:solidFill>
                <a:ea typeface="ＭＳ Ｐゴシック"/>
                <a:cs typeface="Calibri"/>
              </a:rPr>
              <a:t> recipients . Child data includes Ohio residents ages 0-18 and adult data includes Ohio residents ages 19+.</a:t>
            </a:r>
          </a:p>
          <a:p>
            <a:pPr marL="342900" indent="-342900" defTabSz="457200" fontAlgn="base">
              <a:lnSpc>
                <a:spcPct val="100000"/>
              </a:lnSpc>
              <a:spcBef>
                <a:spcPct val="20000"/>
              </a:spcBef>
              <a:spcAft>
                <a:spcPct val="0"/>
              </a:spcAft>
              <a:buNone/>
              <a:defRPr/>
            </a:pPr>
            <a:endParaRPr lang="en-US" sz="2800" dirty="0">
              <a:solidFill>
                <a:srgbClr val="141313"/>
              </a:solidFill>
              <a:ea typeface="ＭＳ Ｐゴシック" charset="0"/>
              <a:cs typeface="Calibri" panose="020F0502020204030204" pitchFamily="34" charset="0"/>
            </a:endParaRPr>
          </a:p>
          <a:p>
            <a:pPr marL="342900" indent="-342900" defTabSz="457200" fontAlgn="base">
              <a:lnSpc>
                <a:spcPct val="100000"/>
              </a:lnSpc>
              <a:spcBef>
                <a:spcPct val="20000"/>
              </a:spcBef>
              <a:spcAft>
                <a:spcPct val="0"/>
              </a:spcAft>
              <a:buNone/>
              <a:defRPr/>
            </a:pPr>
            <a:r>
              <a:rPr lang="en-US" sz="3600" b="1" u="sng" dirty="0">
                <a:solidFill>
                  <a:srgbClr val="141313"/>
                </a:solidFill>
                <a:ea typeface="ＭＳ Ｐゴシック"/>
                <a:cs typeface="Calibri"/>
              </a:rPr>
              <a:t>Asthma Death</a:t>
            </a:r>
          </a:p>
          <a:p>
            <a:pPr marL="342900" indent="-342900" defTabSz="457200" fontAlgn="base">
              <a:lnSpc>
                <a:spcPct val="100000"/>
              </a:lnSpc>
              <a:spcBef>
                <a:spcPct val="20000"/>
              </a:spcBef>
              <a:spcAft>
                <a:spcPct val="0"/>
              </a:spcAft>
              <a:buNone/>
              <a:defRPr/>
            </a:pPr>
            <a:r>
              <a:rPr lang="en-US" sz="2800" dirty="0">
                <a:solidFill>
                  <a:srgbClr val="141313"/>
                </a:solidFill>
                <a:ea typeface="Source Sans Pro" panose="020B0503030403020204" pitchFamily="34" charset="0"/>
                <a:cs typeface="Times New Roman"/>
              </a:rPr>
              <a:t>	Deaths of Ohio residents with ICD Code J45-J46 (ICD-10 113 Cause of Death Grouping = 85) per 1,000,000 Ohio residents. Rates used for this report include averages for the years 2016-2021.</a:t>
            </a:r>
          </a:p>
          <a:p>
            <a:endParaRPr lang="en-US" dirty="0"/>
          </a:p>
        </p:txBody>
      </p:sp>
    </p:spTree>
    <p:extLst>
      <p:ext uri="{BB962C8B-B14F-4D97-AF65-F5344CB8AC3E}">
        <p14:creationId xmlns:p14="http://schemas.microsoft.com/office/powerpoint/2010/main" val="32084616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79E43D-F93E-4676-407E-23201B0141F4}"/>
              </a:ext>
            </a:extLst>
          </p:cNvPr>
          <p:cNvSpPr>
            <a:spLocks noGrp="1"/>
          </p:cNvSpPr>
          <p:nvPr>
            <p:ph type="title"/>
          </p:nvPr>
        </p:nvSpPr>
        <p:spPr/>
        <p:txBody>
          <a:bodyPr>
            <a:normAutofit/>
          </a:bodyPr>
          <a:lstStyle/>
          <a:p>
            <a:r>
              <a:rPr lang="en-US" sz="3600" dirty="0"/>
              <a:t>Data Sources </a:t>
            </a:r>
          </a:p>
        </p:txBody>
      </p:sp>
      <p:sp>
        <p:nvSpPr>
          <p:cNvPr id="3" name="Content Placeholder 2">
            <a:extLst>
              <a:ext uri="{FF2B5EF4-FFF2-40B4-BE49-F238E27FC236}">
                <a16:creationId xmlns:a16="http://schemas.microsoft.com/office/drawing/2014/main" id="{41BCF95C-11B4-A89F-B9D6-94D9B5E25B37}"/>
              </a:ext>
            </a:extLst>
          </p:cNvPr>
          <p:cNvSpPr>
            <a:spLocks noGrp="1"/>
          </p:cNvSpPr>
          <p:nvPr>
            <p:ph idx="1"/>
          </p:nvPr>
        </p:nvSpPr>
        <p:spPr/>
        <p:txBody>
          <a:bodyPr>
            <a:normAutofit lnSpcReduction="10000"/>
          </a:bodyPr>
          <a:lstStyle/>
          <a:p>
            <a:pPr marL="0" indent="0">
              <a:buNone/>
            </a:pPr>
            <a:r>
              <a:rPr lang="en-US" sz="2800" dirty="0">
                <a:cs typeface="Calibri" panose="020F0502020204030204" pitchFamily="34" charset="0"/>
              </a:rPr>
              <a:t>1) United States Census Bureau, 2021 </a:t>
            </a:r>
          </a:p>
          <a:p>
            <a:pPr marL="0" indent="0" algn="l">
              <a:buNone/>
            </a:pPr>
            <a:r>
              <a:rPr lang="en-US" sz="2800" dirty="0">
                <a:cs typeface="Calibri" panose="020F0502020204030204" pitchFamily="34" charset="0"/>
              </a:rPr>
              <a:t>2) Ohio Hospital Association (OHA). Clinical-Financial Database, 2016-2021.   </a:t>
            </a:r>
          </a:p>
          <a:p>
            <a:pPr marL="0" indent="0" algn="l">
              <a:buNone/>
            </a:pPr>
            <a:r>
              <a:rPr lang="en-US" sz="2800" dirty="0">
                <a:cs typeface="Calibri" panose="020F0502020204030204" pitchFamily="34" charset="0"/>
              </a:rPr>
              <a:t>3) Ohio Department of Health, Bureau of Vital Statistics, 2016-2021</a:t>
            </a:r>
          </a:p>
          <a:p>
            <a:pPr marL="0" indent="0" algn="l">
              <a:buNone/>
            </a:pPr>
            <a:r>
              <a:rPr lang="en-US" sz="2800" dirty="0">
                <a:cs typeface="Calibri" panose="020F0502020204030204" pitchFamily="34" charset="0"/>
              </a:rPr>
              <a:t>4) United States Department of Health and Human Services (US DHHS), Centers for Disease Control and Prevention (CDC), National Center for Health Statistics (NCHS), Single Race Population Estimates, on CDC WONDER On-line Database, 2016-2021.</a:t>
            </a:r>
          </a:p>
          <a:p>
            <a:pPr marL="0" indent="0" algn="l">
              <a:buNone/>
            </a:pPr>
            <a:r>
              <a:rPr lang="en-US" sz="2800" dirty="0">
                <a:cs typeface="Calibri" panose="020F0502020204030204" pitchFamily="34" charset="0"/>
              </a:rPr>
              <a:t>5) </a:t>
            </a:r>
            <a:r>
              <a:rPr lang="en-US" sz="2800" dirty="0">
                <a:ea typeface="Source Sans Pro" panose="020B0503030403020204" pitchFamily="34" charset="0"/>
                <a:cs typeface="Times New Roman" panose="02020603050405020304" pitchFamily="18" charset="0"/>
              </a:rPr>
              <a:t>Ohio Department of Medicaid (ODM). Enrollment Data, 2016-2021</a:t>
            </a:r>
          </a:p>
          <a:p>
            <a:pPr marL="0" indent="0" algn="l">
              <a:buNone/>
            </a:pPr>
            <a:r>
              <a:rPr lang="en-US" sz="2800" dirty="0">
                <a:cs typeface="Times New Roman" panose="02020603050405020304" pitchFamily="18" charset="0"/>
              </a:rPr>
              <a:t>6) Ohio Medicaid Assessment Survey (OMAS)</a:t>
            </a:r>
            <a:endParaRPr lang="en-US" sz="2800" dirty="0">
              <a:cs typeface="Calibri" panose="020F0502020204030204" pitchFamily="34" charset="0"/>
            </a:endParaRPr>
          </a:p>
          <a:p>
            <a:endParaRPr lang="en-US" dirty="0"/>
          </a:p>
        </p:txBody>
      </p:sp>
    </p:spTree>
    <p:extLst>
      <p:ext uri="{BB962C8B-B14F-4D97-AF65-F5344CB8AC3E}">
        <p14:creationId xmlns:p14="http://schemas.microsoft.com/office/powerpoint/2010/main" val="32796191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CEB55-DBEE-B47D-2286-214BB5C368F2}"/>
              </a:ext>
            </a:extLst>
          </p:cNvPr>
          <p:cNvSpPr>
            <a:spLocks noGrp="1"/>
          </p:cNvSpPr>
          <p:nvPr>
            <p:ph type="title"/>
          </p:nvPr>
        </p:nvSpPr>
        <p:spPr/>
        <p:txBody>
          <a:bodyPr/>
          <a:lstStyle/>
          <a:p>
            <a:r>
              <a:rPr lang="en-US" sz="3600" dirty="0"/>
              <a:t>Table of Contents</a:t>
            </a:r>
            <a:r>
              <a:rPr lang="en-US" sz="4400" dirty="0"/>
              <a:t> </a:t>
            </a:r>
            <a:endParaRPr lang="en-US" dirty="0"/>
          </a:p>
        </p:txBody>
      </p:sp>
      <p:sp>
        <p:nvSpPr>
          <p:cNvPr id="3" name="Content Placeholder 2">
            <a:extLst>
              <a:ext uri="{FF2B5EF4-FFF2-40B4-BE49-F238E27FC236}">
                <a16:creationId xmlns:a16="http://schemas.microsoft.com/office/drawing/2014/main" id="{5113FA3A-A488-8901-DB1B-08C44F00BFB2}"/>
              </a:ext>
            </a:extLst>
          </p:cNvPr>
          <p:cNvSpPr>
            <a:spLocks noGrp="1"/>
          </p:cNvSpPr>
          <p:nvPr>
            <p:ph idx="1"/>
          </p:nvPr>
        </p:nvSpPr>
        <p:spPr/>
        <p:txBody>
          <a:bodyPr>
            <a:normAutofit fontScale="62500" lnSpcReduction="20000"/>
          </a:bodyPr>
          <a:lstStyle/>
          <a:p>
            <a:pPr marL="457200" indent="-457200" algn="l">
              <a:spcBef>
                <a:spcPts val="1200"/>
              </a:spcBef>
              <a:buFont typeface="Arial" panose="020B0604020202020204" pitchFamily="34" charset="0"/>
              <a:buChar char="•"/>
            </a:pPr>
            <a:r>
              <a:rPr lang="en-US" altLang="en-US" sz="2800" dirty="0">
                <a:solidFill>
                  <a:schemeClr val="tx1"/>
                </a:solidFill>
                <a:ea typeface="ＭＳ Ｐゴシック"/>
                <a:cs typeface="Calibri"/>
              </a:rPr>
              <a:t>Asthma Background……………………………………………………………………………………….......3</a:t>
            </a:r>
          </a:p>
          <a:p>
            <a:pPr marL="457200" indent="-457200" algn="l">
              <a:spcBef>
                <a:spcPts val="1200"/>
              </a:spcBef>
              <a:buFont typeface="Arial" panose="020B0604020202020204" pitchFamily="34" charset="0"/>
              <a:buChar char="•"/>
            </a:pPr>
            <a:r>
              <a:rPr lang="en-US" altLang="en-US" sz="2800" dirty="0">
                <a:solidFill>
                  <a:schemeClr val="tx1"/>
                </a:solidFill>
                <a:ea typeface="ＭＳ Ｐゴシック"/>
                <a:cs typeface="Calibri"/>
              </a:rPr>
              <a:t>Population Demographics……………………………………………………………………………..…....4</a:t>
            </a:r>
          </a:p>
          <a:p>
            <a:pPr marL="457200" indent="-457200" algn="l">
              <a:spcBef>
                <a:spcPts val="1200"/>
              </a:spcBef>
              <a:buFont typeface="Arial" panose="020B0604020202020204" pitchFamily="34" charset="0"/>
              <a:buChar char="•"/>
            </a:pPr>
            <a:r>
              <a:rPr lang="en-US" altLang="en-US" sz="2800" dirty="0">
                <a:solidFill>
                  <a:schemeClr val="tx1"/>
                </a:solidFill>
                <a:ea typeface="ＭＳ Ｐゴシック"/>
                <a:cs typeface="Calibri"/>
              </a:rPr>
              <a:t>Asthma Hospitalizations &amp; Emergency Department Visits…………………………..……….5</a:t>
            </a:r>
          </a:p>
          <a:p>
            <a:pPr marL="457200" indent="-457200" algn="l">
              <a:spcBef>
                <a:spcPts val="1200"/>
              </a:spcBef>
              <a:buFont typeface="Arial" panose="020B0604020202020204" pitchFamily="34" charset="0"/>
              <a:buChar char="•"/>
            </a:pPr>
            <a:r>
              <a:rPr lang="en-US" altLang="en-US" sz="2800" dirty="0">
                <a:solidFill>
                  <a:schemeClr val="tx1"/>
                </a:solidFill>
                <a:ea typeface="ＭＳ Ｐゴシック"/>
                <a:cs typeface="Calibri"/>
              </a:rPr>
              <a:t>Asthma Admission Rates……………………………………………………………………..................11</a:t>
            </a:r>
          </a:p>
          <a:p>
            <a:pPr marL="457200" indent="-457200" algn="l">
              <a:spcBef>
                <a:spcPts val="1200"/>
              </a:spcBef>
              <a:buFont typeface="Arial" panose="020B0604020202020204" pitchFamily="34" charset="0"/>
              <a:buChar char="•"/>
            </a:pPr>
            <a:r>
              <a:rPr lang="en-US" altLang="en-US" sz="2800" dirty="0">
                <a:solidFill>
                  <a:schemeClr val="tx1"/>
                </a:solidFill>
                <a:ea typeface="ＭＳ Ｐゴシック"/>
                <a:cs typeface="Calibri"/>
              </a:rPr>
              <a:t>Medicaid Rates………………………………………………………………………………………..…….…..12</a:t>
            </a:r>
          </a:p>
          <a:p>
            <a:pPr marL="457200" indent="-457200" algn="l">
              <a:spcBef>
                <a:spcPts val="1200"/>
              </a:spcBef>
              <a:buFont typeface="Arial" panose="020B0604020202020204" pitchFamily="34" charset="0"/>
              <a:buChar char="•"/>
            </a:pPr>
            <a:r>
              <a:rPr lang="en-US" altLang="en-US" sz="2800" dirty="0">
                <a:solidFill>
                  <a:schemeClr val="tx1"/>
                </a:solidFill>
                <a:ea typeface="ＭＳ Ｐゴシック"/>
                <a:cs typeface="Calibri"/>
              </a:rPr>
              <a:t>Asthma Mortality…………………………………………………………………………………..…………..14</a:t>
            </a:r>
          </a:p>
          <a:p>
            <a:pPr marL="457200" indent="-457200" algn="l">
              <a:spcBef>
                <a:spcPts val="1200"/>
              </a:spcBef>
              <a:buFont typeface="Arial" panose="020B0604020202020204" pitchFamily="34" charset="0"/>
              <a:buChar char="•"/>
            </a:pPr>
            <a:r>
              <a:rPr lang="en-US" altLang="en-US" sz="2800" dirty="0">
                <a:solidFill>
                  <a:schemeClr val="tx1"/>
                </a:solidFill>
                <a:ea typeface="ＭＳ Ｐゴシック"/>
                <a:cs typeface="Calibri"/>
              </a:rPr>
              <a:t>Key Findings…………………………………………………………………………………………………….….15</a:t>
            </a:r>
          </a:p>
          <a:p>
            <a:pPr marL="457200" indent="-457200" algn="l">
              <a:spcBef>
                <a:spcPts val="1200"/>
              </a:spcBef>
              <a:buFont typeface="Arial" panose="020B0604020202020204" pitchFamily="34" charset="0"/>
              <a:buChar char="•"/>
            </a:pPr>
            <a:r>
              <a:rPr lang="en-US" altLang="en-US" sz="2800" dirty="0">
                <a:solidFill>
                  <a:schemeClr val="tx1"/>
                </a:solidFill>
                <a:ea typeface="ＭＳ Ｐゴシック"/>
                <a:cs typeface="Calibri"/>
              </a:rPr>
              <a:t>Methods……………………………………………………………………………………………….……….16</a:t>
            </a:r>
          </a:p>
          <a:p>
            <a:pPr marL="457200" indent="-457200" algn="l">
              <a:spcBef>
                <a:spcPts val="1200"/>
              </a:spcBef>
              <a:buFont typeface="Arial" panose="020B0604020202020204" pitchFamily="34" charset="0"/>
              <a:buChar char="•"/>
            </a:pPr>
            <a:r>
              <a:rPr lang="en-US" altLang="en-US" sz="2800" dirty="0">
                <a:solidFill>
                  <a:schemeClr val="tx1"/>
                </a:solidFill>
                <a:ea typeface="ＭＳ Ｐゴシック"/>
                <a:cs typeface="Calibri"/>
              </a:rPr>
              <a:t>Data Sources………………………………………………………………………………………...............…18</a:t>
            </a:r>
          </a:p>
          <a:p>
            <a:endParaRPr lang="en-US" dirty="0"/>
          </a:p>
        </p:txBody>
      </p:sp>
    </p:spTree>
    <p:extLst>
      <p:ext uri="{BB962C8B-B14F-4D97-AF65-F5344CB8AC3E}">
        <p14:creationId xmlns:p14="http://schemas.microsoft.com/office/powerpoint/2010/main" val="19080589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2BA59D-FEE8-0CC8-A008-11A29FD778A2}"/>
              </a:ext>
            </a:extLst>
          </p:cNvPr>
          <p:cNvSpPr>
            <a:spLocks noGrp="1"/>
          </p:cNvSpPr>
          <p:nvPr>
            <p:ph type="title"/>
          </p:nvPr>
        </p:nvSpPr>
        <p:spPr/>
        <p:txBody>
          <a:bodyPr>
            <a:norm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Get Involved </a:t>
            </a:r>
            <a:endParaRPr lang="en-US" sz="3600" dirty="0"/>
          </a:p>
        </p:txBody>
      </p:sp>
      <p:sp>
        <p:nvSpPr>
          <p:cNvPr id="3" name="Content Placeholder 2">
            <a:extLst>
              <a:ext uri="{FF2B5EF4-FFF2-40B4-BE49-F238E27FC236}">
                <a16:creationId xmlns:a16="http://schemas.microsoft.com/office/drawing/2014/main" id="{A94E807A-0AD2-C277-E71C-C1B083E9481C}"/>
              </a:ext>
            </a:extLst>
          </p:cNvPr>
          <p:cNvSpPr>
            <a:spLocks noGrp="1"/>
          </p:cNvSpPr>
          <p:nvPr>
            <p:ph idx="1"/>
          </p:nvPr>
        </p:nvSpPr>
        <p:spPr/>
        <p:txBody>
          <a:bodyPr/>
          <a:lstStyle/>
          <a:p>
            <a:pPr algn="l" defTabSz="914400" fontAlgn="auto">
              <a:lnSpc>
                <a:spcPct val="107000"/>
              </a:lnSpc>
              <a:spcBef>
                <a:spcPts val="0"/>
              </a:spcBef>
              <a:spcAft>
                <a:spcPts val="0"/>
              </a:spcAft>
              <a:buFont typeface="+mj-lt"/>
              <a:buAutoNum type="arabicPeriod"/>
              <a:defRPr/>
            </a:pPr>
            <a:r>
              <a:rPr lang="en-US" sz="3200" dirty="0">
                <a:solidFill>
                  <a:schemeClr val="tx1"/>
                </a:solidFill>
                <a:latin typeface="Source Sans Pro" panose="020B0503030403020204" pitchFamily="34" charset="0"/>
                <a:ea typeface="Source Sans Pro" panose="020B0503030403020204" pitchFamily="34" charset="0"/>
                <a:cs typeface="Times New Roman"/>
              </a:rPr>
              <a:t> </a:t>
            </a:r>
            <a:r>
              <a:rPr lang="en-US" sz="2800" dirty="0">
                <a:solidFill>
                  <a:schemeClr val="tx1"/>
                </a:solidFill>
                <a:latin typeface="Source Sans Pro" panose="020B0503030403020204" pitchFamily="34" charset="0"/>
                <a:ea typeface="Source Sans Pro" panose="020B0503030403020204" pitchFamily="34" charset="0"/>
                <a:cs typeface="Times New Roman"/>
              </a:rPr>
              <a:t>Sign up for the Asthma List Serv with this link: </a:t>
            </a:r>
            <a:r>
              <a:rPr lang="en-US" sz="2800" dirty="0">
                <a:solidFill>
                  <a:srgbClr val="0070C0"/>
                </a:solidFill>
                <a:latin typeface="Source Sans Pro" panose="020B0503030403020204" pitchFamily="34" charset="0"/>
                <a:ea typeface="Source Sans Pro" panose="020B0503030403020204" pitchFamily="34" charset="0"/>
                <a:cs typeface="Times New Roman"/>
                <a:hlinkClick r:id="rId2"/>
              </a:rPr>
              <a:t>List Serv</a:t>
            </a:r>
            <a:r>
              <a:rPr lang="en-US" sz="2800" dirty="0">
                <a:solidFill>
                  <a:schemeClr val="tx1"/>
                </a:solidFill>
                <a:latin typeface="Source Sans Pro" panose="020B0503030403020204" pitchFamily="34" charset="0"/>
                <a:ea typeface="Source Sans Pro" panose="020B0503030403020204" pitchFamily="34" charset="0"/>
                <a:cs typeface="Times New Roman"/>
              </a:rPr>
              <a:t>.</a:t>
            </a:r>
          </a:p>
          <a:p>
            <a:pPr algn="l" defTabSz="914400" fontAlgn="auto">
              <a:lnSpc>
                <a:spcPct val="107000"/>
              </a:lnSpc>
              <a:spcBef>
                <a:spcPts val="0"/>
              </a:spcBef>
              <a:spcAft>
                <a:spcPts val="0"/>
              </a:spcAft>
              <a:buFont typeface="+mj-lt"/>
              <a:buAutoNum type="arabicPeriod"/>
              <a:defRPr/>
            </a:pPr>
            <a:r>
              <a:rPr lang="en-US" sz="2800" dirty="0">
                <a:solidFill>
                  <a:schemeClr val="tx1"/>
                </a:solidFill>
                <a:latin typeface="Source Sans Pro" panose="020B0503030403020204" pitchFamily="34" charset="0"/>
                <a:ea typeface="Source Sans Pro" panose="020B0503030403020204" pitchFamily="34" charset="0"/>
                <a:cs typeface="Times New Roman"/>
              </a:rPr>
              <a:t> Sign up for the Asthma Care Improvement Collaborative (ACIC) with this link: </a:t>
            </a:r>
            <a:r>
              <a:rPr lang="en-US" sz="2800" dirty="0">
                <a:solidFill>
                  <a:srgbClr val="0070C0"/>
                </a:solidFill>
                <a:latin typeface="Source Sans Pro" panose="020B0503030403020204" pitchFamily="34" charset="0"/>
                <a:ea typeface="Source Sans Pro" panose="020B0503030403020204" pitchFamily="34" charset="0"/>
                <a:cs typeface="Times New Roman"/>
                <a:hlinkClick r:id="rId3">
                  <a:extLst>
                    <a:ext uri="{A12FA001-AC4F-418D-AE19-62706E023703}">
                      <ahyp:hlinkClr xmlns:ahyp="http://schemas.microsoft.com/office/drawing/2018/hyperlinkcolor" val="tx"/>
                    </a:ext>
                  </a:extLst>
                </a:hlinkClick>
              </a:rPr>
              <a:t>ACIC</a:t>
            </a:r>
            <a:r>
              <a:rPr lang="en-US" sz="2800" dirty="0">
                <a:solidFill>
                  <a:srgbClr val="0070C0"/>
                </a:solidFill>
                <a:latin typeface="Source Sans Pro" panose="020B0503030403020204" pitchFamily="34" charset="0"/>
                <a:ea typeface="Source Sans Pro" panose="020B0503030403020204" pitchFamily="34" charset="0"/>
                <a:cs typeface="Times New Roman"/>
              </a:rPr>
              <a:t>.</a:t>
            </a:r>
          </a:p>
          <a:p>
            <a:endParaRPr lang="en-US" dirty="0"/>
          </a:p>
        </p:txBody>
      </p:sp>
    </p:spTree>
    <p:extLst>
      <p:ext uri="{BB962C8B-B14F-4D97-AF65-F5344CB8AC3E}">
        <p14:creationId xmlns:p14="http://schemas.microsoft.com/office/powerpoint/2010/main" val="42120195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E5EB3E-4D42-668D-F6CA-C6B1EDBFB6AC}"/>
              </a:ext>
            </a:extLst>
          </p:cNvPr>
          <p:cNvSpPr>
            <a:spLocks noGrp="1"/>
          </p:cNvSpPr>
          <p:nvPr>
            <p:ph type="title"/>
          </p:nvPr>
        </p:nvSpPr>
        <p:spPr/>
        <p:txBody>
          <a:bodyPr/>
          <a:lstStyle/>
          <a:p>
            <a:r>
              <a:rPr lang="en-US" altLang="en-US" sz="4400" dirty="0">
                <a:latin typeface="Source Sans Pro Semibold" panose="020B0603030403020204" pitchFamily="34" charset="0"/>
                <a:ea typeface="Source Sans Pro Semibold" panose="020B0603030403020204" pitchFamily="34" charset="0"/>
                <a:cs typeface="Open Sans Semibold" panose="020B0706030804020204" pitchFamily="34" charset="0"/>
              </a:rPr>
              <a:t>Contact Information </a:t>
            </a:r>
            <a:endParaRPr lang="en-US" dirty="0"/>
          </a:p>
        </p:txBody>
      </p:sp>
      <p:sp>
        <p:nvSpPr>
          <p:cNvPr id="3" name="Content Placeholder 2">
            <a:extLst>
              <a:ext uri="{FF2B5EF4-FFF2-40B4-BE49-F238E27FC236}">
                <a16:creationId xmlns:a16="http://schemas.microsoft.com/office/drawing/2014/main" id="{9D38FF63-77EC-A42E-E3F8-9D77C1474DF2}"/>
              </a:ext>
            </a:extLst>
          </p:cNvPr>
          <p:cNvSpPr>
            <a:spLocks noGrp="1"/>
          </p:cNvSpPr>
          <p:nvPr>
            <p:ph idx="1"/>
          </p:nvPr>
        </p:nvSpPr>
        <p:spPr/>
        <p:txBody>
          <a:bodyPr/>
          <a:lstStyle/>
          <a:p>
            <a:r>
              <a:rPr lang="en-US" sz="2800" dirty="0">
                <a:latin typeface="Source Sans Pro" panose="020B0503030403020204" pitchFamily="34" charset="0"/>
                <a:ea typeface="Source Sans Pro" panose="020B0503030403020204" pitchFamily="34" charset="0"/>
                <a:cs typeface="Calibri"/>
              </a:rPr>
              <a:t>Email: </a:t>
            </a:r>
            <a:r>
              <a:rPr lang="en-US" sz="2800" dirty="0">
                <a:latin typeface="Source Sans Pro" panose="020B0503030403020204" pitchFamily="34" charset="0"/>
                <a:ea typeface="Source Sans Pro" panose="020B0503030403020204" pitchFamily="34" charset="0"/>
                <a:cs typeface="Calibri"/>
                <a:hlinkClick r:id="rId2">
                  <a:extLst>
                    <a:ext uri="{A12FA001-AC4F-418D-AE19-62706E023703}">
                      <ahyp:hlinkClr xmlns:ahyp="http://schemas.microsoft.com/office/drawing/2018/hyperlinkcolor" val="tx"/>
                    </a:ext>
                  </a:extLst>
                </a:hlinkClick>
              </a:rPr>
              <a:t>Asthma@odh.ohio.gov</a:t>
            </a:r>
            <a:endParaRPr lang="en-US" sz="2800" dirty="0">
              <a:latin typeface="Source Sans Pro" panose="020B0503030403020204" pitchFamily="34" charset="0"/>
              <a:ea typeface="Source Sans Pro" panose="020B0503030403020204" pitchFamily="34" charset="0"/>
              <a:cs typeface="Calibri"/>
            </a:endParaRPr>
          </a:p>
          <a:p>
            <a:endParaRPr lang="en-US" sz="2800" dirty="0">
              <a:latin typeface="Source Sans Pro" panose="020B0503030403020204" pitchFamily="34" charset="0"/>
              <a:ea typeface="Source Sans Pro" panose="020B0503030403020204" pitchFamily="34" charset="0"/>
              <a:cs typeface="Calibri" panose="020F0502020204030204" pitchFamily="34" charset="0"/>
            </a:endParaRPr>
          </a:p>
          <a:p>
            <a:r>
              <a:rPr lang="en-US" sz="2800">
                <a:latin typeface="Source Sans Pro" panose="020B0503030403020204" pitchFamily="34" charset="0"/>
                <a:ea typeface="Source Sans Pro" panose="020B0503030403020204" pitchFamily="34" charset="0"/>
                <a:cs typeface="Calibri"/>
              </a:rPr>
              <a:t>Website: </a:t>
            </a:r>
            <a:r>
              <a:rPr lang="en-US" sz="2800">
                <a:latin typeface="Source Sans Pro" panose="020B0503030403020204" pitchFamily="34" charset="0"/>
                <a:ea typeface="Source Sans Pro" panose="020B0503030403020204" pitchFamily="34" charset="0"/>
                <a:cs typeface="Calibri"/>
                <a:hlinkClick r:id="rId3">
                  <a:extLst>
                    <a:ext uri="{A12FA001-AC4F-418D-AE19-62706E023703}">
                      <ahyp:hlinkClr xmlns:ahyp="http://schemas.microsoft.com/office/drawing/2018/hyperlinkcolor" val="tx"/>
                    </a:ext>
                  </a:extLst>
                </a:hlinkClick>
              </a:rPr>
              <a:t>https://odh.ohio.gov/know-our-programs/asthma-program</a:t>
            </a:r>
            <a:endParaRPr lang="en-US" sz="2800">
              <a:latin typeface="Source Sans Pro" panose="020B0503030403020204" pitchFamily="34" charset="0"/>
              <a:ea typeface="Source Sans Pro" panose="020B0503030403020204" pitchFamily="34" charset="0"/>
              <a:cs typeface="Calibri"/>
            </a:endParaRPr>
          </a:p>
          <a:p>
            <a:endParaRPr lang="en-US"/>
          </a:p>
        </p:txBody>
      </p:sp>
    </p:spTree>
    <p:extLst>
      <p:ext uri="{BB962C8B-B14F-4D97-AF65-F5344CB8AC3E}">
        <p14:creationId xmlns:p14="http://schemas.microsoft.com/office/powerpoint/2010/main" val="33595785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938BC09-F437-410E-E38F-C3EA1A1BB728}"/>
              </a:ext>
            </a:extLst>
          </p:cNvPr>
          <p:cNvSpPr txBox="1"/>
          <p:nvPr/>
        </p:nvSpPr>
        <p:spPr>
          <a:xfrm>
            <a:off x="3400023" y="1292850"/>
            <a:ext cx="6207616" cy="1107996"/>
          </a:xfrm>
          <a:prstGeom prst="rect">
            <a:avLst/>
          </a:prstGeom>
          <a:noFill/>
        </p:spPr>
        <p:txBody>
          <a:bodyPr wrap="square" rtlCol="0">
            <a:spAutoFit/>
          </a:bodyPr>
          <a:lstStyle/>
          <a:p>
            <a:pPr algn="ctr"/>
            <a:r>
              <a:rPr lang="en-US" sz="6600" dirty="0">
                <a:solidFill>
                  <a:srgbClr val="0E3F75"/>
                </a:solidFill>
                <a:latin typeface="Open Sans Semibold" panose="020B0706030804020204" pitchFamily="34" charset="0"/>
                <a:ea typeface="Open Sans Semibold" panose="020B0706030804020204" pitchFamily="34" charset="0"/>
                <a:cs typeface="Open Sans Semibold" panose="020B0706030804020204" pitchFamily="34" charset="0"/>
              </a:rPr>
              <a:t>QUESTIONS</a:t>
            </a:r>
            <a:r>
              <a:rPr lang="en-US" sz="5400" dirty="0">
                <a:solidFill>
                  <a:srgbClr val="0E3F75"/>
                </a:solidFill>
                <a:latin typeface="Open Sans Semibold" panose="020B0706030804020204" pitchFamily="34" charset="0"/>
                <a:ea typeface="Open Sans Semibold" panose="020B0706030804020204" pitchFamily="34" charset="0"/>
                <a:cs typeface="Open Sans Semibold" panose="020B0706030804020204" pitchFamily="34" charset="0"/>
              </a:rPr>
              <a:t>?</a:t>
            </a:r>
          </a:p>
        </p:txBody>
      </p:sp>
      <p:cxnSp>
        <p:nvCxnSpPr>
          <p:cNvPr id="4" name="Straight Connector 3">
            <a:extLst>
              <a:ext uri="{FF2B5EF4-FFF2-40B4-BE49-F238E27FC236}">
                <a16:creationId xmlns:a16="http://schemas.microsoft.com/office/drawing/2014/main" id="{EC5431EA-3898-F979-B4F0-1D40F5BC68BD}"/>
              </a:ext>
            </a:extLst>
          </p:cNvPr>
          <p:cNvCxnSpPr>
            <a:cxnSpLocks/>
          </p:cNvCxnSpPr>
          <p:nvPr/>
        </p:nvCxnSpPr>
        <p:spPr>
          <a:xfrm>
            <a:off x="4931025" y="2409776"/>
            <a:ext cx="315046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146574B5-9A28-A8B2-5AF9-C78DB13C0E3A}"/>
              </a:ext>
            </a:extLst>
          </p:cNvPr>
          <p:cNvSpPr txBox="1"/>
          <p:nvPr/>
        </p:nvSpPr>
        <p:spPr>
          <a:xfrm>
            <a:off x="4494727" y="2727996"/>
            <a:ext cx="3792828" cy="369332"/>
          </a:xfrm>
          <a:prstGeom prst="rect">
            <a:avLst/>
          </a:prstGeom>
          <a:noFill/>
        </p:spPr>
        <p:txBody>
          <a:bodyPr wrap="square" rtlCol="0">
            <a:spAutoFit/>
          </a:bodyPr>
          <a:lstStyle/>
          <a:p>
            <a:pPr algn="ctr"/>
            <a:r>
              <a:rPr lang="en-US" dirty="0">
                <a:solidFill>
                  <a:srgbClr val="223076"/>
                </a:solidFill>
              </a:rPr>
              <a:t>ODH.OHIO.GOV</a:t>
            </a:r>
          </a:p>
        </p:txBody>
      </p:sp>
      <p:pic>
        <p:nvPicPr>
          <p:cNvPr id="6" name="Graphic 5">
            <a:extLst>
              <a:ext uri="{FF2B5EF4-FFF2-40B4-BE49-F238E27FC236}">
                <a16:creationId xmlns:a16="http://schemas.microsoft.com/office/drawing/2014/main" id="{5B1FD245-7174-9C23-0535-5A6071CBFED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21246" y="4953908"/>
            <a:ext cx="2896607" cy="800905"/>
          </a:xfrm>
          <a:prstGeom prst="rect">
            <a:avLst/>
          </a:prstGeom>
        </p:spPr>
      </p:pic>
      <p:pic>
        <p:nvPicPr>
          <p:cNvPr id="7" name="Graphic 6">
            <a:extLst>
              <a:ext uri="{FF2B5EF4-FFF2-40B4-BE49-F238E27FC236}">
                <a16:creationId xmlns:a16="http://schemas.microsoft.com/office/drawing/2014/main" id="{2107B28D-1D9B-7BA4-519F-B3BD9F182999}"/>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40936" t="22684" r="49308" b="7686"/>
          <a:stretch/>
        </p:blipFill>
        <p:spPr>
          <a:xfrm>
            <a:off x="-5733593" y="0"/>
            <a:ext cx="10454839" cy="4775201"/>
          </a:xfrm>
          <a:prstGeom prst="rect">
            <a:avLst/>
          </a:prstGeom>
        </p:spPr>
      </p:pic>
      <p:pic>
        <p:nvPicPr>
          <p:cNvPr id="8" name="Graphic 7">
            <a:extLst>
              <a:ext uri="{FF2B5EF4-FFF2-40B4-BE49-F238E27FC236}">
                <a16:creationId xmlns:a16="http://schemas.microsoft.com/office/drawing/2014/main" id="{A6EEE969-1DE3-216C-6F30-091E92A416BE}"/>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40936" t="22684" r="49308" b="7686"/>
          <a:stretch/>
        </p:blipFill>
        <p:spPr>
          <a:xfrm flipH="1" flipV="1">
            <a:off x="7425230" y="2082799"/>
            <a:ext cx="10454839" cy="4775201"/>
          </a:xfrm>
          <a:prstGeom prst="rect">
            <a:avLst/>
          </a:prstGeom>
        </p:spPr>
      </p:pic>
      <p:sp>
        <p:nvSpPr>
          <p:cNvPr id="9" name="Rectangle 8">
            <a:extLst>
              <a:ext uri="{FF2B5EF4-FFF2-40B4-BE49-F238E27FC236}">
                <a16:creationId xmlns:a16="http://schemas.microsoft.com/office/drawing/2014/main" id="{66F69ADF-BA31-E6A2-9E82-386404981075}"/>
              </a:ext>
            </a:extLst>
          </p:cNvPr>
          <p:cNvSpPr/>
          <p:nvPr/>
        </p:nvSpPr>
        <p:spPr>
          <a:xfrm>
            <a:off x="895350" y="0"/>
            <a:ext cx="1435100" cy="1143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10583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C0431071-850C-17AB-EEFF-914F8E3AD966}"/>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a:off x="-5733593" y="0"/>
            <a:ext cx="10454839" cy="4775201"/>
          </a:xfrm>
          <a:prstGeom prst="rect">
            <a:avLst/>
          </a:prstGeom>
        </p:spPr>
      </p:pic>
      <p:pic>
        <p:nvPicPr>
          <p:cNvPr id="7" name="Graphic 6">
            <a:extLst>
              <a:ext uri="{FF2B5EF4-FFF2-40B4-BE49-F238E27FC236}">
                <a16:creationId xmlns:a16="http://schemas.microsoft.com/office/drawing/2014/main" id="{2D1676DE-6A30-C250-31AF-848831A01523}"/>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flipH="1" flipV="1">
            <a:off x="7425230" y="2082799"/>
            <a:ext cx="10454839" cy="4775201"/>
          </a:xfrm>
          <a:prstGeom prst="rect">
            <a:avLst/>
          </a:prstGeom>
        </p:spPr>
      </p:pic>
      <p:pic>
        <p:nvPicPr>
          <p:cNvPr id="5" name="Graphic 4">
            <a:extLst>
              <a:ext uri="{FF2B5EF4-FFF2-40B4-BE49-F238E27FC236}">
                <a16:creationId xmlns:a16="http://schemas.microsoft.com/office/drawing/2014/main" id="{922CFB76-98D8-B4FA-504A-D7A7D0D89B8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30194" y="2444750"/>
            <a:ext cx="8704052" cy="2406650"/>
          </a:xfrm>
          <a:prstGeom prst="rect">
            <a:avLst/>
          </a:prstGeom>
        </p:spPr>
      </p:pic>
      <p:sp>
        <p:nvSpPr>
          <p:cNvPr id="8" name="Rectangle 7">
            <a:extLst>
              <a:ext uri="{FF2B5EF4-FFF2-40B4-BE49-F238E27FC236}">
                <a16:creationId xmlns:a16="http://schemas.microsoft.com/office/drawing/2014/main" id="{E9129A6F-724F-5779-EFF0-E74492E56CAA}"/>
              </a:ext>
            </a:extLst>
          </p:cNvPr>
          <p:cNvSpPr/>
          <p:nvPr/>
        </p:nvSpPr>
        <p:spPr>
          <a:xfrm>
            <a:off x="895350" y="0"/>
            <a:ext cx="1435100" cy="1143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3672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2164C0-09AD-F5E9-523F-DCEABA934E24}"/>
              </a:ext>
            </a:extLst>
          </p:cNvPr>
          <p:cNvSpPr>
            <a:spLocks noGrp="1"/>
          </p:cNvSpPr>
          <p:nvPr>
            <p:ph type="title"/>
          </p:nvPr>
        </p:nvSpPr>
        <p:spPr/>
        <p:txBody>
          <a:bodyPr>
            <a:normAutofit/>
          </a:bodyPr>
          <a:lstStyle/>
          <a:p>
            <a:r>
              <a:rPr lang="en-US" sz="3600" dirty="0"/>
              <a:t>Background</a:t>
            </a:r>
          </a:p>
        </p:txBody>
      </p:sp>
      <p:sp>
        <p:nvSpPr>
          <p:cNvPr id="3" name="Content Placeholder 2">
            <a:extLst>
              <a:ext uri="{FF2B5EF4-FFF2-40B4-BE49-F238E27FC236}">
                <a16:creationId xmlns:a16="http://schemas.microsoft.com/office/drawing/2014/main" id="{622B7C9E-BCE8-0046-1200-23FC4F0FFCBD}"/>
              </a:ext>
            </a:extLst>
          </p:cNvPr>
          <p:cNvSpPr>
            <a:spLocks noGrp="1"/>
          </p:cNvSpPr>
          <p:nvPr>
            <p:ph idx="1"/>
          </p:nvPr>
        </p:nvSpPr>
        <p:spPr/>
        <p:txBody>
          <a:bodyPr/>
          <a:lstStyle/>
          <a:p>
            <a:pPr marL="0" indent="0">
              <a:buNone/>
            </a:pPr>
            <a:r>
              <a:rPr lang="en-US" dirty="0">
                <a:solidFill>
                  <a:schemeClr val="tx1"/>
                </a:solidFill>
                <a:cs typeface="Calibri" panose="020F0502020204030204" pitchFamily="34" charset="0"/>
              </a:rPr>
              <a:t>Asthma is a chronic lung disease that affects people of all ages. Symptoms associated with asthma include coughing, wheezing, shortness of breath, and chest tightness. These symptoms are caused by the inflammation and narrowing of the airways in the lungs. However, with proper treatment and management, asthma can be efficiently controlled.</a:t>
            </a:r>
          </a:p>
          <a:p>
            <a:endParaRPr lang="en-US" dirty="0"/>
          </a:p>
        </p:txBody>
      </p:sp>
    </p:spTree>
    <p:extLst>
      <p:ext uri="{BB962C8B-B14F-4D97-AF65-F5344CB8AC3E}">
        <p14:creationId xmlns:p14="http://schemas.microsoft.com/office/powerpoint/2010/main" val="20907162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567F21-B6ED-4181-9427-B6C141DACFA3}"/>
              </a:ext>
            </a:extLst>
          </p:cNvPr>
          <p:cNvSpPr>
            <a:spLocks noGrp="1"/>
          </p:cNvSpPr>
          <p:nvPr>
            <p:ph type="title"/>
          </p:nvPr>
        </p:nvSpPr>
        <p:spPr/>
        <p:txBody>
          <a:bodyPr>
            <a:normAutofit/>
          </a:bodyPr>
          <a:lstStyle/>
          <a:p>
            <a:r>
              <a:rPr lang="en-US" sz="3600" dirty="0"/>
              <a:t>Population Demographics of Summit County</a:t>
            </a:r>
          </a:p>
        </p:txBody>
      </p:sp>
      <p:graphicFrame>
        <p:nvGraphicFramePr>
          <p:cNvPr id="4" name="Content Placeholder 3">
            <a:extLst>
              <a:ext uri="{FF2B5EF4-FFF2-40B4-BE49-F238E27FC236}">
                <a16:creationId xmlns:a16="http://schemas.microsoft.com/office/drawing/2014/main" id="{77895BF1-043B-FAEC-6791-1DAFBE86F80C}"/>
              </a:ext>
            </a:extLst>
          </p:cNvPr>
          <p:cNvGraphicFramePr>
            <a:graphicFrameLocks noGrp="1"/>
          </p:cNvGraphicFramePr>
          <p:nvPr>
            <p:ph idx="1"/>
            <p:extLst>
              <p:ext uri="{D42A27DB-BD31-4B8C-83A1-F6EECF244321}">
                <p14:modId xmlns:p14="http://schemas.microsoft.com/office/powerpoint/2010/main" val="2878748052"/>
              </p:ext>
            </p:extLst>
          </p:nvPr>
        </p:nvGraphicFramePr>
        <p:xfrm>
          <a:off x="3302000" y="2268696"/>
          <a:ext cx="5588000" cy="3465195"/>
        </p:xfrm>
        <a:graphic>
          <a:graphicData uri="http://schemas.openxmlformats.org/drawingml/2006/table">
            <a:tbl>
              <a:tblPr>
                <a:tableStyleId>{5C22544A-7EE6-4342-B048-85BDC9FD1C3A}</a:tableStyleId>
              </a:tblPr>
              <a:tblGrid>
                <a:gridCol w="2296091">
                  <a:extLst>
                    <a:ext uri="{9D8B030D-6E8A-4147-A177-3AD203B41FA5}">
                      <a16:colId xmlns:a16="http://schemas.microsoft.com/office/drawing/2014/main" val="394459355"/>
                    </a:ext>
                  </a:extLst>
                </a:gridCol>
                <a:gridCol w="1703040">
                  <a:extLst>
                    <a:ext uri="{9D8B030D-6E8A-4147-A177-3AD203B41FA5}">
                      <a16:colId xmlns:a16="http://schemas.microsoft.com/office/drawing/2014/main" val="780218856"/>
                    </a:ext>
                  </a:extLst>
                </a:gridCol>
                <a:gridCol w="1588869">
                  <a:extLst>
                    <a:ext uri="{9D8B030D-6E8A-4147-A177-3AD203B41FA5}">
                      <a16:colId xmlns:a16="http://schemas.microsoft.com/office/drawing/2014/main" val="2254186803"/>
                    </a:ext>
                  </a:extLst>
                </a:gridCol>
              </a:tblGrid>
              <a:tr h="426720">
                <a:tc>
                  <a:txBody>
                    <a:bodyPr/>
                    <a:lstStyle/>
                    <a:p>
                      <a:pPr algn="ctr" fontAlgn="ctr"/>
                      <a:r>
                        <a:rPr lang="en-US" sz="1100" u="none" strike="noStrike" dirty="0">
                          <a:solidFill>
                            <a:schemeClr val="bg1"/>
                          </a:solidFill>
                          <a:effectLst/>
                        </a:rPr>
                        <a:t>Measure</a:t>
                      </a:r>
                      <a:endParaRPr lang="en-US" sz="1100" b="0" i="0" u="none" strike="noStrike" dirty="0">
                        <a:solidFill>
                          <a:schemeClr val="bg1"/>
                        </a:solidFill>
                        <a:effectLst/>
                        <a:latin typeface="Source Sans Pro" panose="020B0503030403020204" pitchFamily="34" charset="0"/>
                      </a:endParaRPr>
                    </a:p>
                  </a:txBody>
                  <a:tcPr marL="9525" marR="9525" marT="9525" marB="0" anchor="ctr">
                    <a:solidFill>
                      <a:srgbClr val="C12637"/>
                    </a:solidFill>
                  </a:tcPr>
                </a:tc>
                <a:tc>
                  <a:txBody>
                    <a:bodyPr/>
                    <a:lstStyle/>
                    <a:p>
                      <a:pPr algn="ctr" fontAlgn="ctr"/>
                      <a:r>
                        <a:rPr lang="en-US" sz="1100" u="none" strike="noStrike" dirty="0">
                          <a:solidFill>
                            <a:schemeClr val="bg1"/>
                          </a:solidFill>
                          <a:effectLst/>
                        </a:rPr>
                        <a:t>Summit County Population Estimate</a:t>
                      </a:r>
                      <a:endParaRPr lang="en-US" sz="1100" b="0" i="0" u="none" strike="noStrike" dirty="0">
                        <a:solidFill>
                          <a:schemeClr val="bg1"/>
                        </a:solidFill>
                        <a:effectLst/>
                        <a:latin typeface="Source Sans Pro" panose="020B0503030403020204" pitchFamily="34" charset="0"/>
                      </a:endParaRPr>
                    </a:p>
                  </a:txBody>
                  <a:tcPr marL="9525" marR="9525" marT="9525" marB="0" anchor="ctr">
                    <a:solidFill>
                      <a:srgbClr val="C12637"/>
                    </a:solidFill>
                  </a:tcPr>
                </a:tc>
                <a:tc>
                  <a:txBody>
                    <a:bodyPr/>
                    <a:lstStyle/>
                    <a:p>
                      <a:pPr algn="ctr" fontAlgn="ctr"/>
                      <a:r>
                        <a:rPr lang="en-US" sz="1100" u="none" strike="noStrike" dirty="0">
                          <a:solidFill>
                            <a:schemeClr val="bg1"/>
                          </a:solidFill>
                          <a:effectLst/>
                        </a:rPr>
                        <a:t>Ohio</a:t>
                      </a:r>
                      <a:endParaRPr lang="en-US" sz="1100" b="0" i="0" u="none" strike="noStrike" dirty="0">
                        <a:solidFill>
                          <a:schemeClr val="bg1"/>
                        </a:solidFill>
                        <a:effectLst/>
                        <a:latin typeface="Source Sans Pro" panose="020B0503030403020204" pitchFamily="34" charset="0"/>
                      </a:endParaRPr>
                    </a:p>
                  </a:txBody>
                  <a:tcPr marL="9525" marR="9525" marT="9525" marB="0" anchor="ctr">
                    <a:solidFill>
                      <a:srgbClr val="C12637"/>
                    </a:solidFill>
                  </a:tcPr>
                </a:tc>
                <a:extLst>
                  <a:ext uri="{0D108BD9-81ED-4DB2-BD59-A6C34878D82A}">
                    <a16:rowId xmlns:a16="http://schemas.microsoft.com/office/drawing/2014/main" val="2139003715"/>
                  </a:ext>
                </a:extLst>
              </a:tr>
              <a:tr h="369570">
                <a:tc>
                  <a:txBody>
                    <a:bodyPr/>
                    <a:lstStyle/>
                    <a:p>
                      <a:pPr algn="ctr" fontAlgn="ctr"/>
                      <a:r>
                        <a:rPr lang="en-US" sz="1100" u="none" strike="noStrike">
                          <a:effectLst/>
                        </a:rPr>
                        <a:t>Total Population</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540,567</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11,769,923</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552242501"/>
                  </a:ext>
                </a:extLst>
              </a:tr>
              <a:tr h="354965">
                <a:tc>
                  <a:txBody>
                    <a:bodyPr/>
                    <a:lstStyle/>
                    <a:p>
                      <a:pPr algn="ctr" fontAlgn="ctr"/>
                      <a:r>
                        <a:rPr lang="en-US" sz="1100" u="none" strike="noStrike">
                          <a:effectLst/>
                        </a:rPr>
                        <a:t>% Less than 18 Years</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21.10%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22.30%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2822921286"/>
                  </a:ext>
                </a:extLst>
              </a:tr>
              <a:tr h="293370">
                <a:tc>
                  <a:txBody>
                    <a:bodyPr/>
                    <a:lstStyle/>
                    <a:p>
                      <a:pPr algn="ctr" fontAlgn="ctr"/>
                      <a:r>
                        <a:rPr lang="en-US" sz="1100" u="none" strike="noStrike">
                          <a:effectLst/>
                        </a:rPr>
                        <a:t>% Black</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14.30%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12.20%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1278181116"/>
                  </a:ext>
                </a:extLst>
              </a:tr>
              <a:tr h="293370">
                <a:tc>
                  <a:txBody>
                    <a:bodyPr/>
                    <a:lstStyle/>
                    <a:p>
                      <a:pPr algn="ctr" fontAlgn="ctr"/>
                      <a:r>
                        <a:rPr lang="en-US" sz="1100" u="none" strike="noStrike">
                          <a:effectLst/>
                        </a:rPr>
                        <a:t>% Hispanic</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2.40%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4.10%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3483303333"/>
                  </a:ext>
                </a:extLst>
              </a:tr>
              <a:tr h="393065">
                <a:tc>
                  <a:txBody>
                    <a:bodyPr/>
                    <a:lstStyle/>
                    <a:p>
                      <a:pPr algn="ctr" fontAlgn="ctr"/>
                      <a:r>
                        <a:rPr lang="en-US" sz="1100" u="none" strike="noStrike">
                          <a:effectLst/>
                        </a:rPr>
                        <a:t>% of those 25 years and older with less than high school diploma</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7.40%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8.90%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1201036591"/>
                  </a:ext>
                </a:extLst>
              </a:tr>
              <a:tr h="438150">
                <a:tc>
                  <a:txBody>
                    <a:bodyPr/>
                    <a:lstStyle/>
                    <a:p>
                      <a:pPr algn="ctr" fontAlgn="ctr"/>
                      <a:r>
                        <a:rPr lang="en-US" sz="1100" u="none" strike="noStrike">
                          <a:effectLst/>
                        </a:rPr>
                        <a:t>Civilian noninstitutional population without health insurance</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5.50%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6.30%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3417763795"/>
                  </a:ext>
                </a:extLst>
              </a:tr>
              <a:tr h="293370">
                <a:tc>
                  <a:txBody>
                    <a:bodyPr/>
                    <a:lstStyle/>
                    <a:p>
                      <a:pPr algn="ctr" fontAlgn="ctr"/>
                      <a:r>
                        <a:rPr lang="en-US" sz="1100" u="none" strike="noStrike">
                          <a:effectLst/>
                        </a:rPr>
                        <a:t>Median household income</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$63,117 </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$62,262 </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3720808845"/>
                  </a:ext>
                </a:extLst>
              </a:tr>
              <a:tr h="266700">
                <a:tc>
                  <a:txBody>
                    <a:bodyPr/>
                    <a:lstStyle/>
                    <a:p>
                      <a:pPr algn="ctr" fontAlgn="ctr"/>
                      <a:r>
                        <a:rPr lang="en-US" sz="1100" u="none" strike="noStrike">
                          <a:effectLst/>
                        </a:rPr>
                        <a:t>% in poverty</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12.60%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13.40%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473369125"/>
                  </a:ext>
                </a:extLst>
              </a:tr>
              <a:tr h="335915">
                <a:tc>
                  <a:txBody>
                    <a:bodyPr/>
                    <a:lstStyle/>
                    <a:p>
                      <a:pPr algn="ctr" fontAlgn="ctr"/>
                      <a:r>
                        <a:rPr lang="en-US" sz="1100" u="none" strike="noStrike">
                          <a:effectLst/>
                        </a:rPr>
                        <a:t>% of housing units that were vacant</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7.40%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dirty="0">
                          <a:effectLst/>
                        </a:rPr>
                        <a:t>9.10%</a:t>
                      </a:r>
                      <a:endParaRPr lang="en-US" sz="1100" b="0" i="0" u="none" strike="noStrike" dirty="0">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1405357963"/>
                  </a:ext>
                </a:extLst>
              </a:tr>
            </a:tbl>
          </a:graphicData>
        </a:graphic>
      </p:graphicFrame>
      <p:sp>
        <p:nvSpPr>
          <p:cNvPr id="5" name="TextBox 4">
            <a:extLst>
              <a:ext uri="{FF2B5EF4-FFF2-40B4-BE49-F238E27FC236}">
                <a16:creationId xmlns:a16="http://schemas.microsoft.com/office/drawing/2014/main" id="{8CDBFAE7-8ADC-D6E2-8298-7C5E3FF87262}"/>
              </a:ext>
            </a:extLst>
          </p:cNvPr>
          <p:cNvSpPr txBox="1"/>
          <p:nvPr/>
        </p:nvSpPr>
        <p:spPr>
          <a:xfrm>
            <a:off x="5029200" y="5993206"/>
            <a:ext cx="2667000" cy="215444"/>
          </a:xfrm>
          <a:prstGeom prst="rect">
            <a:avLst/>
          </a:prstGeom>
          <a:noFill/>
        </p:spPr>
        <p:txBody>
          <a:bodyPr wrap="square">
            <a:spAutoFit/>
          </a:bodyPr>
          <a:lstStyle/>
          <a:p>
            <a:r>
              <a:rPr lang="en-US" sz="800" dirty="0">
                <a:latin typeface="Source Sans Pro" panose="020B0503030403020204" pitchFamily="34" charset="0"/>
                <a:cs typeface="Calibri" panose="020F0502020204030204" pitchFamily="34" charset="0"/>
              </a:rPr>
              <a:t>Source: United States Census Bureau, Year 2021</a:t>
            </a:r>
            <a:endParaRPr lang="en-US" dirty="0">
              <a:latin typeface="Source Sans Pro" panose="020B0503030403020204" pitchFamily="34" charset="0"/>
            </a:endParaRPr>
          </a:p>
        </p:txBody>
      </p:sp>
    </p:spTree>
    <p:extLst>
      <p:ext uri="{BB962C8B-B14F-4D97-AF65-F5344CB8AC3E}">
        <p14:creationId xmlns:p14="http://schemas.microsoft.com/office/powerpoint/2010/main" val="10718489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92331-0147-3FB2-C898-E1F1C5915AF8}"/>
              </a:ext>
            </a:extLst>
          </p:cNvPr>
          <p:cNvSpPr>
            <a:spLocks noGrp="1"/>
          </p:cNvSpPr>
          <p:nvPr>
            <p:ph type="title"/>
          </p:nvPr>
        </p:nvSpPr>
        <p:spPr/>
        <p:txBody>
          <a:bodyPr>
            <a:noAutofit/>
          </a:bodyPr>
          <a:lstStyle/>
          <a:p>
            <a:r>
              <a:rPr lang="en-US" sz="3600" dirty="0"/>
              <a:t>Rates of Asthma Hospitalization &amp; Emergency Department Visits by Race-Age Group, Summit County 2016-2021</a:t>
            </a:r>
          </a:p>
        </p:txBody>
      </p:sp>
      <p:graphicFrame>
        <p:nvGraphicFramePr>
          <p:cNvPr id="4" name="Content Placeholder 25">
            <a:extLst>
              <a:ext uri="{FF2B5EF4-FFF2-40B4-BE49-F238E27FC236}">
                <a16:creationId xmlns:a16="http://schemas.microsoft.com/office/drawing/2014/main" id="{D8850241-EA02-BBCE-A077-0C20B3A1EBD6}"/>
              </a:ext>
            </a:extLst>
          </p:cNvPr>
          <p:cNvGraphicFramePr>
            <a:graphicFrameLocks noGrp="1"/>
          </p:cNvGraphicFramePr>
          <p:nvPr>
            <p:ph idx="1"/>
            <p:extLst>
              <p:ext uri="{D42A27DB-BD31-4B8C-83A1-F6EECF244321}">
                <p14:modId xmlns:p14="http://schemas.microsoft.com/office/powerpoint/2010/main" val="806178871"/>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61894D71-F85E-5311-FE4A-027E4B3AC2A2}"/>
              </a:ext>
            </a:extLst>
          </p:cNvPr>
          <p:cNvPicPr>
            <a:picLocks noChangeAspect="1"/>
          </p:cNvPicPr>
          <p:nvPr/>
        </p:nvPicPr>
        <p:blipFill>
          <a:blip r:embed="rId4"/>
          <a:stretch>
            <a:fillRect/>
          </a:stretch>
        </p:blipFill>
        <p:spPr>
          <a:xfrm rot="10800000" flipV="1">
            <a:off x="1524001" y="6373386"/>
            <a:ext cx="5152007" cy="367603"/>
          </a:xfrm>
          <a:prstGeom prst="rect">
            <a:avLst/>
          </a:prstGeom>
        </p:spPr>
      </p:pic>
    </p:spTree>
    <p:extLst>
      <p:ext uri="{BB962C8B-B14F-4D97-AF65-F5344CB8AC3E}">
        <p14:creationId xmlns:p14="http://schemas.microsoft.com/office/powerpoint/2010/main" val="18558563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49DE9-D466-9D6F-20B2-1E71519618FD}"/>
              </a:ext>
            </a:extLst>
          </p:cNvPr>
          <p:cNvSpPr>
            <a:spLocks noGrp="1"/>
          </p:cNvSpPr>
          <p:nvPr>
            <p:ph type="title"/>
          </p:nvPr>
        </p:nvSpPr>
        <p:spPr/>
        <p:txBody>
          <a:bodyPr>
            <a:noAutofit/>
          </a:bodyPr>
          <a:lstStyle/>
          <a:p>
            <a:r>
              <a:rPr lang="en-US" sz="3600" dirty="0"/>
              <a:t>Rates of Asthma Hospitalization &amp; Emergency Department Visits by Race/Ethnic-Age Group, Summit County 2016-2021</a:t>
            </a:r>
          </a:p>
        </p:txBody>
      </p:sp>
      <p:graphicFrame>
        <p:nvGraphicFramePr>
          <p:cNvPr id="4" name="Content Placeholder 6">
            <a:extLst>
              <a:ext uri="{FF2B5EF4-FFF2-40B4-BE49-F238E27FC236}">
                <a16:creationId xmlns:a16="http://schemas.microsoft.com/office/drawing/2014/main" id="{FD39EF31-0260-3B89-89DE-1F2CEC76EA3F}"/>
              </a:ext>
            </a:extLst>
          </p:cNvPr>
          <p:cNvGraphicFramePr>
            <a:graphicFrameLocks noGrp="1"/>
          </p:cNvGraphicFramePr>
          <p:nvPr>
            <p:ph idx="1"/>
            <p:extLst>
              <p:ext uri="{D42A27DB-BD31-4B8C-83A1-F6EECF244321}">
                <p14:modId xmlns:p14="http://schemas.microsoft.com/office/powerpoint/2010/main" val="173864927"/>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40BC1264-4595-D83B-85A9-8FF189547C55}"/>
              </a:ext>
            </a:extLst>
          </p:cNvPr>
          <p:cNvPicPr>
            <a:picLocks noChangeAspect="1"/>
          </p:cNvPicPr>
          <p:nvPr/>
        </p:nvPicPr>
        <p:blipFill>
          <a:blip r:embed="rId4"/>
          <a:stretch>
            <a:fillRect/>
          </a:stretch>
        </p:blipFill>
        <p:spPr>
          <a:xfrm rot="10800000" flipV="1">
            <a:off x="1524002" y="6373386"/>
            <a:ext cx="5285172" cy="377104"/>
          </a:xfrm>
          <a:prstGeom prst="rect">
            <a:avLst/>
          </a:prstGeom>
        </p:spPr>
      </p:pic>
    </p:spTree>
    <p:extLst>
      <p:ext uri="{BB962C8B-B14F-4D97-AF65-F5344CB8AC3E}">
        <p14:creationId xmlns:p14="http://schemas.microsoft.com/office/powerpoint/2010/main" val="34044558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5B1D8C-64CD-6194-6994-22B352E1D36F}"/>
              </a:ext>
            </a:extLst>
          </p:cNvPr>
          <p:cNvSpPr>
            <a:spLocks noGrp="1"/>
          </p:cNvSpPr>
          <p:nvPr>
            <p:ph type="title"/>
          </p:nvPr>
        </p:nvSpPr>
        <p:spPr/>
        <p:txBody>
          <a:bodyPr>
            <a:noAutofit/>
          </a:bodyPr>
          <a:lstStyle/>
          <a:p>
            <a:r>
              <a:rPr lang="en-US" sz="3600" dirty="0"/>
              <a:t>Rates of Asthma Hospitalization &amp; Emergency Department Visits by Race-Age Group, Summit County 2016-2021</a:t>
            </a:r>
          </a:p>
        </p:txBody>
      </p:sp>
      <p:graphicFrame>
        <p:nvGraphicFramePr>
          <p:cNvPr id="4" name="Content Placeholder 19">
            <a:extLst>
              <a:ext uri="{FF2B5EF4-FFF2-40B4-BE49-F238E27FC236}">
                <a16:creationId xmlns:a16="http://schemas.microsoft.com/office/drawing/2014/main" id="{4675E2C1-2BE0-DDA8-3DE5-AEE79D595029}"/>
              </a:ext>
            </a:extLst>
          </p:cNvPr>
          <p:cNvGraphicFramePr>
            <a:graphicFrameLocks noGrp="1"/>
          </p:cNvGraphicFramePr>
          <p:nvPr>
            <p:ph idx="1"/>
            <p:extLst>
              <p:ext uri="{D42A27DB-BD31-4B8C-83A1-F6EECF244321}">
                <p14:modId xmlns:p14="http://schemas.microsoft.com/office/powerpoint/2010/main" val="2723304282"/>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CAEB417C-3210-292A-2F62-E50F69FEE1CF}"/>
              </a:ext>
            </a:extLst>
          </p:cNvPr>
          <p:cNvPicPr>
            <a:picLocks noChangeAspect="1"/>
          </p:cNvPicPr>
          <p:nvPr/>
        </p:nvPicPr>
        <p:blipFill>
          <a:blip r:embed="rId4"/>
          <a:stretch>
            <a:fillRect/>
          </a:stretch>
        </p:blipFill>
        <p:spPr>
          <a:xfrm rot="10800000" flipV="1">
            <a:off x="1600202" y="6422173"/>
            <a:ext cx="5217848" cy="372300"/>
          </a:xfrm>
          <a:prstGeom prst="rect">
            <a:avLst/>
          </a:prstGeom>
        </p:spPr>
      </p:pic>
    </p:spTree>
    <p:extLst>
      <p:ext uri="{BB962C8B-B14F-4D97-AF65-F5344CB8AC3E}">
        <p14:creationId xmlns:p14="http://schemas.microsoft.com/office/powerpoint/2010/main" val="11584154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6468E5-E32B-0DCB-931C-8F9D20F23E4A}"/>
              </a:ext>
            </a:extLst>
          </p:cNvPr>
          <p:cNvSpPr>
            <a:spLocks noGrp="1"/>
          </p:cNvSpPr>
          <p:nvPr>
            <p:ph type="title"/>
          </p:nvPr>
        </p:nvSpPr>
        <p:spPr/>
        <p:txBody>
          <a:bodyPr>
            <a:noAutofit/>
          </a:bodyPr>
          <a:lstStyle/>
          <a:p>
            <a:r>
              <a:rPr lang="en-US" sz="3600" dirty="0"/>
              <a:t>Rates of Asthma Hospitalization &amp; Emergency Department Visits by Race/Ethnic-Age Group, Summit County 2016-2021</a:t>
            </a:r>
          </a:p>
        </p:txBody>
      </p:sp>
      <p:graphicFrame>
        <p:nvGraphicFramePr>
          <p:cNvPr id="4" name="Content Placeholder 6">
            <a:extLst>
              <a:ext uri="{FF2B5EF4-FFF2-40B4-BE49-F238E27FC236}">
                <a16:creationId xmlns:a16="http://schemas.microsoft.com/office/drawing/2014/main" id="{5ED2D254-2CC5-6B27-EDC0-50DC0221C143}"/>
              </a:ext>
            </a:extLst>
          </p:cNvPr>
          <p:cNvGraphicFramePr>
            <a:graphicFrameLocks noGrp="1"/>
          </p:cNvGraphicFramePr>
          <p:nvPr>
            <p:ph idx="1"/>
            <p:extLst>
              <p:ext uri="{D42A27DB-BD31-4B8C-83A1-F6EECF244321}">
                <p14:modId xmlns:p14="http://schemas.microsoft.com/office/powerpoint/2010/main" val="642345918"/>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53C8C486-471D-6AFC-65F4-C0C9858F8156}"/>
              </a:ext>
            </a:extLst>
          </p:cNvPr>
          <p:cNvPicPr>
            <a:picLocks noChangeAspect="1"/>
          </p:cNvPicPr>
          <p:nvPr/>
        </p:nvPicPr>
        <p:blipFill>
          <a:blip r:embed="rId4"/>
          <a:stretch>
            <a:fillRect/>
          </a:stretch>
        </p:blipFill>
        <p:spPr>
          <a:xfrm rot="10800000" flipV="1">
            <a:off x="1600201" y="6422173"/>
            <a:ext cx="5404281" cy="385603"/>
          </a:xfrm>
          <a:prstGeom prst="rect">
            <a:avLst/>
          </a:prstGeom>
        </p:spPr>
      </p:pic>
    </p:spTree>
    <p:extLst>
      <p:ext uri="{BB962C8B-B14F-4D97-AF65-F5344CB8AC3E}">
        <p14:creationId xmlns:p14="http://schemas.microsoft.com/office/powerpoint/2010/main" val="5796116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F4B8D-E503-A1EC-4B84-8217B4FBF6C1}"/>
              </a:ext>
            </a:extLst>
          </p:cNvPr>
          <p:cNvSpPr>
            <a:spLocks noGrp="1"/>
          </p:cNvSpPr>
          <p:nvPr>
            <p:ph type="title"/>
          </p:nvPr>
        </p:nvSpPr>
        <p:spPr/>
        <p:txBody>
          <a:bodyPr>
            <a:noAutofit/>
          </a:bodyPr>
          <a:lstStyle/>
          <a:p>
            <a:r>
              <a:rPr lang="en-US" sz="3600" dirty="0"/>
              <a:t>Rates of Asthma Hospitalization &amp; Emergency Department Visits by Sex-Age Group, Summit County 2016-2021</a:t>
            </a:r>
          </a:p>
        </p:txBody>
      </p:sp>
      <p:graphicFrame>
        <p:nvGraphicFramePr>
          <p:cNvPr id="4" name="Content Placeholder 23">
            <a:extLst>
              <a:ext uri="{FF2B5EF4-FFF2-40B4-BE49-F238E27FC236}">
                <a16:creationId xmlns:a16="http://schemas.microsoft.com/office/drawing/2014/main" id="{F799D5E3-E5A5-4861-512F-C7A2E80341F2}"/>
              </a:ext>
            </a:extLst>
          </p:cNvPr>
          <p:cNvGraphicFramePr>
            <a:graphicFrameLocks noGrp="1"/>
          </p:cNvGraphicFramePr>
          <p:nvPr>
            <p:ph idx="1"/>
            <p:extLst>
              <p:ext uri="{D42A27DB-BD31-4B8C-83A1-F6EECF244321}">
                <p14:modId xmlns:p14="http://schemas.microsoft.com/office/powerpoint/2010/main" val="3206832813"/>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AEB48813-FE72-F48D-587B-5670993B9446}"/>
              </a:ext>
            </a:extLst>
          </p:cNvPr>
          <p:cNvPicPr>
            <a:picLocks noChangeAspect="1"/>
          </p:cNvPicPr>
          <p:nvPr/>
        </p:nvPicPr>
        <p:blipFill>
          <a:blip r:embed="rId4"/>
          <a:stretch>
            <a:fillRect/>
          </a:stretch>
        </p:blipFill>
        <p:spPr>
          <a:xfrm rot="10800000" flipV="1">
            <a:off x="1600202" y="6422173"/>
            <a:ext cx="5368770" cy="383069"/>
          </a:xfrm>
          <a:prstGeom prst="rect">
            <a:avLst/>
          </a:prstGeom>
        </p:spPr>
      </p:pic>
    </p:spTree>
    <p:extLst>
      <p:ext uri="{BB962C8B-B14F-4D97-AF65-F5344CB8AC3E}">
        <p14:creationId xmlns:p14="http://schemas.microsoft.com/office/powerpoint/2010/main" val="926444467"/>
      </p:ext>
    </p:extLst>
  </p:cSld>
  <p:clrMapOvr>
    <a:masterClrMapping/>
  </p:clrMapOvr>
</p:sld>
</file>

<file path=ppt/theme/theme1.xml><?xml version="1.0" encoding="utf-8"?>
<a:theme xmlns:a="http://schemas.openxmlformats.org/drawingml/2006/main" name="1_Office Theme">
  <a:themeElements>
    <a:clrScheme name="Development">
      <a:dk1>
        <a:srgbClr val="0E3F75"/>
      </a:dk1>
      <a:lt1>
        <a:srgbClr val="FFFFFF"/>
      </a:lt1>
      <a:dk2>
        <a:srgbClr val="C12637"/>
      </a:dk2>
      <a:lt2>
        <a:srgbClr val="E7E6E6"/>
      </a:lt2>
      <a:accent1>
        <a:srgbClr val="0E3F75"/>
      </a:accent1>
      <a:accent2>
        <a:srgbClr val="C12637"/>
      </a:accent2>
      <a:accent3>
        <a:srgbClr val="0098D3"/>
      </a:accent3>
      <a:accent4>
        <a:srgbClr val="B0B3AF"/>
      </a:accent4>
      <a:accent5>
        <a:srgbClr val="69C2C6"/>
      </a:accent5>
      <a:accent6>
        <a:srgbClr val="BBD36F"/>
      </a:accent6>
      <a:hlink>
        <a:srgbClr val="0098D3"/>
      </a:hlink>
      <a:folHlink>
        <a:srgbClr val="0098D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New ODH colors">
      <a:dk1>
        <a:sysClr val="windowText" lastClr="000000"/>
      </a:dk1>
      <a:lt1>
        <a:sysClr val="window" lastClr="FFFFFF"/>
      </a:lt1>
      <a:dk2>
        <a:srgbClr val="44546A"/>
      </a:dk2>
      <a:lt2>
        <a:srgbClr val="E7E6E6"/>
      </a:lt2>
      <a:accent1>
        <a:srgbClr val="C12637"/>
      </a:accent1>
      <a:accent2>
        <a:srgbClr val="0E3F75"/>
      </a:accent2>
      <a:accent3>
        <a:srgbClr val="0098D3"/>
      </a:accent3>
      <a:accent4>
        <a:srgbClr val="729354"/>
      </a:accent4>
      <a:accent5>
        <a:srgbClr val="EBA70E"/>
      </a:accent5>
      <a:accent6>
        <a:srgbClr val="69C2C6"/>
      </a:accent6>
      <a:hlink>
        <a:srgbClr val="BBD36F"/>
      </a:hlink>
      <a:folHlink>
        <a:srgbClr val="F3DF89"/>
      </a:folHlink>
    </a:clrScheme>
    <a:fontScheme name="Custom 1">
      <a:majorFont>
        <a:latin typeface="Source Sans Pro Semibold"/>
        <a:ea typeface=""/>
        <a:cs typeface=""/>
      </a:majorFont>
      <a:minorFont>
        <a:latin typeface="Source Sans Pr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1">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Custom 1">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Custom 1">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Custom 1">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Custom 1">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Custom 1">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Custom 1">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Custom 1">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DBD0BFC49A6564DBAA8EFC6E048B4E5" ma:contentTypeVersion="11" ma:contentTypeDescription="Create a new document." ma:contentTypeScope="" ma:versionID="4bc267ad057b82023c980701f1cebf00">
  <xsd:schema xmlns:xsd="http://www.w3.org/2001/XMLSchema" xmlns:xs="http://www.w3.org/2001/XMLSchema" xmlns:p="http://schemas.microsoft.com/office/2006/metadata/properties" xmlns:ns2="317ed673-6fd9-496a-a9c5-6ab9adef4f1d" xmlns:ns3="a473e88c-ecef-451a-8be7-c78cd8a8a139" targetNamespace="http://schemas.microsoft.com/office/2006/metadata/properties" ma:root="true" ma:fieldsID="62fc2ef7f322d9edefec0827e1dc70dd" ns2:_="" ns3:_="">
    <xsd:import namespace="317ed673-6fd9-496a-a9c5-6ab9adef4f1d"/>
    <xsd:import namespace="a473e88c-ecef-451a-8be7-c78cd8a8a13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17ed673-6fd9-496a-a9c5-6ab9adef4f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7234c9c0-dc82-4bd3-8448-fd5c6ce0fb7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473e88c-ecef-451a-8be7-c78cd8a8a139"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C6A4F18-DDD6-42BF-8965-FEC830DB345C}">
  <ds:schemaRefs>
    <ds:schemaRef ds:uri="http://schemas.microsoft.com/sharepoint/v3/contenttype/forms"/>
  </ds:schemaRefs>
</ds:datastoreItem>
</file>

<file path=customXml/itemProps2.xml><?xml version="1.0" encoding="utf-8"?>
<ds:datastoreItem xmlns:ds="http://schemas.openxmlformats.org/officeDocument/2006/customXml" ds:itemID="{A1081F2F-B5B5-43E6-A86E-7708413BE1B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17ed673-6fd9-496a-a9c5-6ab9adef4f1d"/>
    <ds:schemaRef ds:uri="a473e88c-ecef-451a-8be7-c78cd8a8a1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4987</TotalTime>
  <Words>2161</Words>
  <Application>Microsoft Office PowerPoint</Application>
  <PresentationFormat>Widescreen</PresentationFormat>
  <Paragraphs>302</Paragraphs>
  <Slides>23</Slides>
  <Notes>10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23</vt:i4>
      </vt:variant>
    </vt:vector>
  </HeadingPairs>
  <TitlesOfParts>
    <vt:vector size="32" baseType="lpstr">
      <vt:lpstr>Arial</vt:lpstr>
      <vt:lpstr>Arial,Sans-Serif</vt:lpstr>
      <vt:lpstr>Calibri</vt:lpstr>
      <vt:lpstr>Open Sans SemiBold</vt:lpstr>
      <vt:lpstr>Source Sans Pro</vt:lpstr>
      <vt:lpstr>Source Sans Pro SemiBold</vt:lpstr>
      <vt:lpstr>Univers</vt:lpstr>
      <vt:lpstr>1_Office Theme</vt:lpstr>
      <vt:lpstr>Office Theme</vt:lpstr>
      <vt:lpstr>Summit County: The Current Status of Asthma Burden</vt:lpstr>
      <vt:lpstr>Table of Contents </vt:lpstr>
      <vt:lpstr>Background</vt:lpstr>
      <vt:lpstr>Population Demographics of Summit County</vt:lpstr>
      <vt:lpstr>Rates of Asthma Hospitalization &amp; Emergency Department Visits by Race-Age Group, Summit County 2016-2021</vt:lpstr>
      <vt:lpstr>Rates of Asthma Hospitalization &amp; Emergency Department Visits by Race/Ethnic-Age Group, Summit County 2016-2021</vt:lpstr>
      <vt:lpstr>Rates of Asthma Hospitalization &amp; Emergency Department Visits by Race-Age Group, Summit County 2016-2021</vt:lpstr>
      <vt:lpstr>Rates of Asthma Hospitalization &amp; Emergency Department Visits by Race/Ethnic-Age Group, Summit County 2016-2021</vt:lpstr>
      <vt:lpstr>Rates of Asthma Hospitalization &amp; Emergency Department Visits by Sex-Age Group, Summit County 2016-2021</vt:lpstr>
      <vt:lpstr>Rates of Asthma Hospitalization &amp; Emergency Department Visits by Sex-Age Group, Summit County 2016-2021</vt:lpstr>
      <vt:lpstr>Rates of Asthma Hospitalization &amp; Emergency Department Visits by Month of Admission, Summit County and Ohio, 2021</vt:lpstr>
      <vt:lpstr>Rate of Asthma Hospitalizations, Children (0-18) on Medicaid, Summit County &amp; Ohio, 2016-2021</vt:lpstr>
      <vt:lpstr>Rate of Asthma Hospitalizations, Adults (19+) on Medicaid, Summit County &amp; Ohio, 2016-2021</vt:lpstr>
      <vt:lpstr>Rates of Asthma Death by Race-Age Group 2016-2021</vt:lpstr>
      <vt:lpstr>Summary/Key Findings</vt:lpstr>
      <vt:lpstr>Summary/Key Findings Continued</vt:lpstr>
      <vt:lpstr>Methods</vt:lpstr>
      <vt:lpstr>Methods</vt:lpstr>
      <vt:lpstr>Data Sources </vt:lpstr>
      <vt:lpstr>Get Involved </vt:lpstr>
      <vt:lpstr>Contact Information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Curran, Sarah</dc:creator>
  <cp:lastModifiedBy>Kira Bryant</cp:lastModifiedBy>
  <cp:revision>65</cp:revision>
  <cp:lastPrinted>2023-10-10T13:22:31Z</cp:lastPrinted>
  <dcterms:created xsi:type="dcterms:W3CDTF">2023-05-19T13:43:30Z</dcterms:created>
  <dcterms:modified xsi:type="dcterms:W3CDTF">2023-11-15T18:14:17Z</dcterms:modified>
</cp:coreProperties>
</file>