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3"/>
    <p:sldMasterId id="2147483719" r:id="rId4"/>
  </p:sldMasterIdLst>
  <p:notesMasterIdLst>
    <p:notesMasterId r:id="rId28"/>
  </p:notesMasterIdLst>
  <p:sldIdLst>
    <p:sldId id="266"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68" r:id="rId26"/>
    <p:sldId id="277" r:id="rId27"/>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6DCCB742-677C-4344-8623-43BBBCD748F4}">
          <p14:sldIdLst>
            <p14:sldId id="266"/>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68"/>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D36F"/>
    <a:srgbClr val="69C2C6"/>
    <a:srgbClr val="0098D3"/>
    <a:srgbClr val="F3DF89"/>
    <a:srgbClr val="0E3F75"/>
    <a:srgbClr val="EBA70E"/>
    <a:srgbClr val="C12637"/>
    <a:srgbClr val="00980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FA0ED3-ED3A-4A38-8C76-5CC63C220D21}" v="26" dt="2023-11-15T14:40:16.2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06" autoAdjust="0"/>
    <p:restoredTop sz="94725" autoAdjust="0"/>
  </p:normalViewPr>
  <p:slideViewPr>
    <p:cSldViewPr snapToGrid="0">
      <p:cViewPr varScale="1">
        <p:scale>
          <a:sx n="81" d="100"/>
          <a:sy n="81" d="100"/>
        </p:scale>
        <p:origin x="931" y="6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1.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ra Bryant" userId="fde6f969-28da-402d-b662-e1ab71964167" providerId="ADAL" clId="{56FA0ED3-ED3A-4A38-8C76-5CC63C220D21}"/>
    <pc:docChg chg="custSel addSld modSld modSection">
      <pc:chgData name="Kira Bryant" userId="fde6f969-28da-402d-b662-e1ab71964167" providerId="ADAL" clId="{56FA0ED3-ED3A-4A38-8C76-5CC63C220D21}" dt="2023-11-15T18:21:38.889" v="151" actId="20577"/>
      <pc:docMkLst>
        <pc:docMk/>
      </pc:docMkLst>
      <pc:sldChg chg="addSp delSp modSp new mod modNotesTx">
        <pc:chgData name="Kira Bryant" userId="fde6f969-28da-402d-b662-e1ab71964167" providerId="ADAL" clId="{56FA0ED3-ED3A-4A38-8C76-5CC63C220D21}" dt="2023-11-15T14:07:58.530" v="9" actId="14100"/>
        <pc:sldMkLst>
          <pc:docMk/>
          <pc:sldMk cId="2526985063" sldId="281"/>
        </pc:sldMkLst>
        <pc:spChg chg="mod">
          <ac:chgData name="Kira Bryant" userId="fde6f969-28da-402d-b662-e1ab71964167" providerId="ADAL" clId="{56FA0ED3-ED3A-4A38-8C76-5CC63C220D21}" dt="2023-11-15T14:06:58.497" v="3" actId="255"/>
          <ac:spMkLst>
            <pc:docMk/>
            <pc:sldMk cId="2526985063" sldId="281"/>
            <ac:spMk id="2" creationId="{070AE435-7BD9-F050-DB60-311AFD74C3C8}"/>
          </ac:spMkLst>
        </pc:spChg>
        <pc:spChg chg="del">
          <ac:chgData name="Kira Bryant" userId="fde6f969-28da-402d-b662-e1ab71964167" providerId="ADAL" clId="{56FA0ED3-ED3A-4A38-8C76-5CC63C220D21}" dt="2023-11-15T14:07:08.806" v="4"/>
          <ac:spMkLst>
            <pc:docMk/>
            <pc:sldMk cId="2526985063" sldId="281"/>
            <ac:spMk id="3" creationId="{4394CF1A-E012-C1B6-847C-390ECA5E3997}"/>
          </ac:spMkLst>
        </pc:spChg>
        <pc:graphicFrameChg chg="add mod">
          <ac:chgData name="Kira Bryant" userId="fde6f969-28da-402d-b662-e1ab71964167" providerId="ADAL" clId="{56FA0ED3-ED3A-4A38-8C76-5CC63C220D21}" dt="2023-11-15T14:07:08.806" v="4"/>
          <ac:graphicFrameMkLst>
            <pc:docMk/>
            <pc:sldMk cId="2526985063" sldId="281"/>
            <ac:graphicFrameMk id="4" creationId="{6181C56F-2FF6-B3A0-982C-3800F13BC254}"/>
          </ac:graphicFrameMkLst>
        </pc:graphicFrameChg>
        <pc:picChg chg="add mod">
          <ac:chgData name="Kira Bryant" userId="fde6f969-28da-402d-b662-e1ab71964167" providerId="ADAL" clId="{56FA0ED3-ED3A-4A38-8C76-5CC63C220D21}" dt="2023-11-15T14:07:58.530" v="9" actId="14100"/>
          <ac:picMkLst>
            <pc:docMk/>
            <pc:sldMk cId="2526985063" sldId="281"/>
            <ac:picMk id="5" creationId="{EC608CE6-FDA5-F759-A68E-73CE3FFE0EA5}"/>
          </ac:picMkLst>
        </pc:picChg>
      </pc:sldChg>
      <pc:sldChg chg="addSp delSp modSp new mod modNotesTx">
        <pc:chgData name="Kira Bryant" userId="fde6f969-28da-402d-b662-e1ab71964167" providerId="ADAL" clId="{56FA0ED3-ED3A-4A38-8C76-5CC63C220D21}" dt="2023-11-15T14:09:17.675" v="18"/>
        <pc:sldMkLst>
          <pc:docMk/>
          <pc:sldMk cId="3643566958" sldId="282"/>
        </pc:sldMkLst>
        <pc:spChg chg="mod">
          <ac:chgData name="Kira Bryant" userId="fde6f969-28da-402d-b662-e1ab71964167" providerId="ADAL" clId="{56FA0ED3-ED3A-4A38-8C76-5CC63C220D21}" dt="2023-11-15T14:08:31.202" v="14" actId="255"/>
          <ac:spMkLst>
            <pc:docMk/>
            <pc:sldMk cId="3643566958" sldId="282"/>
            <ac:spMk id="2" creationId="{459D075C-2596-DF79-4805-2836A2F5A128}"/>
          </ac:spMkLst>
        </pc:spChg>
        <pc:spChg chg="del">
          <ac:chgData name="Kira Bryant" userId="fde6f969-28da-402d-b662-e1ab71964167" providerId="ADAL" clId="{56FA0ED3-ED3A-4A38-8C76-5CC63C220D21}" dt="2023-11-15T14:08:24.272" v="13"/>
          <ac:spMkLst>
            <pc:docMk/>
            <pc:sldMk cId="3643566958" sldId="282"/>
            <ac:spMk id="3" creationId="{58F79587-07A6-4204-7E28-68BA60FD5A2E}"/>
          </ac:spMkLst>
        </pc:spChg>
        <pc:graphicFrameChg chg="add mod">
          <ac:chgData name="Kira Bryant" userId="fde6f969-28da-402d-b662-e1ab71964167" providerId="ADAL" clId="{56FA0ED3-ED3A-4A38-8C76-5CC63C220D21}" dt="2023-11-15T14:08:24.272" v="13"/>
          <ac:graphicFrameMkLst>
            <pc:docMk/>
            <pc:sldMk cId="3643566958" sldId="282"/>
            <ac:graphicFrameMk id="4" creationId="{9E78FBCC-757A-F665-1D4A-8E3DFA5D2CEA}"/>
          </ac:graphicFrameMkLst>
        </pc:graphicFrameChg>
        <pc:picChg chg="add mod">
          <ac:chgData name="Kira Bryant" userId="fde6f969-28da-402d-b662-e1ab71964167" providerId="ADAL" clId="{56FA0ED3-ED3A-4A38-8C76-5CC63C220D21}" dt="2023-11-15T14:09:05.994" v="17" actId="688"/>
          <ac:picMkLst>
            <pc:docMk/>
            <pc:sldMk cId="3643566958" sldId="282"/>
            <ac:picMk id="5" creationId="{B3C5423F-BD79-A4A3-9E05-5FDABCC9FBD7}"/>
          </ac:picMkLst>
        </pc:picChg>
      </pc:sldChg>
      <pc:sldChg chg="addSp delSp modSp new mod modNotesTx">
        <pc:chgData name="Kira Bryant" userId="fde6f969-28da-402d-b662-e1ab71964167" providerId="ADAL" clId="{56FA0ED3-ED3A-4A38-8C76-5CC63C220D21}" dt="2023-11-15T14:10:18.479" v="26"/>
        <pc:sldMkLst>
          <pc:docMk/>
          <pc:sldMk cId="394732792" sldId="283"/>
        </pc:sldMkLst>
        <pc:spChg chg="mod">
          <ac:chgData name="Kira Bryant" userId="fde6f969-28da-402d-b662-e1ab71964167" providerId="ADAL" clId="{56FA0ED3-ED3A-4A38-8C76-5CC63C220D21}" dt="2023-11-15T14:09:41.342" v="22" actId="255"/>
          <ac:spMkLst>
            <pc:docMk/>
            <pc:sldMk cId="394732792" sldId="283"/>
            <ac:spMk id="2" creationId="{D9F14684-8EE4-87ED-B33D-A6ED082600A0}"/>
          </ac:spMkLst>
        </pc:spChg>
        <pc:spChg chg="del">
          <ac:chgData name="Kira Bryant" userId="fde6f969-28da-402d-b662-e1ab71964167" providerId="ADAL" clId="{56FA0ED3-ED3A-4A38-8C76-5CC63C220D21}" dt="2023-11-15T14:09:49.225" v="23"/>
          <ac:spMkLst>
            <pc:docMk/>
            <pc:sldMk cId="394732792" sldId="283"/>
            <ac:spMk id="3" creationId="{CB687DAE-7822-4549-B97D-7500C3937546}"/>
          </ac:spMkLst>
        </pc:spChg>
        <pc:graphicFrameChg chg="add mod">
          <ac:chgData name="Kira Bryant" userId="fde6f969-28da-402d-b662-e1ab71964167" providerId="ADAL" clId="{56FA0ED3-ED3A-4A38-8C76-5CC63C220D21}" dt="2023-11-15T14:09:49.225" v="23"/>
          <ac:graphicFrameMkLst>
            <pc:docMk/>
            <pc:sldMk cId="394732792" sldId="283"/>
            <ac:graphicFrameMk id="4" creationId="{889E8FA9-935D-60CF-B1CC-90F59DD11056}"/>
          </ac:graphicFrameMkLst>
        </pc:graphicFrameChg>
        <pc:picChg chg="add mod">
          <ac:chgData name="Kira Bryant" userId="fde6f969-28da-402d-b662-e1ab71964167" providerId="ADAL" clId="{56FA0ED3-ED3A-4A38-8C76-5CC63C220D21}" dt="2023-11-15T14:10:05.251" v="25" actId="14100"/>
          <ac:picMkLst>
            <pc:docMk/>
            <pc:sldMk cId="394732792" sldId="283"/>
            <ac:picMk id="5" creationId="{FB5CA86B-E088-0B9E-FF27-1C06E02D561D}"/>
          </ac:picMkLst>
        </pc:picChg>
      </pc:sldChg>
      <pc:sldChg chg="addSp delSp modSp new mod modNotesTx">
        <pc:chgData name="Kira Bryant" userId="fde6f969-28da-402d-b662-e1ab71964167" providerId="ADAL" clId="{56FA0ED3-ED3A-4A38-8C76-5CC63C220D21}" dt="2023-11-15T14:11:33.714" v="36"/>
        <pc:sldMkLst>
          <pc:docMk/>
          <pc:sldMk cId="2642872245" sldId="284"/>
        </pc:sldMkLst>
        <pc:spChg chg="mod">
          <ac:chgData name="Kira Bryant" userId="fde6f969-28da-402d-b662-e1ab71964167" providerId="ADAL" clId="{56FA0ED3-ED3A-4A38-8C76-5CC63C220D21}" dt="2023-11-15T14:10:54.427" v="30" actId="255"/>
          <ac:spMkLst>
            <pc:docMk/>
            <pc:sldMk cId="2642872245" sldId="284"/>
            <ac:spMk id="2" creationId="{2CD9E5CE-173B-C1F4-F5F5-79103A0460F7}"/>
          </ac:spMkLst>
        </pc:spChg>
        <pc:spChg chg="del">
          <ac:chgData name="Kira Bryant" userId="fde6f969-28da-402d-b662-e1ab71964167" providerId="ADAL" clId="{56FA0ED3-ED3A-4A38-8C76-5CC63C220D21}" dt="2023-11-15T14:11:01.956" v="31"/>
          <ac:spMkLst>
            <pc:docMk/>
            <pc:sldMk cId="2642872245" sldId="284"/>
            <ac:spMk id="3" creationId="{2D23EBC9-A48A-1B15-7198-6FFD803550D7}"/>
          </ac:spMkLst>
        </pc:spChg>
        <pc:graphicFrameChg chg="add mod">
          <ac:chgData name="Kira Bryant" userId="fde6f969-28da-402d-b662-e1ab71964167" providerId="ADAL" clId="{56FA0ED3-ED3A-4A38-8C76-5CC63C220D21}" dt="2023-11-15T14:11:01.956" v="31"/>
          <ac:graphicFrameMkLst>
            <pc:docMk/>
            <pc:sldMk cId="2642872245" sldId="284"/>
            <ac:graphicFrameMk id="4" creationId="{CB7200DD-E49D-706E-3691-975C8AA7BCF6}"/>
          </ac:graphicFrameMkLst>
        </pc:graphicFrameChg>
        <pc:picChg chg="add mod">
          <ac:chgData name="Kira Bryant" userId="fde6f969-28da-402d-b662-e1ab71964167" providerId="ADAL" clId="{56FA0ED3-ED3A-4A38-8C76-5CC63C220D21}" dt="2023-11-15T14:11:21.646" v="35" actId="14100"/>
          <ac:picMkLst>
            <pc:docMk/>
            <pc:sldMk cId="2642872245" sldId="284"/>
            <ac:picMk id="5" creationId="{B83C5AC0-80E2-4239-CF22-3A52571FC6F2}"/>
          </ac:picMkLst>
        </pc:picChg>
      </pc:sldChg>
      <pc:sldChg chg="addSp delSp modSp new mod modNotesTx">
        <pc:chgData name="Kira Bryant" userId="fde6f969-28da-402d-b662-e1ab71964167" providerId="ADAL" clId="{56FA0ED3-ED3A-4A38-8C76-5CC63C220D21}" dt="2023-11-15T14:13:23.138" v="46"/>
        <pc:sldMkLst>
          <pc:docMk/>
          <pc:sldMk cId="3530307358" sldId="285"/>
        </pc:sldMkLst>
        <pc:spChg chg="mod">
          <ac:chgData name="Kira Bryant" userId="fde6f969-28da-402d-b662-e1ab71964167" providerId="ADAL" clId="{56FA0ED3-ED3A-4A38-8C76-5CC63C220D21}" dt="2023-11-15T14:12:35.122" v="40" actId="255"/>
          <ac:spMkLst>
            <pc:docMk/>
            <pc:sldMk cId="3530307358" sldId="285"/>
            <ac:spMk id="2" creationId="{E157B3E8-2486-2997-06AD-491D92526711}"/>
          </ac:spMkLst>
        </pc:spChg>
        <pc:spChg chg="del">
          <ac:chgData name="Kira Bryant" userId="fde6f969-28da-402d-b662-e1ab71964167" providerId="ADAL" clId="{56FA0ED3-ED3A-4A38-8C76-5CC63C220D21}" dt="2023-11-15T14:12:42.659" v="41"/>
          <ac:spMkLst>
            <pc:docMk/>
            <pc:sldMk cId="3530307358" sldId="285"/>
            <ac:spMk id="3" creationId="{C005E209-4956-7503-1650-4ABA5F797C04}"/>
          </ac:spMkLst>
        </pc:spChg>
        <pc:graphicFrameChg chg="add mod">
          <ac:chgData name="Kira Bryant" userId="fde6f969-28da-402d-b662-e1ab71964167" providerId="ADAL" clId="{56FA0ED3-ED3A-4A38-8C76-5CC63C220D21}" dt="2023-11-15T14:12:42.659" v="41"/>
          <ac:graphicFrameMkLst>
            <pc:docMk/>
            <pc:sldMk cId="3530307358" sldId="285"/>
            <ac:graphicFrameMk id="4" creationId="{CA520913-B3E8-8FE5-5355-D7CD2F97FF98}"/>
          </ac:graphicFrameMkLst>
        </pc:graphicFrameChg>
        <pc:picChg chg="add mod">
          <ac:chgData name="Kira Bryant" userId="fde6f969-28da-402d-b662-e1ab71964167" providerId="ADAL" clId="{56FA0ED3-ED3A-4A38-8C76-5CC63C220D21}" dt="2023-11-15T14:13:11.174" v="45" actId="688"/>
          <ac:picMkLst>
            <pc:docMk/>
            <pc:sldMk cId="3530307358" sldId="285"/>
            <ac:picMk id="5" creationId="{A82493E8-8C00-60E0-DE46-C92EE39F7784}"/>
          </ac:picMkLst>
        </pc:picChg>
      </pc:sldChg>
      <pc:sldChg chg="addSp delSp modSp new mod modNotesTx">
        <pc:chgData name="Kira Bryant" userId="fde6f969-28da-402d-b662-e1ab71964167" providerId="ADAL" clId="{56FA0ED3-ED3A-4A38-8C76-5CC63C220D21}" dt="2023-11-15T14:14:26.546" v="55"/>
        <pc:sldMkLst>
          <pc:docMk/>
          <pc:sldMk cId="2441806676" sldId="286"/>
        </pc:sldMkLst>
        <pc:spChg chg="mod">
          <ac:chgData name="Kira Bryant" userId="fde6f969-28da-402d-b662-e1ab71964167" providerId="ADAL" clId="{56FA0ED3-ED3A-4A38-8C76-5CC63C220D21}" dt="2023-11-15T14:13:49.347" v="50" actId="255"/>
          <ac:spMkLst>
            <pc:docMk/>
            <pc:sldMk cId="2441806676" sldId="286"/>
            <ac:spMk id="2" creationId="{E93E856F-35A7-5EF6-04A5-0DC3CE943CFF}"/>
          </ac:spMkLst>
        </pc:spChg>
        <pc:spChg chg="del">
          <ac:chgData name="Kira Bryant" userId="fde6f969-28da-402d-b662-e1ab71964167" providerId="ADAL" clId="{56FA0ED3-ED3A-4A38-8C76-5CC63C220D21}" dt="2023-11-15T14:13:56.920" v="51"/>
          <ac:spMkLst>
            <pc:docMk/>
            <pc:sldMk cId="2441806676" sldId="286"/>
            <ac:spMk id="3" creationId="{AC89A591-82DF-2E09-632D-83729EACC062}"/>
          </ac:spMkLst>
        </pc:spChg>
        <pc:graphicFrameChg chg="add mod">
          <ac:chgData name="Kira Bryant" userId="fde6f969-28da-402d-b662-e1ab71964167" providerId="ADAL" clId="{56FA0ED3-ED3A-4A38-8C76-5CC63C220D21}" dt="2023-11-15T14:13:56.920" v="51"/>
          <ac:graphicFrameMkLst>
            <pc:docMk/>
            <pc:sldMk cId="2441806676" sldId="286"/>
            <ac:graphicFrameMk id="4" creationId="{B6F3FD4F-D38E-FEA6-3699-BE9A496F304A}"/>
          </ac:graphicFrameMkLst>
        </pc:graphicFrameChg>
        <pc:picChg chg="add mod">
          <ac:chgData name="Kira Bryant" userId="fde6f969-28da-402d-b662-e1ab71964167" providerId="ADAL" clId="{56FA0ED3-ED3A-4A38-8C76-5CC63C220D21}" dt="2023-11-15T14:14:15.806" v="54" actId="688"/>
          <ac:picMkLst>
            <pc:docMk/>
            <pc:sldMk cId="2441806676" sldId="286"/>
            <ac:picMk id="5" creationId="{603C1654-5BCE-D906-4BFF-FAA1F1F7DAB8}"/>
          </ac:picMkLst>
        </pc:picChg>
      </pc:sldChg>
      <pc:sldChg chg="addSp delSp modSp new mod modNotesTx">
        <pc:chgData name="Kira Bryant" userId="fde6f969-28da-402d-b662-e1ab71964167" providerId="ADAL" clId="{56FA0ED3-ED3A-4A38-8C76-5CC63C220D21}" dt="2023-11-15T14:15:37.951" v="63"/>
        <pc:sldMkLst>
          <pc:docMk/>
          <pc:sldMk cId="1304401551" sldId="287"/>
        </pc:sldMkLst>
        <pc:spChg chg="mod">
          <ac:chgData name="Kira Bryant" userId="fde6f969-28da-402d-b662-e1ab71964167" providerId="ADAL" clId="{56FA0ED3-ED3A-4A38-8C76-5CC63C220D21}" dt="2023-11-15T14:14:58.743" v="59" actId="255"/>
          <ac:spMkLst>
            <pc:docMk/>
            <pc:sldMk cId="1304401551" sldId="287"/>
            <ac:spMk id="2" creationId="{879AC4A9-70BC-8F18-0B72-4AD838558279}"/>
          </ac:spMkLst>
        </pc:spChg>
        <pc:spChg chg="del">
          <ac:chgData name="Kira Bryant" userId="fde6f969-28da-402d-b662-e1ab71964167" providerId="ADAL" clId="{56FA0ED3-ED3A-4A38-8C76-5CC63C220D21}" dt="2023-11-15T14:15:06.866" v="60"/>
          <ac:spMkLst>
            <pc:docMk/>
            <pc:sldMk cId="1304401551" sldId="287"/>
            <ac:spMk id="3" creationId="{6CCDA055-BA18-AB64-03EB-E83EA409B229}"/>
          </ac:spMkLst>
        </pc:spChg>
        <pc:graphicFrameChg chg="add mod">
          <ac:chgData name="Kira Bryant" userId="fde6f969-28da-402d-b662-e1ab71964167" providerId="ADAL" clId="{56FA0ED3-ED3A-4A38-8C76-5CC63C220D21}" dt="2023-11-15T14:15:06.866" v="60"/>
          <ac:graphicFrameMkLst>
            <pc:docMk/>
            <pc:sldMk cId="1304401551" sldId="287"/>
            <ac:graphicFrameMk id="4" creationId="{DE58FA77-5A47-5F30-D3CC-922258A0846E}"/>
          </ac:graphicFrameMkLst>
        </pc:graphicFrameChg>
        <pc:picChg chg="add mod">
          <ac:chgData name="Kira Bryant" userId="fde6f969-28da-402d-b662-e1ab71964167" providerId="ADAL" clId="{56FA0ED3-ED3A-4A38-8C76-5CC63C220D21}" dt="2023-11-15T14:15:22.602" v="62" actId="14100"/>
          <ac:picMkLst>
            <pc:docMk/>
            <pc:sldMk cId="1304401551" sldId="287"/>
            <ac:picMk id="5" creationId="{854BFF36-DD28-929C-22D8-58F530C13F01}"/>
          </ac:picMkLst>
        </pc:picChg>
      </pc:sldChg>
      <pc:sldChg chg="addSp delSp modSp new mod modNotesTx">
        <pc:chgData name="Kira Bryant" userId="fde6f969-28da-402d-b662-e1ab71964167" providerId="ADAL" clId="{56FA0ED3-ED3A-4A38-8C76-5CC63C220D21}" dt="2023-11-15T14:36:19.845" v="82" actId="207"/>
        <pc:sldMkLst>
          <pc:docMk/>
          <pc:sldMk cId="1428717372" sldId="288"/>
        </pc:sldMkLst>
        <pc:spChg chg="mod">
          <ac:chgData name="Kira Bryant" userId="fde6f969-28da-402d-b662-e1ab71964167" providerId="ADAL" clId="{56FA0ED3-ED3A-4A38-8C76-5CC63C220D21}" dt="2023-11-15T14:15:58.147" v="68" actId="27636"/>
          <ac:spMkLst>
            <pc:docMk/>
            <pc:sldMk cId="1428717372" sldId="288"/>
            <ac:spMk id="2" creationId="{59E85C88-0F60-8097-13E6-DDE226748E9D}"/>
          </ac:spMkLst>
        </pc:spChg>
        <pc:spChg chg="del">
          <ac:chgData name="Kira Bryant" userId="fde6f969-28da-402d-b662-e1ab71964167" providerId="ADAL" clId="{56FA0ED3-ED3A-4A38-8C76-5CC63C220D21}" dt="2023-11-15T14:16:07.590" v="69"/>
          <ac:spMkLst>
            <pc:docMk/>
            <pc:sldMk cId="1428717372" sldId="288"/>
            <ac:spMk id="3" creationId="{947603A6-6A4F-0D65-9607-94DA1E97ED1E}"/>
          </ac:spMkLst>
        </pc:spChg>
        <pc:spChg chg="add mod">
          <ac:chgData name="Kira Bryant" userId="fde6f969-28da-402d-b662-e1ab71964167" providerId="ADAL" clId="{56FA0ED3-ED3A-4A38-8C76-5CC63C220D21}" dt="2023-11-15T14:33:34.616" v="79" actId="14100"/>
          <ac:spMkLst>
            <pc:docMk/>
            <pc:sldMk cId="1428717372" sldId="288"/>
            <ac:spMk id="6" creationId="{160FE711-3CFF-65F7-1CD6-E79D2DE5F78C}"/>
          </ac:spMkLst>
        </pc:spChg>
        <pc:graphicFrameChg chg="add mod">
          <ac:chgData name="Kira Bryant" userId="fde6f969-28da-402d-b662-e1ab71964167" providerId="ADAL" clId="{56FA0ED3-ED3A-4A38-8C76-5CC63C220D21}" dt="2023-11-15T14:36:19.845" v="82" actId="207"/>
          <ac:graphicFrameMkLst>
            <pc:docMk/>
            <pc:sldMk cId="1428717372" sldId="288"/>
            <ac:graphicFrameMk id="4" creationId="{79CD808D-FF96-5F4D-FD18-F4E5EAA99CBB}"/>
          </ac:graphicFrameMkLst>
        </pc:graphicFrameChg>
      </pc:sldChg>
      <pc:sldChg chg="addSp delSp modSp new mod modNotesTx">
        <pc:chgData name="Kira Bryant" userId="fde6f969-28da-402d-b662-e1ab71964167" providerId="ADAL" clId="{56FA0ED3-ED3A-4A38-8C76-5CC63C220D21}" dt="2023-11-15T14:37:40.251" v="93" actId="14100"/>
        <pc:sldMkLst>
          <pc:docMk/>
          <pc:sldMk cId="665431095" sldId="289"/>
        </pc:sldMkLst>
        <pc:spChg chg="mod">
          <ac:chgData name="Kira Bryant" userId="fde6f969-28da-402d-b662-e1ab71964167" providerId="ADAL" clId="{56FA0ED3-ED3A-4A38-8C76-5CC63C220D21}" dt="2023-11-15T14:36:46.879" v="87" actId="27636"/>
          <ac:spMkLst>
            <pc:docMk/>
            <pc:sldMk cId="665431095" sldId="289"/>
            <ac:spMk id="2" creationId="{569A50BB-04CD-031B-16E1-5BEE269265EA}"/>
          </ac:spMkLst>
        </pc:spChg>
        <pc:spChg chg="del">
          <ac:chgData name="Kira Bryant" userId="fde6f969-28da-402d-b662-e1ab71964167" providerId="ADAL" clId="{56FA0ED3-ED3A-4A38-8C76-5CC63C220D21}" dt="2023-11-15T14:36:55.952" v="88"/>
          <ac:spMkLst>
            <pc:docMk/>
            <pc:sldMk cId="665431095" sldId="289"/>
            <ac:spMk id="3" creationId="{55446553-BCD6-F8AA-E50A-0B255E6DD7C0}"/>
          </ac:spMkLst>
        </pc:spChg>
        <pc:spChg chg="add mod">
          <ac:chgData name="Kira Bryant" userId="fde6f969-28da-402d-b662-e1ab71964167" providerId="ADAL" clId="{56FA0ED3-ED3A-4A38-8C76-5CC63C220D21}" dt="2023-11-15T14:37:40.251" v="93" actId="14100"/>
          <ac:spMkLst>
            <pc:docMk/>
            <pc:sldMk cId="665431095" sldId="289"/>
            <ac:spMk id="5" creationId="{671DD1E0-D16A-4ED1-8CE3-E95348F27634}"/>
          </ac:spMkLst>
        </pc:spChg>
        <pc:graphicFrameChg chg="add mod">
          <ac:chgData name="Kira Bryant" userId="fde6f969-28da-402d-b662-e1ab71964167" providerId="ADAL" clId="{56FA0ED3-ED3A-4A38-8C76-5CC63C220D21}" dt="2023-11-15T14:36:55.952" v="88"/>
          <ac:graphicFrameMkLst>
            <pc:docMk/>
            <pc:sldMk cId="665431095" sldId="289"/>
            <ac:graphicFrameMk id="4" creationId="{F226C436-4EF5-97D9-0FB8-71E4A78B2D25}"/>
          </ac:graphicFrameMkLst>
        </pc:graphicFrameChg>
      </pc:sldChg>
      <pc:sldChg chg="addSp delSp modSp new mod modNotesTx">
        <pc:chgData name="Kira Bryant" userId="fde6f969-28da-402d-b662-e1ab71964167" providerId="ADAL" clId="{56FA0ED3-ED3A-4A38-8C76-5CC63C220D21}" dt="2023-11-15T14:39:34.178" v="101" actId="688"/>
        <pc:sldMkLst>
          <pc:docMk/>
          <pc:sldMk cId="3072001201" sldId="290"/>
        </pc:sldMkLst>
        <pc:spChg chg="mod">
          <ac:chgData name="Kira Bryant" userId="fde6f969-28da-402d-b662-e1ab71964167" providerId="ADAL" clId="{56FA0ED3-ED3A-4A38-8C76-5CC63C220D21}" dt="2023-11-15T14:38:52.706" v="96" actId="255"/>
          <ac:spMkLst>
            <pc:docMk/>
            <pc:sldMk cId="3072001201" sldId="290"/>
            <ac:spMk id="2" creationId="{D4E0FB97-7126-AB2A-B317-A4672E2FDA63}"/>
          </ac:spMkLst>
        </pc:spChg>
        <pc:spChg chg="del">
          <ac:chgData name="Kira Bryant" userId="fde6f969-28da-402d-b662-e1ab71964167" providerId="ADAL" clId="{56FA0ED3-ED3A-4A38-8C76-5CC63C220D21}" dt="2023-11-15T14:39:01.298" v="97"/>
          <ac:spMkLst>
            <pc:docMk/>
            <pc:sldMk cId="3072001201" sldId="290"/>
            <ac:spMk id="3" creationId="{2BD54B56-7071-7FFD-1172-0FF50470412E}"/>
          </ac:spMkLst>
        </pc:spChg>
        <pc:spChg chg="add mod">
          <ac:chgData name="Kira Bryant" userId="fde6f969-28da-402d-b662-e1ab71964167" providerId="ADAL" clId="{56FA0ED3-ED3A-4A38-8C76-5CC63C220D21}" dt="2023-11-15T14:39:34.178" v="101" actId="688"/>
          <ac:spMkLst>
            <pc:docMk/>
            <pc:sldMk cId="3072001201" sldId="290"/>
            <ac:spMk id="5" creationId="{7A474368-B7A4-90E6-E5A6-B4D714BC286D}"/>
          </ac:spMkLst>
        </pc:spChg>
        <pc:graphicFrameChg chg="add mod">
          <ac:chgData name="Kira Bryant" userId="fde6f969-28da-402d-b662-e1ab71964167" providerId="ADAL" clId="{56FA0ED3-ED3A-4A38-8C76-5CC63C220D21}" dt="2023-11-15T14:39:01.298" v="97"/>
          <ac:graphicFrameMkLst>
            <pc:docMk/>
            <pc:sldMk cId="3072001201" sldId="290"/>
            <ac:graphicFrameMk id="4" creationId="{D5065587-C9E9-70A4-A79B-5960BF340678}"/>
          </ac:graphicFrameMkLst>
        </pc:graphicFrameChg>
      </pc:sldChg>
      <pc:sldChg chg="modSp new mod">
        <pc:chgData name="Kira Bryant" userId="fde6f969-28da-402d-b662-e1ab71964167" providerId="ADAL" clId="{56FA0ED3-ED3A-4A38-8C76-5CC63C220D21}" dt="2023-11-15T14:41:24.567" v="106" actId="27636"/>
        <pc:sldMkLst>
          <pc:docMk/>
          <pc:sldMk cId="2236417650" sldId="291"/>
        </pc:sldMkLst>
        <pc:spChg chg="mod">
          <ac:chgData name="Kira Bryant" userId="fde6f969-28da-402d-b662-e1ab71964167" providerId="ADAL" clId="{56FA0ED3-ED3A-4A38-8C76-5CC63C220D21}" dt="2023-11-15T14:41:15.349" v="104" actId="255"/>
          <ac:spMkLst>
            <pc:docMk/>
            <pc:sldMk cId="2236417650" sldId="291"/>
            <ac:spMk id="2" creationId="{742C6C10-1F5F-5475-37ED-8FF8824A6A2A}"/>
          </ac:spMkLst>
        </pc:spChg>
        <pc:spChg chg="mod">
          <ac:chgData name="Kira Bryant" userId="fde6f969-28da-402d-b662-e1ab71964167" providerId="ADAL" clId="{56FA0ED3-ED3A-4A38-8C76-5CC63C220D21}" dt="2023-11-15T14:41:24.567" v="106" actId="27636"/>
          <ac:spMkLst>
            <pc:docMk/>
            <pc:sldMk cId="2236417650" sldId="291"/>
            <ac:spMk id="3" creationId="{7F6F3AE2-12A4-6DA4-8F82-2EC254DB844B}"/>
          </ac:spMkLst>
        </pc:spChg>
      </pc:sldChg>
      <pc:sldChg chg="modSp new mod">
        <pc:chgData name="Kira Bryant" userId="fde6f969-28da-402d-b662-e1ab71964167" providerId="ADAL" clId="{56FA0ED3-ED3A-4A38-8C76-5CC63C220D21}" dt="2023-11-15T18:21:38.889" v="151" actId="20577"/>
        <pc:sldMkLst>
          <pc:docMk/>
          <pc:sldMk cId="3908418448" sldId="292"/>
        </pc:sldMkLst>
        <pc:spChg chg="mod">
          <ac:chgData name="Kira Bryant" userId="fde6f969-28da-402d-b662-e1ab71964167" providerId="ADAL" clId="{56FA0ED3-ED3A-4A38-8C76-5CC63C220D21}" dt="2023-11-15T14:41:45.317" v="109" actId="255"/>
          <ac:spMkLst>
            <pc:docMk/>
            <pc:sldMk cId="3908418448" sldId="292"/>
            <ac:spMk id="2" creationId="{E271133D-5AA8-55F9-B78E-315BB6BF2296}"/>
          </ac:spMkLst>
        </pc:spChg>
        <pc:spChg chg="mod">
          <ac:chgData name="Kira Bryant" userId="fde6f969-28da-402d-b662-e1ab71964167" providerId="ADAL" clId="{56FA0ED3-ED3A-4A38-8C76-5CC63C220D21}" dt="2023-11-15T18:21:38.889" v="151" actId="20577"/>
          <ac:spMkLst>
            <pc:docMk/>
            <pc:sldMk cId="3908418448" sldId="292"/>
            <ac:spMk id="3" creationId="{FE8F45C8-9299-5B74-064F-11E173F4EE7A}"/>
          </ac:spMkLst>
        </pc:spChg>
      </pc:sldChg>
      <pc:sldChg chg="modSp new mod">
        <pc:chgData name="Kira Bryant" userId="fde6f969-28da-402d-b662-e1ab71964167" providerId="ADAL" clId="{56FA0ED3-ED3A-4A38-8C76-5CC63C220D21}" dt="2023-11-15T14:42:21.221" v="116" actId="255"/>
        <pc:sldMkLst>
          <pc:docMk/>
          <pc:sldMk cId="618076636" sldId="293"/>
        </pc:sldMkLst>
        <pc:spChg chg="mod">
          <ac:chgData name="Kira Bryant" userId="fde6f969-28da-402d-b662-e1ab71964167" providerId="ADAL" clId="{56FA0ED3-ED3A-4A38-8C76-5CC63C220D21}" dt="2023-11-15T14:42:21.221" v="116" actId="255"/>
          <ac:spMkLst>
            <pc:docMk/>
            <pc:sldMk cId="618076636" sldId="293"/>
            <ac:spMk id="2" creationId="{8DC88557-8732-2EA9-AB76-C23125FE9F55}"/>
          </ac:spMkLst>
        </pc:spChg>
        <pc:spChg chg="mod">
          <ac:chgData name="Kira Bryant" userId="fde6f969-28da-402d-b662-e1ab71964167" providerId="ADAL" clId="{56FA0ED3-ED3A-4A38-8C76-5CC63C220D21}" dt="2023-11-15T14:42:15.886" v="115" actId="27636"/>
          <ac:spMkLst>
            <pc:docMk/>
            <pc:sldMk cId="618076636" sldId="293"/>
            <ac:spMk id="3" creationId="{BC2ACE4C-2040-2B88-0F76-9B023F258892}"/>
          </ac:spMkLst>
        </pc:spChg>
      </pc:sldChg>
      <pc:sldChg chg="modSp new mod">
        <pc:chgData name="Kira Bryant" userId="fde6f969-28da-402d-b662-e1ab71964167" providerId="ADAL" clId="{56FA0ED3-ED3A-4A38-8C76-5CC63C220D21}" dt="2023-11-15T14:42:54.084" v="121" actId="27636"/>
        <pc:sldMkLst>
          <pc:docMk/>
          <pc:sldMk cId="3206835683" sldId="294"/>
        </pc:sldMkLst>
        <pc:spChg chg="mod">
          <ac:chgData name="Kira Bryant" userId="fde6f969-28da-402d-b662-e1ab71964167" providerId="ADAL" clId="{56FA0ED3-ED3A-4A38-8C76-5CC63C220D21}" dt="2023-11-15T14:42:45.564" v="119" actId="255"/>
          <ac:spMkLst>
            <pc:docMk/>
            <pc:sldMk cId="3206835683" sldId="294"/>
            <ac:spMk id="2" creationId="{7912E266-1EB9-875B-460F-6B8DEA1D9EFD}"/>
          </ac:spMkLst>
        </pc:spChg>
        <pc:spChg chg="mod">
          <ac:chgData name="Kira Bryant" userId="fde6f969-28da-402d-b662-e1ab71964167" providerId="ADAL" clId="{56FA0ED3-ED3A-4A38-8C76-5CC63C220D21}" dt="2023-11-15T14:42:54.084" v="121" actId="27636"/>
          <ac:spMkLst>
            <pc:docMk/>
            <pc:sldMk cId="3206835683" sldId="294"/>
            <ac:spMk id="3" creationId="{D3FBF309-A41C-0DEE-D642-FF2AE90B04B9}"/>
          </ac:spMkLst>
        </pc:spChg>
      </pc:sldChg>
      <pc:sldChg chg="modSp new mod">
        <pc:chgData name="Kira Bryant" userId="fde6f969-28da-402d-b662-e1ab71964167" providerId="ADAL" clId="{56FA0ED3-ED3A-4A38-8C76-5CC63C220D21}" dt="2023-11-15T14:43:23.101" v="126" actId="27636"/>
        <pc:sldMkLst>
          <pc:docMk/>
          <pc:sldMk cId="172254495" sldId="295"/>
        </pc:sldMkLst>
        <pc:spChg chg="mod">
          <ac:chgData name="Kira Bryant" userId="fde6f969-28da-402d-b662-e1ab71964167" providerId="ADAL" clId="{56FA0ED3-ED3A-4A38-8C76-5CC63C220D21}" dt="2023-11-15T14:43:13.994" v="124" actId="255"/>
          <ac:spMkLst>
            <pc:docMk/>
            <pc:sldMk cId="172254495" sldId="295"/>
            <ac:spMk id="2" creationId="{7B6EF0DA-BEBB-6F1A-78BA-E1BEDC93D512}"/>
          </ac:spMkLst>
        </pc:spChg>
        <pc:spChg chg="mod">
          <ac:chgData name="Kira Bryant" userId="fde6f969-28da-402d-b662-e1ab71964167" providerId="ADAL" clId="{56FA0ED3-ED3A-4A38-8C76-5CC63C220D21}" dt="2023-11-15T14:43:23.101" v="126" actId="27636"/>
          <ac:spMkLst>
            <pc:docMk/>
            <pc:sldMk cId="172254495" sldId="295"/>
            <ac:spMk id="3" creationId="{7B671B75-142F-5533-C787-297941A5078B}"/>
          </ac:spMkLst>
        </pc:spChg>
      </pc:sldChg>
      <pc:sldChg chg="modSp new mod">
        <pc:chgData name="Kira Bryant" userId="fde6f969-28da-402d-b662-e1ab71964167" providerId="ADAL" clId="{56FA0ED3-ED3A-4A38-8C76-5CC63C220D21}" dt="2023-11-15T14:43:56.610" v="130"/>
        <pc:sldMkLst>
          <pc:docMk/>
          <pc:sldMk cId="1189574232" sldId="296"/>
        </pc:sldMkLst>
        <pc:spChg chg="mod">
          <ac:chgData name="Kira Bryant" userId="fde6f969-28da-402d-b662-e1ab71964167" providerId="ADAL" clId="{56FA0ED3-ED3A-4A38-8C76-5CC63C220D21}" dt="2023-11-15T14:43:47.398" v="129" actId="255"/>
          <ac:spMkLst>
            <pc:docMk/>
            <pc:sldMk cId="1189574232" sldId="296"/>
            <ac:spMk id="2" creationId="{DF834BA2-68AD-1C03-FCB6-D517A36EB8BF}"/>
          </ac:spMkLst>
        </pc:spChg>
        <pc:spChg chg="mod">
          <ac:chgData name="Kira Bryant" userId="fde6f969-28da-402d-b662-e1ab71964167" providerId="ADAL" clId="{56FA0ED3-ED3A-4A38-8C76-5CC63C220D21}" dt="2023-11-15T14:43:56.610" v="130"/>
          <ac:spMkLst>
            <pc:docMk/>
            <pc:sldMk cId="1189574232" sldId="296"/>
            <ac:spMk id="3" creationId="{2539B0E4-6D3E-F58C-D91F-F1E2914DE3C1}"/>
          </ac:spMkLst>
        </pc:spChg>
      </pc:sldChg>
      <pc:sldChg chg="modSp new mod">
        <pc:chgData name="Kira Bryant" userId="fde6f969-28da-402d-b662-e1ab71964167" providerId="ADAL" clId="{56FA0ED3-ED3A-4A38-8C76-5CC63C220D21}" dt="2023-11-15T14:44:29.531" v="134"/>
        <pc:sldMkLst>
          <pc:docMk/>
          <pc:sldMk cId="2500740779" sldId="297"/>
        </pc:sldMkLst>
        <pc:spChg chg="mod">
          <ac:chgData name="Kira Bryant" userId="fde6f969-28da-402d-b662-e1ab71964167" providerId="ADAL" clId="{56FA0ED3-ED3A-4A38-8C76-5CC63C220D21}" dt="2023-11-15T14:44:17.196" v="133" actId="255"/>
          <ac:spMkLst>
            <pc:docMk/>
            <pc:sldMk cId="2500740779" sldId="297"/>
            <ac:spMk id="2" creationId="{D0F24B2A-D6D8-175E-8655-136E4A8F0FAA}"/>
          </ac:spMkLst>
        </pc:spChg>
        <pc:spChg chg="mod">
          <ac:chgData name="Kira Bryant" userId="fde6f969-28da-402d-b662-e1ab71964167" providerId="ADAL" clId="{56FA0ED3-ED3A-4A38-8C76-5CC63C220D21}" dt="2023-11-15T14:44:29.531" v="134"/>
          <ac:spMkLst>
            <pc:docMk/>
            <pc:sldMk cId="2500740779" sldId="297"/>
            <ac:spMk id="3" creationId="{58A63AC4-A556-4EF1-3FD2-54C4D9463BA5}"/>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7.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1.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5.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Adults in Mahoning County Experienced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Mahon!$C$3:$C$4</c:f>
              <c:strCache>
                <c:ptCount val="2"/>
                <c:pt idx="0">
                  <c:v>Mahoning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6495406824146983E-2"/>
                  <c:y val="-3.4398877223680374E-2"/>
                </c:manualLayout>
              </c:layout>
              <c:tx>
                <c:rich>
                  <a:bodyPr/>
                  <a:lstStyle/>
                  <a:p>
                    <a:fld id="{6688558D-29D3-4050-8700-972EB20CC17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202C-4082-B135-28D55B68ECE9}"/>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Mahon!$B$5:$B$10</c:f>
              <c:numCache>
                <c:formatCode>General</c:formatCode>
                <c:ptCount val="6"/>
                <c:pt idx="0">
                  <c:v>2016</c:v>
                </c:pt>
                <c:pt idx="1">
                  <c:v>2017</c:v>
                </c:pt>
                <c:pt idx="2">
                  <c:v>2018</c:v>
                </c:pt>
                <c:pt idx="3">
                  <c:v>2019</c:v>
                </c:pt>
                <c:pt idx="4">
                  <c:v>2020</c:v>
                </c:pt>
                <c:pt idx="5">
                  <c:v>2021</c:v>
                </c:pt>
              </c:numCache>
            </c:numRef>
          </c:cat>
          <c:val>
            <c:numRef>
              <c:f>Mahon!$C$5:$C$10</c:f>
              <c:numCache>
                <c:formatCode>General</c:formatCode>
                <c:ptCount val="6"/>
                <c:pt idx="0">
                  <c:v>39.340000000000003</c:v>
                </c:pt>
                <c:pt idx="1">
                  <c:v>41.55</c:v>
                </c:pt>
                <c:pt idx="2">
                  <c:v>36.979999999999997</c:v>
                </c:pt>
                <c:pt idx="3">
                  <c:v>34.79</c:v>
                </c:pt>
                <c:pt idx="4">
                  <c:v>22.05</c:v>
                </c:pt>
                <c:pt idx="5">
                  <c:v>18.62</c:v>
                </c:pt>
              </c:numCache>
            </c:numRef>
          </c:val>
          <c:smooth val="0"/>
          <c:extLst>
            <c:ext xmlns:c16="http://schemas.microsoft.com/office/drawing/2014/chart" uri="{C3380CC4-5D6E-409C-BE32-E72D297353CC}">
              <c16:uniqueId val="{00000001-202C-4082-B135-28D55B68ECE9}"/>
            </c:ext>
          </c:extLst>
        </c:ser>
        <c:ser>
          <c:idx val="1"/>
          <c:order val="1"/>
          <c:tx>
            <c:strRef>
              <c:f>Mahon!$D$3:$D$4</c:f>
              <c:strCache>
                <c:ptCount val="2"/>
                <c:pt idx="0">
                  <c:v>Mahoning Black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5.4960192475940507E-2"/>
                  <c:y val="-3.4398877223680374E-2"/>
                </c:manualLayout>
              </c:layout>
              <c:tx>
                <c:rich>
                  <a:bodyPr/>
                  <a:lstStyle/>
                  <a:p>
                    <a:fld id="{05FE68BA-4762-4142-AAD8-C17A9C2E589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202C-4082-B135-28D55B68ECE9}"/>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Mahon!$B$5:$B$10</c:f>
              <c:numCache>
                <c:formatCode>General</c:formatCode>
                <c:ptCount val="6"/>
                <c:pt idx="0">
                  <c:v>2016</c:v>
                </c:pt>
                <c:pt idx="1">
                  <c:v>2017</c:v>
                </c:pt>
                <c:pt idx="2">
                  <c:v>2018</c:v>
                </c:pt>
                <c:pt idx="3">
                  <c:v>2019</c:v>
                </c:pt>
                <c:pt idx="4">
                  <c:v>2020</c:v>
                </c:pt>
                <c:pt idx="5">
                  <c:v>2021</c:v>
                </c:pt>
              </c:numCache>
            </c:numRef>
          </c:cat>
          <c:val>
            <c:numRef>
              <c:f>Mahon!$D$5:$D$10</c:f>
              <c:numCache>
                <c:formatCode>General</c:formatCode>
                <c:ptCount val="6"/>
                <c:pt idx="0">
                  <c:v>177.61</c:v>
                </c:pt>
                <c:pt idx="1">
                  <c:v>160.49</c:v>
                </c:pt>
                <c:pt idx="2">
                  <c:v>164.12</c:v>
                </c:pt>
                <c:pt idx="3">
                  <c:v>156.12</c:v>
                </c:pt>
                <c:pt idx="4">
                  <c:v>138.15</c:v>
                </c:pt>
                <c:pt idx="5">
                  <c:v>140.86000000000001</c:v>
                </c:pt>
              </c:numCache>
            </c:numRef>
          </c:val>
          <c:smooth val="0"/>
          <c:extLst>
            <c:ext xmlns:c16="http://schemas.microsoft.com/office/drawing/2014/chart" uri="{C3380CC4-5D6E-409C-BE32-E72D297353CC}">
              <c16:uniqueId val="{00000003-202C-4082-B135-28D55B68ECE9}"/>
            </c:ext>
          </c:extLst>
        </c:ser>
        <c:ser>
          <c:idx val="2"/>
          <c:order val="2"/>
          <c:tx>
            <c:strRef>
              <c:f>Mahon!$E$3:$E$4</c:f>
              <c:strCache>
                <c:ptCount val="2"/>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6495406824146983E-2"/>
                  <c:y val="3.9028871391076032E-2"/>
                </c:manualLayout>
              </c:layout>
              <c:tx>
                <c:rich>
                  <a:bodyPr/>
                  <a:lstStyle/>
                  <a:p>
                    <a:fld id="{7BC496CC-9F96-417F-8F88-773C79D9F72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202C-4082-B135-28D55B68ECE9}"/>
                </c:ext>
              </c:extLst>
            </c:dLbl>
            <c:dLbl>
              <c:idx val="1"/>
              <c:layout>
                <c:manualLayout>
                  <c:x val="-4.9273184601924758E-2"/>
                  <c:y val="3.4399241761446313E-2"/>
                </c:manualLayout>
              </c:layout>
              <c:tx>
                <c:rich>
                  <a:bodyPr/>
                  <a:lstStyle/>
                  <a:p>
                    <a:fld id="{A5877AD1-177D-4046-830D-E1EFD7A56D6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202C-4082-B135-28D55B68ECE9}"/>
                </c:ext>
              </c:extLst>
            </c:dLbl>
            <c:dLbl>
              <c:idx val="2"/>
              <c:layout>
                <c:manualLayout>
                  <c:x val="-4.3717629046369201E-2"/>
                  <c:y val="3.4399241761446403E-2"/>
                </c:manualLayout>
              </c:layout>
              <c:tx>
                <c:rich>
                  <a:bodyPr/>
                  <a:lstStyle/>
                  <a:p>
                    <a:fld id="{0807616F-C1FD-465B-97DC-E901172297B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202C-4082-B135-28D55B68ECE9}"/>
                </c:ext>
              </c:extLst>
            </c:dLbl>
            <c:dLbl>
              <c:idx val="3"/>
              <c:layout>
                <c:manualLayout>
                  <c:x val="-4.9273184601924758E-2"/>
                  <c:y val="3.9028871391076116E-2"/>
                </c:manualLayout>
              </c:layout>
              <c:tx>
                <c:rich>
                  <a:bodyPr/>
                  <a:lstStyle/>
                  <a:p>
                    <a:fld id="{A0D4C276-B15C-44D2-9109-14092FFAB79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202C-4082-B135-28D55B68ECE9}"/>
                </c:ext>
              </c:extLst>
            </c:dLbl>
            <c:dLbl>
              <c:idx val="4"/>
              <c:layout>
                <c:manualLayout>
                  <c:x val="-4.9273184601924758E-2"/>
                  <c:y val="2.5139982502187228E-2"/>
                </c:manualLayout>
              </c:layout>
              <c:tx>
                <c:rich>
                  <a:bodyPr/>
                  <a:lstStyle/>
                  <a:p>
                    <a:fld id="{8087CF47-E7AE-466C-8F04-E74A8394A3E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202C-4082-B135-28D55B68ECE9}"/>
                </c:ext>
              </c:extLst>
            </c:dLbl>
            <c:dLbl>
              <c:idx val="5"/>
              <c:layout>
                <c:manualLayout>
                  <c:x val="-4.9273184601924862E-2"/>
                  <c:y val="2.5139982502187058E-2"/>
                </c:manualLayout>
              </c:layout>
              <c:tx>
                <c:rich>
                  <a:bodyPr/>
                  <a:lstStyle/>
                  <a:p>
                    <a:fld id="{8A7B4AC9-E71C-4210-B6A1-BC63AE65E4E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202C-4082-B135-28D55B68ECE9}"/>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Mahon!$B$5:$B$10</c:f>
              <c:numCache>
                <c:formatCode>General</c:formatCode>
                <c:ptCount val="6"/>
                <c:pt idx="0">
                  <c:v>2016</c:v>
                </c:pt>
                <c:pt idx="1">
                  <c:v>2017</c:v>
                </c:pt>
                <c:pt idx="2">
                  <c:v>2018</c:v>
                </c:pt>
                <c:pt idx="3">
                  <c:v>2019</c:v>
                </c:pt>
                <c:pt idx="4">
                  <c:v>2020</c:v>
                </c:pt>
                <c:pt idx="5">
                  <c:v>2021</c:v>
                </c:pt>
              </c:numCache>
            </c:numRef>
          </c:cat>
          <c:val>
            <c:numRef>
              <c:f>Mahon!$E$5:$E$10</c:f>
              <c:numCache>
                <c:formatCode>0.00</c:formatCode>
                <c:ptCount val="6"/>
                <c:pt idx="0">
                  <c:v>23.20592166597401</c:v>
                </c:pt>
                <c:pt idx="1">
                  <c:v>25.853660865460142</c:v>
                </c:pt>
                <c:pt idx="2">
                  <c:v>26.037747990511647</c:v>
                </c:pt>
                <c:pt idx="3">
                  <c:v>26.108100890416257</c:v>
                </c:pt>
                <c:pt idx="4">
                  <c:v>19.192334175245101</c:v>
                </c:pt>
                <c:pt idx="5">
                  <c:v>17.67458023399103</c:v>
                </c:pt>
              </c:numCache>
            </c:numRef>
          </c:val>
          <c:smooth val="0"/>
          <c:extLst>
            <c:ext xmlns:c16="http://schemas.microsoft.com/office/drawing/2014/chart" uri="{C3380CC4-5D6E-409C-BE32-E72D297353CC}">
              <c16:uniqueId val="{0000000A-202C-4082-B135-28D55B68ECE9}"/>
            </c:ext>
          </c:extLst>
        </c:ser>
        <c:ser>
          <c:idx val="3"/>
          <c:order val="3"/>
          <c:tx>
            <c:strRef>
              <c:f>Mahon!$F$3:$F$4</c:f>
              <c:strCache>
                <c:ptCount val="2"/>
                <c:pt idx="0">
                  <c:v>Ohio Black Adults</c:v>
                </c:pt>
              </c:strCache>
            </c:strRef>
          </c:tx>
          <c:spPr>
            <a:ln w="28575" cap="rnd">
              <a:solidFill>
                <a:schemeClr val="accent1">
                  <a:lumMod val="50000"/>
                </a:schemeClr>
              </a:solidFill>
              <a:round/>
            </a:ln>
            <a:effectLst/>
          </c:spPr>
          <c:marker>
            <c:symbol val="circle"/>
            <c:size val="5"/>
            <c:spPr>
              <a:solidFill>
                <a:schemeClr val="accent1">
                  <a:lumMod val="50000"/>
                </a:schemeClr>
              </a:solidFill>
              <a:ln w="9525">
                <a:solidFill>
                  <a:schemeClr val="accent1">
                    <a:lumMod val="50000"/>
                  </a:schemeClr>
                </a:solidFill>
              </a:ln>
              <a:effectLst/>
            </c:spPr>
          </c:marker>
          <c:dLbls>
            <c:dLbl>
              <c:idx val="0"/>
              <c:layout>
                <c:manualLayout>
                  <c:x val="-5.2182414698162732E-2"/>
                  <c:y val="3.9028871391076116E-2"/>
                </c:manualLayout>
              </c:layout>
              <c:tx>
                <c:rich>
                  <a:bodyPr/>
                  <a:lstStyle/>
                  <a:p>
                    <a:fld id="{8EFC3D34-AFC9-4AC6-89BF-F9B8C51FDC1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202C-4082-B135-28D55B68ECE9}"/>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Mahon!$B$5:$B$10</c:f>
              <c:numCache>
                <c:formatCode>General</c:formatCode>
                <c:ptCount val="6"/>
                <c:pt idx="0">
                  <c:v>2016</c:v>
                </c:pt>
                <c:pt idx="1">
                  <c:v>2017</c:v>
                </c:pt>
                <c:pt idx="2">
                  <c:v>2018</c:v>
                </c:pt>
                <c:pt idx="3">
                  <c:v>2019</c:v>
                </c:pt>
                <c:pt idx="4">
                  <c:v>2020</c:v>
                </c:pt>
                <c:pt idx="5">
                  <c:v>2021</c:v>
                </c:pt>
              </c:numCache>
            </c:numRef>
          </c:cat>
          <c:val>
            <c:numRef>
              <c:f>Mahon!$F$5:$F$10</c:f>
              <c:numCache>
                <c:formatCode>0.00</c:formatCode>
                <c:ptCount val="6"/>
                <c:pt idx="0">
                  <c:v>113.02654186836551</c:v>
                </c:pt>
                <c:pt idx="1">
                  <c:v>132.15024439342727</c:v>
                </c:pt>
                <c:pt idx="2">
                  <c:v>136.81599220943681</c:v>
                </c:pt>
                <c:pt idx="3">
                  <c:v>146.44674551136245</c:v>
                </c:pt>
                <c:pt idx="4">
                  <c:v>108.20050384950439</c:v>
                </c:pt>
                <c:pt idx="5">
                  <c:v>110.85141591017455</c:v>
                </c:pt>
              </c:numCache>
            </c:numRef>
          </c:val>
          <c:smooth val="0"/>
          <c:extLst>
            <c:ext xmlns:c16="http://schemas.microsoft.com/office/drawing/2014/chart" uri="{C3380CC4-5D6E-409C-BE32-E72D297353CC}">
              <c16:uniqueId val="{0000000C-202C-4082-B135-28D55B68ECE9}"/>
            </c:ext>
          </c:extLst>
        </c:ser>
        <c:dLbls>
          <c:dLblPos val="t"/>
          <c:showLegendKey val="0"/>
          <c:showVal val="1"/>
          <c:showCatName val="0"/>
          <c:showSerName val="0"/>
          <c:showPercent val="0"/>
          <c:showBubbleSize val="0"/>
        </c:dLbls>
        <c:marker val="1"/>
        <c:smooth val="0"/>
        <c:axId val="1921015343"/>
        <c:axId val="1921013903"/>
      </c:lineChart>
      <c:catAx>
        <c:axId val="192101534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921013903"/>
        <c:crosses val="autoZero"/>
        <c:auto val="1"/>
        <c:lblAlgn val="ctr"/>
        <c:lblOffset val="100"/>
        <c:noMultiLvlLbl val="0"/>
      </c:catAx>
      <c:valAx>
        <c:axId val="192101390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0906612133605999E-2"/>
              <c:y val="0.20616966946928245"/>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92101534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Asthma Mortality by Race-Age Group, 2016-2021 Averages, Mahoning County and Ohio (rate per 1,000,000 residents) </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barChart>
        <c:barDir val="col"/>
        <c:grouping val="clustered"/>
        <c:varyColors val="0"/>
        <c:ser>
          <c:idx val="0"/>
          <c:order val="0"/>
          <c:tx>
            <c:strRef>
              <c:f>Mahoning!$J$16</c:f>
              <c:strCache>
                <c:ptCount val="1"/>
                <c:pt idx="0">
                  <c:v>Mahoning County</c:v>
                </c:pt>
              </c:strCache>
            </c:strRef>
          </c:tx>
          <c:spPr>
            <a:solidFill>
              <a:srgbClr val="69C2C6"/>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Mahoning!$K$14:$N$15</c:f>
              <c:multiLvlStrCache>
                <c:ptCount val="4"/>
                <c:lvl>
                  <c:pt idx="0">
                    <c:v>White</c:v>
                  </c:pt>
                  <c:pt idx="1">
                    <c:v>Black</c:v>
                  </c:pt>
                  <c:pt idx="2">
                    <c:v>White</c:v>
                  </c:pt>
                  <c:pt idx="3">
                    <c:v>Black</c:v>
                  </c:pt>
                </c:lvl>
                <c:lvl>
                  <c:pt idx="0">
                    <c:v>Adult</c:v>
                  </c:pt>
                  <c:pt idx="2">
                    <c:v>Child</c:v>
                  </c:pt>
                </c:lvl>
              </c:multiLvlStrCache>
            </c:multiLvlStrRef>
          </c:cat>
          <c:val>
            <c:numRef>
              <c:f>Mahoning!$K$16:$N$16</c:f>
              <c:numCache>
                <c:formatCode>0.00</c:formatCode>
                <c:ptCount val="4"/>
                <c:pt idx="0">
                  <c:v>14.359221336511249</c:v>
                </c:pt>
                <c:pt idx="1">
                  <c:v>61.921918869172153</c:v>
                </c:pt>
                <c:pt idx="2">
                  <c:v>4.8930381852699982</c:v>
                </c:pt>
                <c:pt idx="3">
                  <c:v>0</c:v>
                </c:pt>
              </c:numCache>
            </c:numRef>
          </c:val>
          <c:extLst>
            <c:ext xmlns:c16="http://schemas.microsoft.com/office/drawing/2014/chart" uri="{C3380CC4-5D6E-409C-BE32-E72D297353CC}">
              <c16:uniqueId val="{00000000-C625-42C0-A471-B76717ACB1E0}"/>
            </c:ext>
          </c:extLst>
        </c:ser>
        <c:ser>
          <c:idx val="1"/>
          <c:order val="1"/>
          <c:tx>
            <c:strRef>
              <c:f>Mahoning!$J$17</c:f>
              <c:strCache>
                <c:ptCount val="1"/>
                <c:pt idx="0">
                  <c:v>Ohio</c:v>
                </c:pt>
              </c:strCache>
            </c:strRef>
          </c:tx>
          <c:spPr>
            <a:solidFill>
              <a:srgbClr val="BBD36F"/>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Mahoning!$K$14:$N$15</c:f>
              <c:multiLvlStrCache>
                <c:ptCount val="4"/>
                <c:lvl>
                  <c:pt idx="0">
                    <c:v>White</c:v>
                  </c:pt>
                  <c:pt idx="1">
                    <c:v>Black</c:v>
                  </c:pt>
                  <c:pt idx="2">
                    <c:v>White</c:v>
                  </c:pt>
                  <c:pt idx="3">
                    <c:v>Black</c:v>
                  </c:pt>
                </c:lvl>
                <c:lvl>
                  <c:pt idx="0">
                    <c:v>Adult</c:v>
                  </c:pt>
                  <c:pt idx="2">
                    <c:v>Child</c:v>
                  </c:pt>
                </c:lvl>
              </c:multiLvlStrCache>
            </c:multiLvlStrRef>
          </c:cat>
          <c:val>
            <c:numRef>
              <c:f>Mahoning!$K$17:$N$17</c:f>
              <c:numCache>
                <c:formatCode>0.00</c:formatCode>
                <c:ptCount val="4"/>
                <c:pt idx="0">
                  <c:v>12.172437419853887</c:v>
                </c:pt>
                <c:pt idx="1">
                  <c:v>32.853552790465066</c:v>
                </c:pt>
                <c:pt idx="2">
                  <c:v>1.284779077837584</c:v>
                </c:pt>
                <c:pt idx="3">
                  <c:v>12.600378986936704</c:v>
                </c:pt>
              </c:numCache>
            </c:numRef>
          </c:val>
          <c:extLst>
            <c:ext xmlns:c16="http://schemas.microsoft.com/office/drawing/2014/chart" uri="{C3380CC4-5D6E-409C-BE32-E72D297353CC}">
              <c16:uniqueId val="{00000001-C625-42C0-A471-B76717ACB1E0}"/>
            </c:ext>
          </c:extLst>
        </c:ser>
        <c:dLbls>
          <c:dLblPos val="outEnd"/>
          <c:showLegendKey val="0"/>
          <c:showVal val="1"/>
          <c:showCatName val="0"/>
          <c:showSerName val="0"/>
          <c:showPercent val="0"/>
          <c:showBubbleSize val="0"/>
        </c:dLbls>
        <c:gapWidth val="140"/>
        <c:overlap val="-27"/>
        <c:axId val="1245359295"/>
        <c:axId val="1245358815"/>
      </c:barChart>
      <c:catAx>
        <c:axId val="124535929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45358815"/>
        <c:crosses val="autoZero"/>
        <c:auto val="1"/>
        <c:lblAlgn val="ctr"/>
        <c:lblOffset val="100"/>
        <c:noMultiLvlLbl val="0"/>
      </c:catAx>
      <c:valAx>
        <c:axId val="124535881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1,000,000 Residents</a:t>
                </a:r>
              </a:p>
            </c:rich>
          </c:tx>
          <c:layout>
            <c:manualLayout>
              <c:xMode val="edge"/>
              <c:yMode val="edge"/>
              <c:x val="8.3333333333333332E-3"/>
              <c:y val="0.1967206182560513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4535929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Adults in Mahoning County Experienced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Visualizations.xlsx]Mahon'!$C$3:$C$4</c:f>
              <c:strCache>
                <c:ptCount val="2"/>
                <c:pt idx="0">
                  <c:v>Mahoning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4025905876694804E-2"/>
                  <c:y val="2.208512363501345E-2"/>
                </c:manualLayout>
              </c:layout>
              <c:tx>
                <c:rich>
                  <a:bodyPr/>
                  <a:lstStyle/>
                  <a:p>
                    <a:fld id="{B9CE323F-A161-4E41-8A8B-2DA65143535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5C85-4786-B81B-76367EA93F16}"/>
                </c:ext>
              </c:extLst>
            </c:dLbl>
            <c:dLbl>
              <c:idx val="1"/>
              <c:layout>
                <c:manualLayout>
                  <c:x val="-4.4025905876694825E-2"/>
                  <c:y val="2.6095146798422765E-2"/>
                </c:manualLayout>
              </c:layout>
              <c:tx>
                <c:rich>
                  <a:bodyPr/>
                  <a:lstStyle/>
                  <a:p>
                    <a:fld id="{74D96CCE-9BE4-4F08-9DD5-2DB8BD6E297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C85-4786-B81B-76367EA93F16}"/>
                </c:ext>
              </c:extLst>
            </c:dLbl>
            <c:dLbl>
              <c:idx val="2"/>
              <c:layout>
                <c:manualLayout>
                  <c:x val="-4.4025905876694874E-2"/>
                  <c:y val="-3.0045177489308711E-2"/>
                </c:manualLayout>
              </c:layout>
              <c:tx>
                <c:rich>
                  <a:bodyPr/>
                  <a:lstStyle/>
                  <a:p>
                    <a:fld id="{6CC79F9D-6097-44E0-A15C-5252ADEFF76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5C85-4786-B81B-76367EA93F16}"/>
                </c:ext>
              </c:extLst>
            </c:dLbl>
            <c:dLbl>
              <c:idx val="3"/>
              <c:layout>
                <c:manualLayout>
                  <c:x val="-4.6373323283183006E-2"/>
                  <c:y val="-3.0045177489308711E-2"/>
                </c:manualLayout>
              </c:layout>
              <c:tx>
                <c:rich>
                  <a:bodyPr/>
                  <a:lstStyle/>
                  <a:p>
                    <a:fld id="{F6340927-A5C7-49AB-870F-73DBED64485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C85-4786-B81B-76367EA93F16}"/>
                </c:ext>
              </c:extLst>
            </c:dLbl>
            <c:dLbl>
              <c:idx val="4"/>
              <c:layout>
                <c:manualLayout>
                  <c:x val="-4.1678488470206561E-2"/>
                  <c:y val="-3.0045177489308711E-2"/>
                </c:manualLayout>
              </c:layout>
              <c:tx>
                <c:rich>
                  <a:bodyPr/>
                  <a:lstStyle/>
                  <a:p>
                    <a:fld id="{F3ED3751-D05F-4D97-A830-BE016AA59FF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5C85-4786-B81B-76367EA93F16}"/>
                </c:ext>
              </c:extLst>
            </c:dLbl>
            <c:dLbl>
              <c:idx val="5"/>
              <c:layout>
                <c:manualLayout>
                  <c:x val="-4.4025905876694783E-2"/>
                  <c:y val="-3.8065223816127564E-2"/>
                </c:manualLayout>
              </c:layout>
              <c:tx>
                <c:rich>
                  <a:bodyPr/>
                  <a:lstStyle/>
                  <a:p>
                    <a:fld id="{61AC9626-6739-4774-B32A-398CCD432C3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5C85-4786-B81B-76367EA93F1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Visualizations.xlsx]Mahon'!$B$5:$B$10</c:f>
              <c:numCache>
                <c:formatCode>General</c:formatCode>
                <c:ptCount val="6"/>
                <c:pt idx="0">
                  <c:v>2016</c:v>
                </c:pt>
                <c:pt idx="1">
                  <c:v>2017</c:v>
                </c:pt>
                <c:pt idx="2">
                  <c:v>2018</c:v>
                </c:pt>
                <c:pt idx="3">
                  <c:v>2019</c:v>
                </c:pt>
                <c:pt idx="4">
                  <c:v>2020</c:v>
                </c:pt>
                <c:pt idx="5">
                  <c:v>2021</c:v>
                </c:pt>
              </c:numCache>
            </c:numRef>
          </c:cat>
          <c:val>
            <c:numRef>
              <c:f>'[County Visualizations.xlsx]Mahon'!$C$5:$C$10</c:f>
              <c:numCache>
                <c:formatCode>General</c:formatCode>
                <c:ptCount val="6"/>
                <c:pt idx="0">
                  <c:v>39.340000000000003</c:v>
                </c:pt>
                <c:pt idx="1">
                  <c:v>41.55</c:v>
                </c:pt>
                <c:pt idx="2">
                  <c:v>36.979999999999997</c:v>
                </c:pt>
                <c:pt idx="3">
                  <c:v>34.79</c:v>
                </c:pt>
                <c:pt idx="4">
                  <c:v>22.05</c:v>
                </c:pt>
                <c:pt idx="5">
                  <c:v>18.62</c:v>
                </c:pt>
              </c:numCache>
            </c:numRef>
          </c:val>
          <c:smooth val="0"/>
          <c:extLst>
            <c:ext xmlns:c16="http://schemas.microsoft.com/office/drawing/2014/chart" uri="{C3380CC4-5D6E-409C-BE32-E72D297353CC}">
              <c16:uniqueId val="{00000006-5C85-4786-B81B-76367EA93F16}"/>
            </c:ext>
          </c:extLst>
        </c:ser>
        <c:ser>
          <c:idx val="2"/>
          <c:order val="1"/>
          <c:tx>
            <c:strRef>
              <c:f>'[County Visualizations.xlsx]Mahon'!$E$3:$E$4</c:f>
              <c:strCache>
                <c:ptCount val="2"/>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4"/>
              <c:layout>
                <c:manualLayout>
                  <c:x val="-4.40259058766947E-2"/>
                  <c:y val="3.8065223816127348E-2"/>
                </c:manualLayout>
              </c:layout>
              <c:tx>
                <c:rich>
                  <a:bodyPr/>
                  <a:lstStyle/>
                  <a:p>
                    <a:fld id="{C398E69E-CF4C-4AFF-B359-24CF591D9BF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5C85-4786-B81B-76367EA93F16}"/>
                </c:ext>
              </c:extLst>
            </c:dLbl>
            <c:dLbl>
              <c:idx val="5"/>
              <c:layout>
                <c:manualLayout>
                  <c:x val="-4.4025905876694783E-2"/>
                  <c:y val="3.0045177489308562E-2"/>
                </c:manualLayout>
              </c:layout>
              <c:tx>
                <c:rich>
                  <a:bodyPr/>
                  <a:lstStyle/>
                  <a:p>
                    <a:fld id="{FB04966C-46DA-43D4-ACCA-0CC9259D4D9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5C85-4786-B81B-76367EA93F1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Visualizations.xlsx]Mahon'!$B$5:$B$10</c:f>
              <c:numCache>
                <c:formatCode>General</c:formatCode>
                <c:ptCount val="6"/>
                <c:pt idx="0">
                  <c:v>2016</c:v>
                </c:pt>
                <c:pt idx="1">
                  <c:v>2017</c:v>
                </c:pt>
                <c:pt idx="2">
                  <c:v>2018</c:v>
                </c:pt>
                <c:pt idx="3">
                  <c:v>2019</c:v>
                </c:pt>
                <c:pt idx="4">
                  <c:v>2020</c:v>
                </c:pt>
                <c:pt idx="5">
                  <c:v>2021</c:v>
                </c:pt>
              </c:numCache>
            </c:numRef>
          </c:cat>
          <c:val>
            <c:numRef>
              <c:f>'[County Visualizations.xlsx]Mahon'!$E$5:$E$10</c:f>
              <c:numCache>
                <c:formatCode>0.00</c:formatCode>
                <c:ptCount val="6"/>
                <c:pt idx="0">
                  <c:v>23.20592166597401</c:v>
                </c:pt>
                <c:pt idx="1">
                  <c:v>25.853660865460142</c:v>
                </c:pt>
                <c:pt idx="2">
                  <c:v>26.037747990511647</c:v>
                </c:pt>
                <c:pt idx="3">
                  <c:v>26.108100890416257</c:v>
                </c:pt>
                <c:pt idx="4">
                  <c:v>19.192334175245101</c:v>
                </c:pt>
                <c:pt idx="5">
                  <c:v>17.67458023399103</c:v>
                </c:pt>
              </c:numCache>
            </c:numRef>
          </c:val>
          <c:smooth val="0"/>
          <c:extLst>
            <c:ext xmlns:c16="http://schemas.microsoft.com/office/drawing/2014/chart" uri="{C3380CC4-5D6E-409C-BE32-E72D297353CC}">
              <c16:uniqueId val="{00000009-5C85-4786-B81B-76367EA93F16}"/>
            </c:ext>
          </c:extLst>
        </c:ser>
        <c:ser>
          <c:idx val="4"/>
          <c:order val="2"/>
          <c:tx>
            <c:strRef>
              <c:f>'[County Visualizations.xlsx]Mahon'!$G$3:$G$4</c:f>
              <c:strCache>
                <c:ptCount val="2"/>
                <c:pt idx="0">
                  <c:v>Mahoning Hispanic Adults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Visualizations.xlsx]Mahon'!$B$5:$B$10</c:f>
              <c:numCache>
                <c:formatCode>General</c:formatCode>
                <c:ptCount val="6"/>
                <c:pt idx="0">
                  <c:v>2016</c:v>
                </c:pt>
                <c:pt idx="1">
                  <c:v>2017</c:v>
                </c:pt>
                <c:pt idx="2">
                  <c:v>2018</c:v>
                </c:pt>
                <c:pt idx="3">
                  <c:v>2019</c:v>
                </c:pt>
                <c:pt idx="4">
                  <c:v>2020</c:v>
                </c:pt>
                <c:pt idx="5">
                  <c:v>2021</c:v>
                </c:pt>
              </c:numCache>
            </c:numRef>
          </c:cat>
          <c:val>
            <c:numRef>
              <c:f>'[County Visualizations.xlsx]Mahon'!$G$5:$G$10</c:f>
              <c:numCache>
                <c:formatCode>0.00</c:formatCode>
                <c:ptCount val="6"/>
                <c:pt idx="0">
                  <c:v>103.104726598702</c:v>
                </c:pt>
                <c:pt idx="1">
                  <c:v>95.779039982180606</c:v>
                </c:pt>
                <c:pt idx="2">
                  <c:v>111.963508189923</c:v>
                </c:pt>
                <c:pt idx="3">
                  <c:v>125.126135216953</c:v>
                </c:pt>
                <c:pt idx="4">
                  <c:v>97.7640112283419</c:v>
                </c:pt>
                <c:pt idx="5">
                  <c:v>92.148566055477204</c:v>
                </c:pt>
              </c:numCache>
            </c:numRef>
          </c:val>
          <c:smooth val="0"/>
          <c:extLst>
            <c:ext xmlns:c16="http://schemas.microsoft.com/office/drawing/2014/chart" uri="{C3380CC4-5D6E-409C-BE32-E72D297353CC}">
              <c16:uniqueId val="{0000000A-5C85-4786-B81B-76367EA93F16}"/>
            </c:ext>
          </c:extLst>
        </c:ser>
        <c:ser>
          <c:idx val="5"/>
          <c:order val="3"/>
          <c:tx>
            <c:strRef>
              <c:f>'[County Visualizations.xlsx]Mahon'!$H$3:$H$4</c:f>
              <c:strCache>
                <c:ptCount val="2"/>
                <c:pt idx="0">
                  <c:v>Ohio Hispanic Adults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Visualizations.xlsx]Mahon'!$B$5:$B$10</c:f>
              <c:numCache>
                <c:formatCode>General</c:formatCode>
                <c:ptCount val="6"/>
                <c:pt idx="0">
                  <c:v>2016</c:v>
                </c:pt>
                <c:pt idx="1">
                  <c:v>2017</c:v>
                </c:pt>
                <c:pt idx="2">
                  <c:v>2018</c:v>
                </c:pt>
                <c:pt idx="3">
                  <c:v>2019</c:v>
                </c:pt>
                <c:pt idx="4">
                  <c:v>2020</c:v>
                </c:pt>
                <c:pt idx="5">
                  <c:v>2021</c:v>
                </c:pt>
              </c:numCache>
            </c:numRef>
          </c:cat>
          <c:val>
            <c:numRef>
              <c:f>'[County Visualizations.xlsx]Mahon'!$H$5:$H$10</c:f>
              <c:numCache>
                <c:formatCode>0.00</c:formatCode>
                <c:ptCount val="6"/>
                <c:pt idx="0">
                  <c:v>48.051649682446353</c:v>
                </c:pt>
                <c:pt idx="1">
                  <c:v>45.932741877472722</c:v>
                </c:pt>
                <c:pt idx="2">
                  <c:v>57.704568458437947</c:v>
                </c:pt>
                <c:pt idx="3">
                  <c:v>63.897430189361785</c:v>
                </c:pt>
                <c:pt idx="4">
                  <c:v>48.498576020518634</c:v>
                </c:pt>
                <c:pt idx="5">
                  <c:v>55.598992268265135</c:v>
                </c:pt>
              </c:numCache>
            </c:numRef>
          </c:val>
          <c:smooth val="0"/>
          <c:extLst>
            <c:ext xmlns:c16="http://schemas.microsoft.com/office/drawing/2014/chart" uri="{C3380CC4-5D6E-409C-BE32-E72D297353CC}">
              <c16:uniqueId val="{0000000B-5C85-4786-B81B-76367EA93F16}"/>
            </c:ext>
          </c:extLst>
        </c:ser>
        <c:dLbls>
          <c:dLblPos val="t"/>
          <c:showLegendKey val="0"/>
          <c:showVal val="1"/>
          <c:showCatName val="0"/>
          <c:showSerName val="0"/>
          <c:showPercent val="0"/>
          <c:showBubbleSize val="0"/>
        </c:dLbls>
        <c:marker val="1"/>
        <c:smooth val="0"/>
        <c:axId val="1319290367"/>
        <c:axId val="1340674639"/>
      </c:lineChart>
      <c:catAx>
        <c:axId val="131929036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40674639"/>
        <c:crosses val="autoZero"/>
        <c:auto val="1"/>
        <c:lblAlgn val="ctr"/>
        <c:lblOffset val="100"/>
        <c:noMultiLvlLbl val="0"/>
      </c:catAx>
      <c:valAx>
        <c:axId val="134067463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3046314416177429E-2"/>
              <c:y val="0.16621758644099269"/>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1929036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Children in Mahoning County Experienced Higher Rates of Asthma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Mahon!$C$13:$C$14</c:f>
              <c:strCache>
                <c:ptCount val="2"/>
                <c:pt idx="0">
                  <c:v>Mahoning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7847929395790925E-2"/>
                  <c:y val="-3.5387293759997253E-2"/>
                </c:manualLayout>
              </c:layout>
              <c:tx>
                <c:rich>
                  <a:bodyPr/>
                  <a:lstStyle/>
                  <a:p>
                    <a:fld id="{0775EA42-CBAE-4E12-82D4-737B94BD508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606D-40C4-ABE4-233B01FCC457}"/>
                </c:ext>
              </c:extLst>
            </c:dLbl>
            <c:dLbl>
              <c:idx val="1"/>
              <c:layout>
                <c:manualLayout>
                  <c:x val="-5.0563475899524778E-2"/>
                  <c:y val="-3.538729375999717E-2"/>
                </c:manualLayout>
              </c:layout>
              <c:tx>
                <c:rich>
                  <a:bodyPr/>
                  <a:lstStyle/>
                  <a:p>
                    <a:fld id="{56708AE9-6147-4777-9469-E93E201870B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606D-40C4-ABE4-233B01FCC457}"/>
                </c:ext>
              </c:extLst>
            </c:dLbl>
            <c:dLbl>
              <c:idx val="2"/>
              <c:layout>
                <c:manualLayout>
                  <c:x val="-4.7847929395790904E-2"/>
                  <c:y val="-3.538729375999717E-2"/>
                </c:manualLayout>
              </c:layout>
              <c:tx>
                <c:rich>
                  <a:bodyPr/>
                  <a:lstStyle/>
                  <a:p>
                    <a:fld id="{1A289713-4661-4C44-ABB7-AE3F13F2796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606D-40C4-ABE4-233B01FCC457}"/>
                </c:ext>
              </c:extLst>
            </c:dLbl>
            <c:dLbl>
              <c:idx val="3"/>
              <c:layout>
                <c:manualLayout>
                  <c:x val="-5.0563475899524882E-2"/>
                  <c:y val="-3.0897955937325933E-2"/>
                </c:manualLayout>
              </c:layout>
              <c:tx>
                <c:rich>
                  <a:bodyPr/>
                  <a:lstStyle/>
                  <a:p>
                    <a:fld id="{8FBD0F84-89DD-48E4-B585-54E4463738B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606D-40C4-ABE4-233B01FCC457}"/>
                </c:ext>
              </c:extLst>
            </c:dLbl>
            <c:dLbl>
              <c:idx val="4"/>
              <c:layout>
                <c:manualLayout>
                  <c:x val="-4.7847929395790904E-2"/>
                  <c:y val="-3.5387293759997253E-2"/>
                </c:manualLayout>
              </c:layout>
              <c:tx>
                <c:rich>
                  <a:bodyPr/>
                  <a:lstStyle/>
                  <a:p>
                    <a:fld id="{DD985C71-69F6-4175-A889-DA93CE7D4B0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606D-40C4-ABE4-233B01FCC457}"/>
                </c:ext>
              </c:extLst>
            </c:dLbl>
            <c:dLbl>
              <c:idx val="5"/>
              <c:layout>
                <c:manualLayout>
                  <c:x val="-4.5132382892056927E-2"/>
                  <c:y val="-2.1919280291983704E-2"/>
                </c:manualLayout>
              </c:layout>
              <c:tx>
                <c:rich>
                  <a:bodyPr/>
                  <a:lstStyle/>
                  <a:p>
                    <a:fld id="{A7686B85-D676-426D-B2BB-4D48626CAF2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606D-40C4-ABE4-233B01FCC45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Mahon!$B$15:$B$20</c:f>
              <c:numCache>
                <c:formatCode>General</c:formatCode>
                <c:ptCount val="6"/>
                <c:pt idx="0">
                  <c:v>2016</c:v>
                </c:pt>
                <c:pt idx="1">
                  <c:v>2017</c:v>
                </c:pt>
                <c:pt idx="2">
                  <c:v>2018</c:v>
                </c:pt>
                <c:pt idx="3">
                  <c:v>2019</c:v>
                </c:pt>
                <c:pt idx="4">
                  <c:v>2020</c:v>
                </c:pt>
                <c:pt idx="5">
                  <c:v>2021</c:v>
                </c:pt>
              </c:numCache>
            </c:numRef>
          </c:cat>
          <c:val>
            <c:numRef>
              <c:f>Mahon!$C$15:$C$20</c:f>
              <c:numCache>
                <c:formatCode>General</c:formatCode>
                <c:ptCount val="6"/>
                <c:pt idx="0">
                  <c:v>99.23</c:v>
                </c:pt>
                <c:pt idx="1">
                  <c:v>106.8</c:v>
                </c:pt>
                <c:pt idx="2">
                  <c:v>91.56</c:v>
                </c:pt>
                <c:pt idx="3">
                  <c:v>77.09</c:v>
                </c:pt>
                <c:pt idx="4">
                  <c:v>30.45</c:v>
                </c:pt>
                <c:pt idx="5">
                  <c:v>57.13</c:v>
                </c:pt>
              </c:numCache>
            </c:numRef>
          </c:val>
          <c:smooth val="0"/>
          <c:extLst>
            <c:ext xmlns:c16="http://schemas.microsoft.com/office/drawing/2014/chart" uri="{C3380CC4-5D6E-409C-BE32-E72D297353CC}">
              <c16:uniqueId val="{00000006-606D-40C4-ABE4-233B01FCC457}"/>
            </c:ext>
          </c:extLst>
        </c:ser>
        <c:ser>
          <c:idx val="1"/>
          <c:order val="1"/>
          <c:tx>
            <c:strRef>
              <c:f>Mahon!$D$13:$D$14</c:f>
              <c:strCache>
                <c:ptCount val="2"/>
                <c:pt idx="0">
                  <c:v>Mahoning Black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5.0638099972737625E-2"/>
                  <c:y val="-4.4365969405339524E-2"/>
                </c:manualLayout>
              </c:layout>
              <c:tx>
                <c:rich>
                  <a:bodyPr/>
                  <a:lstStyle/>
                  <a:p>
                    <a:fld id="{CB35695E-9811-441C-8ACC-F862F3F2CB7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606D-40C4-ABE4-233B01FCC457}"/>
                </c:ext>
              </c:extLst>
            </c:dLbl>
            <c:dLbl>
              <c:idx val="3"/>
              <c:layout>
                <c:manualLayout>
                  <c:x val="-5.3353646476471603E-2"/>
                  <c:y val="-3.9876631582668326E-2"/>
                </c:manualLayout>
              </c:layout>
              <c:tx>
                <c:rich>
                  <a:bodyPr/>
                  <a:lstStyle/>
                  <a:p>
                    <a:fld id="{CCAE76C3-3C44-4ACF-BA38-A947C8DF7F1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606D-40C4-ABE4-233B01FCC457}"/>
                </c:ext>
              </c:extLst>
            </c:dLbl>
            <c:dLbl>
              <c:idx val="4"/>
              <c:layout>
                <c:manualLayout>
                  <c:x val="-5.0638099972737723E-2"/>
                  <c:y val="-5.3344645050681795E-2"/>
                </c:manualLayout>
              </c:layout>
              <c:tx>
                <c:rich>
                  <a:bodyPr/>
                  <a:lstStyle/>
                  <a:p>
                    <a:fld id="{06FA8BAB-3D85-4FA8-9ED2-46C43307CD6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606D-40C4-ABE4-233B01FCC457}"/>
                </c:ext>
              </c:extLst>
            </c:dLbl>
            <c:dLbl>
              <c:idx val="5"/>
              <c:layout>
                <c:manualLayout>
                  <c:x val="-5.3353646476471603E-2"/>
                  <c:y val="-4.4365969405339482E-2"/>
                </c:manualLayout>
              </c:layout>
              <c:tx>
                <c:rich>
                  <a:bodyPr/>
                  <a:lstStyle/>
                  <a:p>
                    <a:fld id="{61C54D4A-F537-4E8E-8D67-0FEEAA5B98D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606D-40C4-ABE4-233B01FCC45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Mahon!$B$15:$B$20</c:f>
              <c:numCache>
                <c:formatCode>General</c:formatCode>
                <c:ptCount val="6"/>
                <c:pt idx="0">
                  <c:v>2016</c:v>
                </c:pt>
                <c:pt idx="1">
                  <c:v>2017</c:v>
                </c:pt>
                <c:pt idx="2">
                  <c:v>2018</c:v>
                </c:pt>
                <c:pt idx="3">
                  <c:v>2019</c:v>
                </c:pt>
                <c:pt idx="4">
                  <c:v>2020</c:v>
                </c:pt>
                <c:pt idx="5">
                  <c:v>2021</c:v>
                </c:pt>
              </c:numCache>
            </c:numRef>
          </c:cat>
          <c:val>
            <c:numRef>
              <c:f>Mahon!$D$15:$D$20</c:f>
              <c:numCache>
                <c:formatCode>General</c:formatCode>
                <c:ptCount val="6"/>
                <c:pt idx="0">
                  <c:v>454.32</c:v>
                </c:pt>
                <c:pt idx="1">
                  <c:v>469.4</c:v>
                </c:pt>
                <c:pt idx="2">
                  <c:v>491</c:v>
                </c:pt>
                <c:pt idx="3">
                  <c:v>456.82</c:v>
                </c:pt>
                <c:pt idx="4">
                  <c:v>225.11</c:v>
                </c:pt>
                <c:pt idx="5">
                  <c:v>387.83</c:v>
                </c:pt>
              </c:numCache>
            </c:numRef>
          </c:val>
          <c:smooth val="0"/>
          <c:extLst>
            <c:ext xmlns:c16="http://schemas.microsoft.com/office/drawing/2014/chart" uri="{C3380CC4-5D6E-409C-BE32-E72D297353CC}">
              <c16:uniqueId val="{0000000B-606D-40C4-ABE4-233B01FCC457}"/>
            </c:ext>
          </c:extLst>
        </c:ser>
        <c:ser>
          <c:idx val="2"/>
          <c:order val="2"/>
          <c:tx>
            <c:strRef>
              <c:f>Mahon!$E$13:$E$14</c:f>
              <c:strCache>
                <c:ptCount val="2"/>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8169304702492637E-2"/>
                  <c:y val="2.8867502673276868E-2"/>
                </c:manualLayout>
              </c:layout>
              <c:tx>
                <c:rich>
                  <a:bodyPr/>
                  <a:lstStyle/>
                  <a:p>
                    <a:fld id="{14B1CF59-920C-4E97-B46E-AF3CCF7EB5D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606D-40C4-ABE4-233B01FCC457}"/>
                </c:ext>
              </c:extLst>
            </c:dLbl>
            <c:dLbl>
              <c:idx val="1"/>
              <c:layout>
                <c:manualLayout>
                  <c:x val="-5.0884851206226565E-2"/>
                  <c:y val="3.3356840495948024E-2"/>
                </c:manualLayout>
              </c:layout>
              <c:tx>
                <c:rich>
                  <a:bodyPr/>
                  <a:lstStyle/>
                  <a:p>
                    <a:fld id="{E251C262-EF6F-44DE-A250-122AAE0DC33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606D-40C4-ABE4-233B01FCC457}"/>
                </c:ext>
              </c:extLst>
            </c:dLbl>
            <c:dLbl>
              <c:idx val="2"/>
              <c:layout>
                <c:manualLayout>
                  <c:x val="-4.8169304702492637E-2"/>
                  <c:y val="2.8867502673276951E-2"/>
                </c:manualLayout>
              </c:layout>
              <c:tx>
                <c:rich>
                  <a:bodyPr/>
                  <a:lstStyle/>
                  <a:p>
                    <a:fld id="{24EC8331-F9BE-4CF5-A6B8-606A891056B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606D-40C4-ABE4-233B01FCC457}"/>
                </c:ext>
              </c:extLst>
            </c:dLbl>
            <c:dLbl>
              <c:idx val="3"/>
              <c:layout>
                <c:manualLayout>
                  <c:x val="-4.8169304702492734E-2"/>
                  <c:y val="1.9888827027934639E-2"/>
                </c:manualLayout>
              </c:layout>
              <c:tx>
                <c:rich>
                  <a:bodyPr/>
                  <a:lstStyle/>
                  <a:p>
                    <a:fld id="{B3415674-98E1-44FF-9CCB-DA4F85AE7CE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606D-40C4-ABE4-233B01FCC457}"/>
                </c:ext>
              </c:extLst>
            </c:dLbl>
            <c:dLbl>
              <c:idx val="4"/>
              <c:layout>
                <c:manualLayout>
                  <c:x val="-5.360039770996039E-2"/>
                  <c:y val="2.4378164850605795E-2"/>
                </c:manualLayout>
              </c:layout>
              <c:tx>
                <c:rich>
                  <a:bodyPr/>
                  <a:lstStyle/>
                  <a:p>
                    <a:fld id="{23C23F74-2A99-45E9-8DAD-E0C52035AD1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606D-40C4-ABE4-233B01FCC457}"/>
                </c:ext>
              </c:extLst>
            </c:dLbl>
            <c:dLbl>
              <c:idx val="5"/>
              <c:layout>
                <c:manualLayout>
                  <c:x val="-4.2738211695024786E-2"/>
                  <c:y val="1.9888827027934559E-2"/>
                </c:manualLayout>
              </c:layout>
              <c:tx>
                <c:rich>
                  <a:bodyPr/>
                  <a:lstStyle/>
                  <a:p>
                    <a:fld id="{672E8597-F962-49F2-8ABB-BF6491C5BB0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606D-40C4-ABE4-233B01FCC457}"/>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Mahon!$B$15:$B$20</c:f>
              <c:numCache>
                <c:formatCode>General</c:formatCode>
                <c:ptCount val="6"/>
                <c:pt idx="0">
                  <c:v>2016</c:v>
                </c:pt>
                <c:pt idx="1">
                  <c:v>2017</c:v>
                </c:pt>
                <c:pt idx="2">
                  <c:v>2018</c:v>
                </c:pt>
                <c:pt idx="3">
                  <c:v>2019</c:v>
                </c:pt>
                <c:pt idx="4">
                  <c:v>2020</c:v>
                </c:pt>
                <c:pt idx="5">
                  <c:v>2021</c:v>
                </c:pt>
              </c:numCache>
            </c:numRef>
          </c:cat>
          <c:val>
            <c:numRef>
              <c:f>Mahon!$E$15:$E$20</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12-606D-40C4-ABE4-233B01FCC457}"/>
            </c:ext>
          </c:extLst>
        </c:ser>
        <c:ser>
          <c:idx val="3"/>
          <c:order val="3"/>
          <c:tx>
            <c:strRef>
              <c:f>Mahon!$F$13:$F$14</c:f>
              <c:strCache>
                <c:ptCount val="2"/>
                <c:pt idx="0">
                  <c:v>Ohio Black Children</c:v>
                </c:pt>
              </c:strCache>
            </c:strRef>
          </c:tx>
          <c:spPr>
            <a:ln w="28575" cap="rnd">
              <a:solidFill>
                <a:schemeClr val="accent1">
                  <a:lumMod val="50000"/>
                </a:schemeClr>
              </a:solidFill>
              <a:round/>
            </a:ln>
            <a:effectLst/>
          </c:spPr>
          <c:marker>
            <c:symbol val="circle"/>
            <c:size val="5"/>
            <c:spPr>
              <a:solidFill>
                <a:schemeClr val="accent1">
                  <a:lumMod val="50000"/>
                </a:schemeClr>
              </a:solidFill>
              <a:ln w="9525">
                <a:solidFill>
                  <a:schemeClr val="accent1">
                    <a:lumMod val="50000"/>
                  </a:schemeClr>
                </a:solidFill>
              </a:ln>
              <a:effectLst/>
            </c:spPr>
          </c:marker>
          <c:dLbls>
            <c:dLbl>
              <c:idx val="0"/>
              <c:layout>
                <c:manualLayout>
                  <c:x val="-5.3353646476471499E-2"/>
                  <c:y val="-3.9876631582668409E-2"/>
                </c:manualLayout>
              </c:layout>
              <c:tx>
                <c:rich>
                  <a:bodyPr/>
                  <a:lstStyle/>
                  <a:p>
                    <a:fld id="{79F73D86-3A72-4459-9548-DB2210E9893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606D-40C4-ABE4-233B01FCC457}"/>
                </c:ext>
              </c:extLst>
            </c:dLbl>
            <c:dLbl>
              <c:idx val="1"/>
              <c:layout>
                <c:manualLayout>
                  <c:x val="-5.3353646476471499E-2"/>
                  <c:y val="-3.9876631582668326E-2"/>
                </c:manualLayout>
              </c:layout>
              <c:tx>
                <c:rich>
                  <a:bodyPr/>
                  <a:lstStyle/>
                  <a:p>
                    <a:fld id="{DB4AB9FC-80F5-477E-8F45-4CD6098E6A6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606D-40C4-ABE4-233B01FCC457}"/>
                </c:ext>
              </c:extLst>
            </c:dLbl>
            <c:dLbl>
              <c:idx val="2"/>
              <c:layout>
                <c:manualLayout>
                  <c:x val="-5.3353646476471499E-2"/>
                  <c:y val="-3.0897955937326017E-2"/>
                </c:manualLayout>
              </c:layout>
              <c:tx>
                <c:rich>
                  <a:bodyPr/>
                  <a:lstStyle/>
                  <a:p>
                    <a:fld id="{46B88DE4-3AC5-489D-B7A1-2976E255CA4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606D-40C4-ABE4-233B01FCC457}"/>
                </c:ext>
              </c:extLst>
            </c:dLbl>
            <c:dLbl>
              <c:idx val="3"/>
              <c:layout>
                <c:manualLayout>
                  <c:x val="-5.6069192980205476E-2"/>
                  <c:y val="-3.538729375999717E-2"/>
                </c:manualLayout>
              </c:layout>
              <c:tx>
                <c:rich>
                  <a:bodyPr/>
                  <a:lstStyle/>
                  <a:p>
                    <a:fld id="{0E0A56DD-0CDD-4FBF-BA77-6ECD82972F8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606D-40C4-ABE4-233B01FCC457}"/>
                </c:ext>
              </c:extLst>
            </c:dLbl>
            <c:dLbl>
              <c:idx val="4"/>
              <c:layout>
                <c:manualLayout>
                  <c:x val="-5.0638099972737723E-2"/>
                  <c:y val="-3.9876631582668326E-2"/>
                </c:manualLayout>
              </c:layout>
              <c:tx>
                <c:rich>
                  <a:bodyPr/>
                  <a:lstStyle/>
                  <a:p>
                    <a:fld id="{3AF98B06-CEE2-49BC-9F72-D36D4121805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7-606D-40C4-ABE4-233B01FCC457}"/>
                </c:ext>
              </c:extLst>
            </c:dLbl>
            <c:dLbl>
              <c:idx val="5"/>
              <c:layout>
                <c:manualLayout>
                  <c:x val="-5.3353646476471603E-2"/>
                  <c:y val="-3.9876631582668409E-2"/>
                </c:manualLayout>
              </c:layout>
              <c:tx>
                <c:rich>
                  <a:bodyPr/>
                  <a:lstStyle/>
                  <a:p>
                    <a:fld id="{61F1B665-2F03-475E-AD33-1A478989E18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8-606D-40C4-ABE4-233B01FCC457}"/>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Mahon!$B$15:$B$20</c:f>
              <c:numCache>
                <c:formatCode>General</c:formatCode>
                <c:ptCount val="6"/>
                <c:pt idx="0">
                  <c:v>2016</c:v>
                </c:pt>
                <c:pt idx="1">
                  <c:v>2017</c:v>
                </c:pt>
                <c:pt idx="2">
                  <c:v>2018</c:v>
                </c:pt>
                <c:pt idx="3">
                  <c:v>2019</c:v>
                </c:pt>
                <c:pt idx="4">
                  <c:v>2020</c:v>
                </c:pt>
                <c:pt idx="5">
                  <c:v>2021</c:v>
                </c:pt>
              </c:numCache>
            </c:numRef>
          </c:cat>
          <c:val>
            <c:numRef>
              <c:f>Mahon!$F$15:$F$20</c:f>
              <c:numCache>
                <c:formatCode>0.00</c:formatCode>
                <c:ptCount val="6"/>
                <c:pt idx="0">
                  <c:v>223.90060986041178</c:v>
                </c:pt>
                <c:pt idx="1">
                  <c:v>233.26999481775781</c:v>
                </c:pt>
                <c:pt idx="2">
                  <c:v>243.19517653708817</c:v>
                </c:pt>
                <c:pt idx="3">
                  <c:v>240.77437748603225</c:v>
                </c:pt>
                <c:pt idx="4">
                  <c:v>114.33531577840921</c:v>
                </c:pt>
                <c:pt idx="5">
                  <c:v>183.06049951146085</c:v>
                </c:pt>
              </c:numCache>
            </c:numRef>
          </c:val>
          <c:smooth val="0"/>
          <c:extLst>
            <c:ext xmlns:c16="http://schemas.microsoft.com/office/drawing/2014/chart" uri="{C3380CC4-5D6E-409C-BE32-E72D297353CC}">
              <c16:uniqueId val="{00000019-606D-40C4-ABE4-233B01FCC457}"/>
            </c:ext>
          </c:extLst>
        </c:ser>
        <c:dLbls>
          <c:dLblPos val="t"/>
          <c:showLegendKey val="0"/>
          <c:showVal val="1"/>
          <c:showCatName val="0"/>
          <c:showSerName val="0"/>
          <c:showPercent val="0"/>
          <c:showBubbleSize val="0"/>
        </c:dLbls>
        <c:marker val="1"/>
        <c:smooth val="0"/>
        <c:axId val="1768200799"/>
        <c:axId val="1768200319"/>
      </c:lineChart>
      <c:catAx>
        <c:axId val="17682007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768200319"/>
        <c:crosses val="autoZero"/>
        <c:auto val="1"/>
        <c:lblAlgn val="ctr"/>
        <c:lblOffset val="100"/>
        <c:noMultiLvlLbl val="0"/>
      </c:catAx>
      <c:valAx>
        <c:axId val="176820031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6293279022403257E-2"/>
              <c:y val="0.231717348462755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76820079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Children in Mahoning County Experienced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Visualizations.xlsx]Mahon'!$C$13:$C$14</c:f>
              <c:strCache>
                <c:ptCount val="2"/>
                <c:pt idx="0">
                  <c:v>Mahoning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3"/>
              <c:layout>
                <c:manualLayout>
                  <c:x val="-4.8275509829749021E-2"/>
                  <c:y val="2.1503085506007307E-2"/>
                </c:manualLayout>
              </c:layout>
              <c:tx>
                <c:rich>
                  <a:bodyPr/>
                  <a:lstStyle/>
                  <a:p>
                    <a:fld id="{5AB2F3AA-427D-4AB6-BA70-44214B65CC4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33D5-4212-B13C-3B3A51A59D48}"/>
                </c:ext>
              </c:extLst>
            </c:dLbl>
            <c:dLbl>
              <c:idx val="4"/>
              <c:layout>
                <c:manualLayout>
                  <c:x val="-7.1441528300544538E-2"/>
                  <c:y val="-1.9229651846461606E-3"/>
                </c:manualLayout>
              </c:layout>
              <c:tx>
                <c:rich>
                  <a:bodyPr/>
                  <a:lstStyle/>
                  <a:p>
                    <a:fld id="{73C59005-F91A-46DB-97AC-2E75C198F74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33D5-4212-B13C-3B3A51A59D48}"/>
                </c:ext>
              </c:extLst>
            </c:dLbl>
            <c:dLbl>
              <c:idx val="5"/>
              <c:layout>
                <c:manualLayout>
                  <c:x val="-1.223948109740044E-2"/>
                  <c:y val="9.7900601606805727E-3"/>
                </c:manualLayout>
              </c:layout>
              <c:tx>
                <c:rich>
                  <a:bodyPr/>
                  <a:lstStyle/>
                  <a:p>
                    <a:fld id="{7301A92E-40D7-4F1D-ABFC-3E5A4B5C2A0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33D5-4212-B13C-3B3A51A59D4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Visualizations.xlsx]Mahon'!$B$15:$B$20</c:f>
              <c:numCache>
                <c:formatCode>General</c:formatCode>
                <c:ptCount val="6"/>
                <c:pt idx="0">
                  <c:v>2016</c:v>
                </c:pt>
                <c:pt idx="1">
                  <c:v>2017</c:v>
                </c:pt>
                <c:pt idx="2">
                  <c:v>2018</c:v>
                </c:pt>
                <c:pt idx="3">
                  <c:v>2019</c:v>
                </c:pt>
                <c:pt idx="4">
                  <c:v>2020</c:v>
                </c:pt>
                <c:pt idx="5">
                  <c:v>2021</c:v>
                </c:pt>
              </c:numCache>
            </c:numRef>
          </c:cat>
          <c:val>
            <c:numRef>
              <c:f>'[County Visualizations.xlsx]Mahon'!$C$15:$C$20</c:f>
              <c:numCache>
                <c:formatCode>General</c:formatCode>
                <c:ptCount val="6"/>
                <c:pt idx="0">
                  <c:v>99.23</c:v>
                </c:pt>
                <c:pt idx="1">
                  <c:v>106.8</c:v>
                </c:pt>
                <c:pt idx="2">
                  <c:v>91.56</c:v>
                </c:pt>
                <c:pt idx="3">
                  <c:v>77.09</c:v>
                </c:pt>
                <c:pt idx="4">
                  <c:v>30.45</c:v>
                </c:pt>
                <c:pt idx="5">
                  <c:v>57.13</c:v>
                </c:pt>
              </c:numCache>
            </c:numRef>
          </c:val>
          <c:smooth val="0"/>
          <c:extLst>
            <c:ext xmlns:c16="http://schemas.microsoft.com/office/drawing/2014/chart" uri="{C3380CC4-5D6E-409C-BE32-E72D297353CC}">
              <c16:uniqueId val="{00000003-33D5-4212-B13C-3B3A51A59D48}"/>
            </c:ext>
          </c:extLst>
        </c:ser>
        <c:ser>
          <c:idx val="2"/>
          <c:order val="1"/>
          <c:tx>
            <c:strRef>
              <c:f>'[County Visualizations.xlsx]Mahon'!$E$13:$E$14</c:f>
              <c:strCache>
                <c:ptCount val="2"/>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5353916161713019E-2"/>
                  <c:y val="3.0776050951967681E-2"/>
                </c:manualLayout>
              </c:layout>
              <c:tx>
                <c:rich>
                  <a:bodyPr/>
                  <a:lstStyle/>
                  <a:p>
                    <a:fld id="{65419A4C-E6AE-4F3F-BD1C-0EB87ABEA90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33D5-4212-B13C-3B3A51A59D48}"/>
                </c:ext>
              </c:extLst>
            </c:dLbl>
            <c:dLbl>
              <c:idx val="1"/>
              <c:layout>
                <c:manualLayout>
                  <c:x val="-4.5353916161712998E-2"/>
                  <c:y val="2.6871709170191958E-2"/>
                </c:manualLayout>
              </c:layout>
              <c:tx>
                <c:rich>
                  <a:bodyPr/>
                  <a:lstStyle/>
                  <a:p>
                    <a:fld id="{1537F173-8303-425F-A71E-198687C00C9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33D5-4212-B13C-3B3A51A59D48}"/>
                </c:ext>
              </c:extLst>
            </c:dLbl>
            <c:dLbl>
              <c:idx val="2"/>
              <c:layout>
                <c:manualLayout>
                  <c:x val="-4.5353916161712998E-2"/>
                  <c:y val="3.4680392733743112E-2"/>
                </c:manualLayout>
              </c:layout>
              <c:tx>
                <c:rich>
                  <a:bodyPr/>
                  <a:lstStyle/>
                  <a:p>
                    <a:fld id="{FAA9C069-8180-4DF9-917B-ABD3E3CF39F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33D5-4212-B13C-3B3A51A59D48}"/>
                </c:ext>
              </c:extLst>
            </c:dLbl>
            <c:dLbl>
              <c:idx val="3"/>
              <c:layout>
                <c:manualLayout>
                  <c:x val="-4.5353916161713088E-2"/>
                  <c:y val="2.6871709170192104E-2"/>
                </c:manualLayout>
              </c:layout>
              <c:tx>
                <c:rich>
                  <a:bodyPr/>
                  <a:lstStyle/>
                  <a:p>
                    <a:fld id="{A5908E06-98B6-4EB3-A00A-6C14D04E3E1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33D5-4212-B13C-3B3A51A59D48}"/>
                </c:ext>
              </c:extLst>
            </c:dLbl>
            <c:dLbl>
              <c:idx val="4"/>
              <c:layout>
                <c:manualLayout>
                  <c:x val="-3.2483905900159933E-2"/>
                  <c:y val="2.2967367388416381E-2"/>
                </c:manualLayout>
              </c:layout>
              <c:tx>
                <c:rich>
                  <a:bodyPr/>
                  <a:lstStyle/>
                  <a:p>
                    <a:fld id="{834EE90A-B0B3-4AC8-85BF-0DC94DC2ECB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33D5-4212-B13C-3B3A51A59D48}"/>
                </c:ext>
              </c:extLst>
            </c:dLbl>
            <c:dLbl>
              <c:idx val="5"/>
              <c:layout>
                <c:manualLayout>
                  <c:x val="-4.7927918214023611E-2"/>
                  <c:y val="2.6871709170191958E-2"/>
                </c:manualLayout>
              </c:layout>
              <c:tx>
                <c:rich>
                  <a:bodyPr/>
                  <a:lstStyle/>
                  <a:p>
                    <a:fld id="{0C315140-1D2F-4EB1-8397-D81384E5D1D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33D5-4212-B13C-3B3A51A59D4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Visualizations.xlsx]Mahon'!$B$15:$B$20</c:f>
              <c:numCache>
                <c:formatCode>General</c:formatCode>
                <c:ptCount val="6"/>
                <c:pt idx="0">
                  <c:v>2016</c:v>
                </c:pt>
                <c:pt idx="1">
                  <c:v>2017</c:v>
                </c:pt>
                <c:pt idx="2">
                  <c:v>2018</c:v>
                </c:pt>
                <c:pt idx="3">
                  <c:v>2019</c:v>
                </c:pt>
                <c:pt idx="4">
                  <c:v>2020</c:v>
                </c:pt>
                <c:pt idx="5">
                  <c:v>2021</c:v>
                </c:pt>
              </c:numCache>
            </c:numRef>
          </c:cat>
          <c:val>
            <c:numRef>
              <c:f>'[County Visualizations.xlsx]Mahon'!$E$15:$E$20</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0A-33D5-4212-B13C-3B3A51A59D48}"/>
            </c:ext>
          </c:extLst>
        </c:ser>
        <c:ser>
          <c:idx val="4"/>
          <c:order val="2"/>
          <c:tx>
            <c:strRef>
              <c:f>'[County Visualizations.xlsx]Mahon'!$G$13:$G$14</c:f>
              <c:strCache>
                <c:ptCount val="2"/>
                <c:pt idx="0">
                  <c:v>Mahoning Hispanic Children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Visualizations.xlsx]Mahon'!$B$15:$B$20</c:f>
              <c:numCache>
                <c:formatCode>General</c:formatCode>
                <c:ptCount val="6"/>
                <c:pt idx="0">
                  <c:v>2016</c:v>
                </c:pt>
                <c:pt idx="1">
                  <c:v>2017</c:v>
                </c:pt>
                <c:pt idx="2">
                  <c:v>2018</c:v>
                </c:pt>
                <c:pt idx="3">
                  <c:v>2019</c:v>
                </c:pt>
                <c:pt idx="4">
                  <c:v>2020</c:v>
                </c:pt>
                <c:pt idx="5">
                  <c:v>2021</c:v>
                </c:pt>
              </c:numCache>
            </c:numRef>
          </c:cat>
          <c:val>
            <c:numRef>
              <c:f>'[County Visualizations.xlsx]Mahon'!$G$15:$G$20</c:f>
              <c:numCache>
                <c:formatCode>0.00</c:formatCode>
                <c:ptCount val="6"/>
                <c:pt idx="0">
                  <c:v>337.71929824561403</c:v>
                </c:pt>
                <c:pt idx="1">
                  <c:v>268.51269142017998</c:v>
                </c:pt>
                <c:pt idx="2">
                  <c:v>280</c:v>
                </c:pt>
                <c:pt idx="3">
                  <c:v>278.50130234421999</c:v>
                </c:pt>
                <c:pt idx="4">
                  <c:v>123.432979749277</c:v>
                </c:pt>
                <c:pt idx="5">
                  <c:v>226.18363043894999</c:v>
                </c:pt>
              </c:numCache>
            </c:numRef>
          </c:val>
          <c:smooth val="0"/>
          <c:extLst>
            <c:ext xmlns:c16="http://schemas.microsoft.com/office/drawing/2014/chart" uri="{C3380CC4-5D6E-409C-BE32-E72D297353CC}">
              <c16:uniqueId val="{0000000B-33D5-4212-B13C-3B3A51A59D48}"/>
            </c:ext>
          </c:extLst>
        </c:ser>
        <c:ser>
          <c:idx val="5"/>
          <c:order val="3"/>
          <c:tx>
            <c:strRef>
              <c:f>'[County Visualizations.xlsx]Mahon'!$H$13:$H$14</c:f>
              <c:strCache>
                <c:ptCount val="2"/>
                <c:pt idx="0">
                  <c:v>Ohio Hispanic Children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0"/>
              <c:layout>
                <c:manualLayout>
                  <c:x val="-7.1441528300544538E-2"/>
                  <c:y val="-9.7316487481973885E-3"/>
                </c:manualLayout>
              </c:layout>
              <c:tx>
                <c:rich>
                  <a:bodyPr/>
                  <a:lstStyle/>
                  <a:p>
                    <a:fld id="{8965375D-56BB-4877-ABB2-6ADBCE8ECB0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33D5-4212-B13C-3B3A51A59D48}"/>
                </c:ext>
              </c:extLst>
            </c:dLbl>
            <c:dLbl>
              <c:idx val="1"/>
              <c:layout>
                <c:manualLayout>
                  <c:x val="-5.599751598668086E-2"/>
                  <c:y val="-1.7540332311748473E-2"/>
                </c:manualLayout>
              </c:layout>
              <c:tx>
                <c:rich>
                  <a:bodyPr/>
                  <a:lstStyle/>
                  <a:p>
                    <a:fld id="{C6A0AE52-111F-4D02-8D7A-373194AC623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33D5-4212-B13C-3B3A51A59D48}"/>
                </c:ext>
              </c:extLst>
            </c:dLbl>
            <c:dLbl>
              <c:idx val="2"/>
              <c:layout>
                <c:manualLayout>
                  <c:x val="-3.2831497515885343E-2"/>
                  <c:y val="1.75987437242318E-2"/>
                </c:manualLayout>
              </c:layout>
              <c:tx>
                <c:rich>
                  <a:bodyPr/>
                  <a:lstStyle/>
                  <a:p>
                    <a:fld id="{4D1D3FC2-11B2-4132-85FE-019A385B5F1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33D5-4212-B13C-3B3A51A59D48}"/>
                </c:ext>
              </c:extLst>
            </c:dLbl>
            <c:dLbl>
              <c:idx val="3"/>
              <c:layout>
                <c:manualLayout>
                  <c:x val="-4.8275509829749021E-2"/>
                  <c:y val="-3.7062041220626361E-2"/>
                </c:manualLayout>
              </c:layout>
              <c:tx>
                <c:rich>
                  <a:bodyPr/>
                  <a:lstStyle/>
                  <a:p>
                    <a:fld id="{CA364619-9058-498F-8703-19ABEDEEE49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33D5-4212-B13C-3B3A51A59D48}"/>
                </c:ext>
              </c:extLst>
            </c:dLbl>
            <c:dLbl>
              <c:idx val="4"/>
              <c:layout>
                <c:manualLayout>
                  <c:x val="-4.8275509829749021E-2"/>
                  <c:y val="-4.4870724784177446E-2"/>
                </c:manualLayout>
              </c:layout>
              <c:tx>
                <c:rich>
                  <a:bodyPr/>
                  <a:lstStyle/>
                  <a:p>
                    <a:fld id="{A6BE0008-0A22-4D33-B310-A45D5BC9B86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33D5-4212-B13C-3B3A51A59D48}"/>
                </c:ext>
              </c:extLst>
            </c:dLbl>
            <c:dLbl>
              <c:idx val="5"/>
              <c:layout>
                <c:manualLayout>
                  <c:x val="-1.9961487254332277E-2"/>
                  <c:y val="-3.3157699438850927E-2"/>
                </c:manualLayout>
              </c:layout>
              <c:tx>
                <c:rich>
                  <a:bodyPr/>
                  <a:lstStyle/>
                  <a:p>
                    <a:fld id="{31105042-0485-442A-B919-9C49AA63842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33D5-4212-B13C-3B3A51A59D4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Visualizations.xlsx]Mahon'!$B$15:$B$20</c:f>
              <c:numCache>
                <c:formatCode>General</c:formatCode>
                <c:ptCount val="6"/>
                <c:pt idx="0">
                  <c:v>2016</c:v>
                </c:pt>
                <c:pt idx="1">
                  <c:v>2017</c:v>
                </c:pt>
                <c:pt idx="2">
                  <c:v>2018</c:v>
                </c:pt>
                <c:pt idx="3">
                  <c:v>2019</c:v>
                </c:pt>
                <c:pt idx="4">
                  <c:v>2020</c:v>
                </c:pt>
                <c:pt idx="5">
                  <c:v>2021</c:v>
                </c:pt>
              </c:numCache>
            </c:numRef>
          </c:cat>
          <c:val>
            <c:numRef>
              <c:f>'[County Visualizations.xlsx]Mahon'!$H$15:$H$20</c:f>
              <c:numCache>
                <c:formatCode>0.00</c:formatCode>
                <c:ptCount val="6"/>
                <c:pt idx="0">
                  <c:v>65.1687466838912</c:v>
                </c:pt>
                <c:pt idx="1">
                  <c:v>64.107584385943312</c:v>
                </c:pt>
                <c:pt idx="2">
                  <c:v>80.758388750421744</c:v>
                </c:pt>
                <c:pt idx="3">
                  <c:v>83.319571042719929</c:v>
                </c:pt>
                <c:pt idx="4">
                  <c:v>35.000871178345577</c:v>
                </c:pt>
                <c:pt idx="5">
                  <c:v>60.299424805151482</c:v>
                </c:pt>
              </c:numCache>
            </c:numRef>
          </c:val>
          <c:smooth val="0"/>
          <c:extLst>
            <c:ext xmlns:c16="http://schemas.microsoft.com/office/drawing/2014/chart" uri="{C3380CC4-5D6E-409C-BE32-E72D297353CC}">
              <c16:uniqueId val="{00000012-33D5-4212-B13C-3B3A51A59D48}"/>
            </c:ext>
          </c:extLst>
        </c:ser>
        <c:dLbls>
          <c:dLblPos val="t"/>
          <c:showLegendKey val="0"/>
          <c:showVal val="1"/>
          <c:showCatName val="0"/>
          <c:showSerName val="0"/>
          <c:showPercent val="0"/>
          <c:showBubbleSize val="0"/>
        </c:dLbls>
        <c:marker val="1"/>
        <c:smooth val="0"/>
        <c:axId val="1347644111"/>
        <c:axId val="1035715583"/>
      </c:lineChart>
      <c:catAx>
        <c:axId val="13476441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035715583"/>
        <c:crosses val="autoZero"/>
        <c:auto val="1"/>
        <c:lblAlgn val="ctr"/>
        <c:lblOffset val="100"/>
        <c:noMultiLvlLbl val="0"/>
      </c:catAx>
      <c:valAx>
        <c:axId val="103571558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4296453288652441E-2"/>
              <c:y val="0.1988767177950983"/>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476441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Female Adults in Mahoning County Experienced Higher Rates of Asthma Hospitalizations and Emergency Department Visits Compared to their Male Counterparts </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Mahon!$C$23:$C$24</c:f>
              <c:strCache>
                <c:ptCount val="2"/>
                <c:pt idx="0">
                  <c:v>Mahoning Male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3.8356131259661953E-2"/>
                  <c:y val="2.29851191983938E-2"/>
                </c:manualLayout>
              </c:layout>
              <c:tx>
                <c:rich>
                  <a:bodyPr/>
                  <a:lstStyle/>
                  <a:p>
                    <a:fld id="{E9A82CD1-21A0-4A52-89DF-EC2BF142483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D31B-4578-9F91-5F1D1962CB98}"/>
                </c:ext>
              </c:extLst>
            </c:dLbl>
            <c:dLbl>
              <c:idx val="1"/>
              <c:layout>
                <c:manualLayout>
                  <c:x val="-5.3970962152272879E-2"/>
                  <c:y val="3.1450724842486406E-2"/>
                </c:manualLayout>
              </c:layout>
              <c:tx>
                <c:rich>
                  <a:bodyPr/>
                  <a:lstStyle/>
                  <a:p>
                    <a:fld id="{EF73D515-9ABE-4291-BCFB-B1B0FA40ADF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31B-4578-9F91-5F1D1962CB98}"/>
                </c:ext>
              </c:extLst>
            </c:dLbl>
            <c:dLbl>
              <c:idx val="2"/>
              <c:layout>
                <c:manualLayout>
                  <c:x val="-5.136849033683772E-2"/>
                  <c:y val="1.8752316376347496E-2"/>
                </c:manualLayout>
              </c:layout>
              <c:tx>
                <c:rich>
                  <a:bodyPr/>
                  <a:lstStyle/>
                  <a:p>
                    <a:fld id="{2DBFF388-ABC0-4D4C-A67C-1ABFE662BD4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D31B-4578-9F91-5F1D1962CB98}"/>
                </c:ext>
              </c:extLst>
            </c:dLbl>
            <c:dLbl>
              <c:idx val="4"/>
              <c:layout>
                <c:manualLayout>
                  <c:x val="-4.8766018521402658E-2"/>
                  <c:y val="2.29851191983938E-2"/>
                </c:manualLayout>
              </c:layout>
              <c:tx>
                <c:rich>
                  <a:bodyPr/>
                  <a:lstStyle/>
                  <a:p>
                    <a:fld id="{C0973E7F-727A-467D-A6FB-957B3240CD9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31B-4578-9F91-5F1D1962CB98}"/>
                </c:ext>
              </c:extLst>
            </c:dLbl>
            <c:dLbl>
              <c:idx val="5"/>
              <c:layout>
                <c:manualLayout>
                  <c:x val="-2.5220820758134876E-2"/>
                  <c:y val="2.7217922020440107E-2"/>
                </c:manualLayout>
              </c:layout>
              <c:tx>
                <c:rich>
                  <a:bodyPr/>
                  <a:lstStyle/>
                  <a:p>
                    <a:fld id="{DEF4EF57-B650-4BED-A1D4-4F3DF505E40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D31B-4578-9F91-5F1D1962CB98}"/>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Mahon!$B$25:$B$30</c:f>
              <c:numCache>
                <c:formatCode>General</c:formatCode>
                <c:ptCount val="6"/>
                <c:pt idx="0">
                  <c:v>2016</c:v>
                </c:pt>
                <c:pt idx="1">
                  <c:v>2017</c:v>
                </c:pt>
                <c:pt idx="2">
                  <c:v>2018</c:v>
                </c:pt>
                <c:pt idx="3">
                  <c:v>2019</c:v>
                </c:pt>
                <c:pt idx="4">
                  <c:v>2020</c:v>
                </c:pt>
                <c:pt idx="5">
                  <c:v>2021</c:v>
                </c:pt>
              </c:numCache>
            </c:numRef>
          </c:cat>
          <c:val>
            <c:numRef>
              <c:f>Mahon!$C$25:$C$30</c:f>
              <c:numCache>
                <c:formatCode>General</c:formatCode>
                <c:ptCount val="6"/>
                <c:pt idx="0">
                  <c:v>44.49</c:v>
                </c:pt>
                <c:pt idx="1">
                  <c:v>46.68</c:v>
                </c:pt>
                <c:pt idx="2">
                  <c:v>44.58</c:v>
                </c:pt>
                <c:pt idx="3">
                  <c:v>51.75</c:v>
                </c:pt>
                <c:pt idx="4">
                  <c:v>38.25</c:v>
                </c:pt>
                <c:pt idx="5">
                  <c:v>34.299999999999997</c:v>
                </c:pt>
              </c:numCache>
            </c:numRef>
          </c:val>
          <c:smooth val="0"/>
          <c:extLst>
            <c:ext xmlns:c16="http://schemas.microsoft.com/office/drawing/2014/chart" uri="{C3380CC4-5D6E-409C-BE32-E72D297353CC}">
              <c16:uniqueId val="{00000005-D31B-4578-9F91-5F1D1962CB98}"/>
            </c:ext>
          </c:extLst>
        </c:ser>
        <c:ser>
          <c:idx val="1"/>
          <c:order val="1"/>
          <c:tx>
            <c:strRef>
              <c:f>Mahon!$D$23:$D$24</c:f>
              <c:strCache>
                <c:ptCount val="2"/>
                <c:pt idx="0">
                  <c:v>Mahoning Female Adults </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4.0650609757097167E-2"/>
                  <c:y val="-2.9132348745623881E-2"/>
                </c:manualLayout>
              </c:layout>
              <c:tx>
                <c:rich>
                  <a:bodyPr/>
                  <a:lstStyle/>
                  <a:p>
                    <a:fld id="{0489B023-4182-49F5-99C0-F62C03AD46F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D31B-4578-9F91-5F1D1962CB98}"/>
                </c:ext>
              </c:extLst>
            </c:dLbl>
            <c:dLbl>
              <c:idx val="2"/>
              <c:layout>
                <c:manualLayout>
                  <c:x val="-4.0579093011932847E-2"/>
                  <c:y val="-4.1830757211762791E-2"/>
                </c:manualLayout>
              </c:layout>
              <c:tx>
                <c:rich>
                  <a:bodyPr/>
                  <a:lstStyle/>
                  <a:p>
                    <a:fld id="{5C99FD2A-4EC3-46FB-9CDF-DCF2E9B6913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31B-4578-9F91-5F1D1962CB98}"/>
                </c:ext>
              </c:extLst>
            </c:dLbl>
            <c:dLbl>
              <c:idx val="3"/>
              <c:layout>
                <c:manualLayout>
                  <c:x val="-4.0650609757097167E-2"/>
                  <c:y val="-4.1830757211762756E-2"/>
                </c:manualLayout>
              </c:layout>
              <c:tx>
                <c:rich>
                  <a:bodyPr/>
                  <a:lstStyle/>
                  <a:p>
                    <a:fld id="{159EE5B0-3ED6-483B-BE02-F1A99F9C147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D31B-4578-9F91-5F1D1962CB98}"/>
                </c:ext>
              </c:extLst>
            </c:dLbl>
            <c:dLbl>
              <c:idx val="5"/>
              <c:layout>
                <c:manualLayout>
                  <c:x val="-2.7989686834525608E-2"/>
                  <c:y val="-2.7481555645025822E-2"/>
                </c:manualLayout>
              </c:layout>
              <c:tx>
                <c:rich>
                  <a:bodyPr/>
                  <a:lstStyle/>
                  <a:p>
                    <a:fld id="{DBF3267C-1AF7-4A07-8AD4-FCC7C09AB18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D31B-4578-9F91-5F1D1962CB9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Mahon!$B$25:$B$30</c:f>
              <c:numCache>
                <c:formatCode>General</c:formatCode>
                <c:ptCount val="6"/>
                <c:pt idx="0">
                  <c:v>2016</c:v>
                </c:pt>
                <c:pt idx="1">
                  <c:v>2017</c:v>
                </c:pt>
                <c:pt idx="2">
                  <c:v>2018</c:v>
                </c:pt>
                <c:pt idx="3">
                  <c:v>2019</c:v>
                </c:pt>
                <c:pt idx="4">
                  <c:v>2020</c:v>
                </c:pt>
                <c:pt idx="5">
                  <c:v>2021</c:v>
                </c:pt>
              </c:numCache>
            </c:numRef>
          </c:cat>
          <c:val>
            <c:numRef>
              <c:f>Mahon!$D$25:$D$30</c:f>
              <c:numCache>
                <c:formatCode>General</c:formatCode>
                <c:ptCount val="6"/>
                <c:pt idx="0">
                  <c:v>79.150000000000006</c:v>
                </c:pt>
                <c:pt idx="1">
                  <c:v>74.900000000000006</c:v>
                </c:pt>
                <c:pt idx="2">
                  <c:v>72.5</c:v>
                </c:pt>
                <c:pt idx="3">
                  <c:v>61.88</c:v>
                </c:pt>
                <c:pt idx="4">
                  <c:v>46.56</c:v>
                </c:pt>
                <c:pt idx="5">
                  <c:v>45.84</c:v>
                </c:pt>
              </c:numCache>
            </c:numRef>
          </c:val>
          <c:smooth val="0"/>
          <c:extLst>
            <c:ext xmlns:c16="http://schemas.microsoft.com/office/drawing/2014/chart" uri="{C3380CC4-5D6E-409C-BE32-E72D297353CC}">
              <c16:uniqueId val="{0000000A-D31B-4578-9F91-5F1D1962CB98}"/>
            </c:ext>
          </c:extLst>
        </c:ser>
        <c:ser>
          <c:idx val="2"/>
          <c:order val="2"/>
          <c:tx>
            <c:strRef>
              <c:f>Mahon!$E$23:$E$24</c:f>
              <c:strCache>
                <c:ptCount val="2"/>
                <c:pt idx="0">
                  <c:v>Ohio Male Adults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Mahon!$B$25:$B$30</c:f>
              <c:numCache>
                <c:formatCode>General</c:formatCode>
                <c:ptCount val="6"/>
                <c:pt idx="0">
                  <c:v>2016</c:v>
                </c:pt>
                <c:pt idx="1">
                  <c:v>2017</c:v>
                </c:pt>
                <c:pt idx="2">
                  <c:v>2018</c:v>
                </c:pt>
                <c:pt idx="3">
                  <c:v>2019</c:v>
                </c:pt>
                <c:pt idx="4">
                  <c:v>2020</c:v>
                </c:pt>
                <c:pt idx="5">
                  <c:v>2021</c:v>
                </c:pt>
              </c:numCache>
            </c:numRef>
          </c:cat>
          <c:val>
            <c:numRef>
              <c:f>Mahon!$E$25:$E$30</c:f>
              <c:numCache>
                <c:formatCode>0.00</c:formatCode>
                <c:ptCount val="6"/>
                <c:pt idx="0">
                  <c:v>33.337413848635066</c:v>
                </c:pt>
                <c:pt idx="1">
                  <c:v>32.602611001901863</c:v>
                </c:pt>
                <c:pt idx="2">
                  <c:v>33.068602138162703</c:v>
                </c:pt>
                <c:pt idx="3">
                  <c:v>32.075247864332084</c:v>
                </c:pt>
                <c:pt idx="4">
                  <c:v>24.106451122635459</c:v>
                </c:pt>
                <c:pt idx="5">
                  <c:v>23.66029642674016</c:v>
                </c:pt>
              </c:numCache>
            </c:numRef>
          </c:val>
          <c:smooth val="0"/>
          <c:extLst>
            <c:ext xmlns:c16="http://schemas.microsoft.com/office/drawing/2014/chart" uri="{C3380CC4-5D6E-409C-BE32-E72D297353CC}">
              <c16:uniqueId val="{0000000B-D31B-4578-9F91-5F1D1962CB98}"/>
            </c:ext>
          </c:extLst>
        </c:ser>
        <c:ser>
          <c:idx val="3"/>
          <c:order val="3"/>
          <c:tx>
            <c:strRef>
              <c:f>Mahon!$F$23:$F$24</c:f>
              <c:strCache>
                <c:ptCount val="2"/>
                <c:pt idx="0">
                  <c:v>Ohio Female Adults</c:v>
                </c:pt>
              </c:strCache>
            </c:strRef>
          </c:tx>
          <c:spPr>
            <a:ln w="28575" cap="rnd">
              <a:solidFill>
                <a:schemeClr val="accent2">
                  <a:lumMod val="60000"/>
                </a:schemeClr>
              </a:solidFill>
              <a:round/>
            </a:ln>
            <a:effectLst/>
          </c:spPr>
          <c:marker>
            <c:symbol val="circle"/>
            <c:size val="5"/>
            <c:spPr>
              <a:solidFill>
                <a:schemeClr val="accent2">
                  <a:lumMod val="60000"/>
                </a:schemeClr>
              </a:solidFill>
              <a:ln w="9525">
                <a:solidFill>
                  <a:schemeClr val="accent2">
                    <a:lumMod val="60000"/>
                  </a:schemeClr>
                </a:solidFill>
              </a:ln>
              <a:effectLst/>
            </c:spPr>
          </c:marker>
          <c:dLbls>
            <c:dLbl>
              <c:idx val="0"/>
              <c:layout>
                <c:manualLayout>
                  <c:x val="-4.3253081572532326E-2"/>
                  <c:y val="-3.7597954389716567E-2"/>
                </c:manualLayout>
              </c:layout>
              <c:tx>
                <c:rich>
                  <a:bodyPr/>
                  <a:lstStyle/>
                  <a:p>
                    <a:fld id="{24C2275D-A6F1-449D-967A-99C23A2B56D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D31B-4578-9F91-5F1D1962CB98}"/>
                </c:ext>
              </c:extLst>
            </c:dLbl>
            <c:dLbl>
              <c:idx val="2"/>
              <c:layout>
                <c:manualLayout>
                  <c:x val="-4.5855553387967485E-2"/>
                  <c:y val="-3.3365151567670184E-2"/>
                </c:manualLayout>
              </c:layout>
              <c:tx>
                <c:rich>
                  <a:bodyPr/>
                  <a:lstStyle/>
                  <a:p>
                    <a:fld id="{281ACD7D-0908-486F-A536-D88E3FD7BBB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D31B-4578-9F91-5F1D1962CB98}"/>
                </c:ext>
              </c:extLst>
            </c:dLbl>
            <c:dLbl>
              <c:idx val="3"/>
              <c:layout>
                <c:manualLayout>
                  <c:x val="-4.8458025203402637E-2"/>
                  <c:y val="-2.4899545923577578E-2"/>
                </c:manualLayout>
              </c:layout>
              <c:tx>
                <c:rich>
                  <a:bodyPr/>
                  <a:lstStyle/>
                  <a:p>
                    <a:fld id="{B69540E0-CBB6-4224-87A4-C4A708933E7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D31B-4578-9F91-5F1D1962CB98}"/>
                </c:ext>
              </c:extLst>
            </c:dLbl>
            <c:dLbl>
              <c:idx val="4"/>
              <c:layout>
                <c:manualLayout>
                  <c:x val="-1.722836341818065E-2"/>
                  <c:y val="-2.9132348745623961E-2"/>
                </c:manualLayout>
              </c:layout>
              <c:tx>
                <c:rich>
                  <a:bodyPr/>
                  <a:lstStyle/>
                  <a:p>
                    <a:fld id="{9BAD6414-5DDC-4B41-A937-771B435510C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D31B-4578-9F91-5F1D1962CB98}"/>
                </c:ext>
              </c:extLst>
            </c:dLbl>
            <c:dLbl>
              <c:idx val="5"/>
              <c:layout>
                <c:manualLayout>
                  <c:x val="-1.4977327757349817E-2"/>
                  <c:y val="1.0613669753390908E-2"/>
                </c:manualLayout>
              </c:layout>
              <c:tx>
                <c:rich>
                  <a:bodyPr/>
                  <a:lstStyle/>
                  <a:p>
                    <a:fld id="{8DC3BD98-BD18-4EE6-9A15-3723BFFC3D3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D31B-4578-9F91-5F1D1962CB9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Mahon!$B$25:$B$30</c:f>
              <c:numCache>
                <c:formatCode>General</c:formatCode>
                <c:ptCount val="6"/>
                <c:pt idx="0">
                  <c:v>2016</c:v>
                </c:pt>
                <c:pt idx="1">
                  <c:v>2017</c:v>
                </c:pt>
                <c:pt idx="2">
                  <c:v>2018</c:v>
                </c:pt>
                <c:pt idx="3">
                  <c:v>2019</c:v>
                </c:pt>
                <c:pt idx="4">
                  <c:v>2020</c:v>
                </c:pt>
                <c:pt idx="5">
                  <c:v>2021</c:v>
                </c:pt>
              </c:numCache>
            </c:numRef>
          </c:cat>
          <c:val>
            <c:numRef>
              <c:f>Mahon!$F$25:$F$30</c:f>
              <c:numCache>
                <c:formatCode>0.00</c:formatCode>
                <c:ptCount val="6"/>
                <c:pt idx="0">
                  <c:v>54.377553903982303</c:v>
                </c:pt>
                <c:pt idx="1">
                  <c:v>53.522831095146707</c:v>
                </c:pt>
                <c:pt idx="2">
                  <c:v>52.065090621252033</c:v>
                </c:pt>
                <c:pt idx="3">
                  <c:v>52.147430071340324</c:v>
                </c:pt>
                <c:pt idx="4">
                  <c:v>38.417682041445481</c:v>
                </c:pt>
                <c:pt idx="5">
                  <c:v>37.263390335223185</c:v>
                </c:pt>
              </c:numCache>
            </c:numRef>
          </c:val>
          <c:smooth val="0"/>
          <c:extLst>
            <c:ext xmlns:c16="http://schemas.microsoft.com/office/drawing/2014/chart" uri="{C3380CC4-5D6E-409C-BE32-E72D297353CC}">
              <c16:uniqueId val="{00000011-D31B-4578-9F91-5F1D1962CB98}"/>
            </c:ext>
          </c:extLst>
        </c:ser>
        <c:dLbls>
          <c:dLblPos val="t"/>
          <c:showLegendKey val="0"/>
          <c:showVal val="1"/>
          <c:showCatName val="0"/>
          <c:showSerName val="0"/>
          <c:showPercent val="0"/>
          <c:showBubbleSize val="0"/>
        </c:dLbls>
        <c:marker val="1"/>
        <c:smooth val="0"/>
        <c:axId val="1768201279"/>
        <c:axId val="1768202719"/>
      </c:lineChart>
      <c:catAx>
        <c:axId val="176820127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768202719"/>
        <c:crosses val="autoZero"/>
        <c:auto val="1"/>
        <c:lblAlgn val="ctr"/>
        <c:lblOffset val="100"/>
        <c:noMultiLvlLbl val="0"/>
      </c:catAx>
      <c:valAx>
        <c:axId val="176820271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0409887261740632E-2"/>
              <c:y val="0.23502987625550928"/>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7682012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Male Children in Mahoning County Experienced Higher Rates of Asthma-related Hospitalizations and Emergency Department Visits Compared to their Female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Mahon!$C$33:$C$34</c:f>
              <c:strCache>
                <c:ptCount val="2"/>
                <c:pt idx="0">
                  <c:v>Mahoning Male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5.133241101230733E-2"/>
                  <c:y val="-2.7612917492635423E-2"/>
                </c:manualLayout>
              </c:layout>
              <c:tx>
                <c:rich>
                  <a:bodyPr/>
                  <a:lstStyle/>
                  <a:p>
                    <a:fld id="{9431B937-1719-4B3F-A0DC-0FF5082AEB7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B6D1-4710-AE1D-6AA6F9AAB8CC}"/>
                </c:ext>
              </c:extLst>
            </c:dLbl>
            <c:dLbl>
              <c:idx val="1"/>
              <c:layout>
                <c:manualLayout>
                  <c:x val="-5.1332411012307379E-2"/>
                  <c:y val="-3.1624953600960362E-2"/>
                </c:manualLayout>
              </c:layout>
              <c:tx>
                <c:rich>
                  <a:bodyPr/>
                  <a:lstStyle/>
                  <a:p>
                    <a:fld id="{799C9C9D-56B5-4623-8A3B-BB3368CA1CC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B6D1-4710-AE1D-6AA6F9AAB8CC}"/>
                </c:ext>
              </c:extLst>
            </c:dLbl>
            <c:dLbl>
              <c:idx val="2"/>
              <c:layout>
                <c:manualLayout>
                  <c:x val="-5.1332411012307427E-2"/>
                  <c:y val="-2.7612917492635388E-2"/>
                </c:manualLayout>
              </c:layout>
              <c:tx>
                <c:rich>
                  <a:bodyPr/>
                  <a:lstStyle/>
                  <a:p>
                    <a:fld id="{91203D3D-F762-4446-9AF1-F547945805E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B6D1-4710-AE1D-6AA6F9AAB8CC}"/>
                </c:ext>
              </c:extLst>
            </c:dLbl>
            <c:dLbl>
              <c:idx val="4"/>
              <c:layout>
                <c:manualLayout>
                  <c:x val="-4.0809928151534947E-2"/>
                  <c:y val="-4.7673098034260258E-2"/>
                </c:manualLayout>
              </c:layout>
              <c:tx>
                <c:rich>
                  <a:bodyPr/>
                  <a:lstStyle/>
                  <a:p>
                    <a:fld id="{AB2F19F3-2525-4B2E-831D-6DD53516CAC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B6D1-4710-AE1D-6AA6F9AAB8CC}"/>
                </c:ext>
              </c:extLst>
            </c:dLbl>
            <c:dLbl>
              <c:idx val="5"/>
              <c:layout>
                <c:manualLayout>
                  <c:x val="-4.6107068099178847E-2"/>
                  <c:y val="-3.1624953600960362E-2"/>
                </c:manualLayout>
              </c:layout>
              <c:tx>
                <c:rich>
                  <a:bodyPr/>
                  <a:lstStyle/>
                  <a:p>
                    <a:fld id="{609C8B29-F42A-4A9D-B3AC-1740747946D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B6D1-4710-AE1D-6AA6F9AAB8C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Mahon!$B$35:$B$40</c:f>
              <c:numCache>
                <c:formatCode>General</c:formatCode>
                <c:ptCount val="6"/>
                <c:pt idx="0">
                  <c:v>2016</c:v>
                </c:pt>
                <c:pt idx="1">
                  <c:v>2017</c:v>
                </c:pt>
                <c:pt idx="2">
                  <c:v>2018</c:v>
                </c:pt>
                <c:pt idx="3">
                  <c:v>2019</c:v>
                </c:pt>
                <c:pt idx="4">
                  <c:v>2020</c:v>
                </c:pt>
                <c:pt idx="5">
                  <c:v>2021</c:v>
                </c:pt>
              </c:numCache>
            </c:numRef>
          </c:cat>
          <c:val>
            <c:numRef>
              <c:f>Mahon!$C$35:$C$40</c:f>
              <c:numCache>
                <c:formatCode>General</c:formatCode>
                <c:ptCount val="6"/>
                <c:pt idx="0">
                  <c:v>237.17</c:v>
                </c:pt>
                <c:pt idx="1">
                  <c:v>235.12</c:v>
                </c:pt>
                <c:pt idx="2">
                  <c:v>232.41</c:v>
                </c:pt>
                <c:pt idx="3">
                  <c:v>190.1</c:v>
                </c:pt>
                <c:pt idx="4">
                  <c:v>85.89</c:v>
                </c:pt>
                <c:pt idx="5">
                  <c:v>157.26</c:v>
                </c:pt>
              </c:numCache>
            </c:numRef>
          </c:val>
          <c:smooth val="0"/>
          <c:extLst>
            <c:ext xmlns:c16="http://schemas.microsoft.com/office/drawing/2014/chart" uri="{C3380CC4-5D6E-409C-BE32-E72D297353CC}">
              <c16:uniqueId val="{00000005-B6D1-4710-AE1D-6AA6F9AAB8CC}"/>
            </c:ext>
          </c:extLst>
        </c:ser>
        <c:ser>
          <c:idx val="1"/>
          <c:order val="1"/>
          <c:tx>
            <c:strRef>
              <c:f>Mahon!$D$33:$D$34</c:f>
              <c:strCache>
                <c:ptCount val="2"/>
                <c:pt idx="0">
                  <c:v>Mahoning Female Children </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dLbl>
              <c:idx val="0"/>
              <c:layout>
                <c:manualLayout>
                  <c:x val="-5.133241101230733E-2"/>
                  <c:y val="-3.964902581761031E-2"/>
                </c:manualLayout>
              </c:layout>
              <c:tx>
                <c:rich>
                  <a:bodyPr/>
                  <a:lstStyle/>
                  <a:p>
                    <a:fld id="{EB200B58-4ECD-4798-955A-33FAD4CA5F6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B6D1-4710-AE1D-6AA6F9AAB8CC}"/>
                </c:ext>
              </c:extLst>
            </c:dLbl>
            <c:dLbl>
              <c:idx val="1"/>
              <c:layout>
                <c:manualLayout>
                  <c:x val="-5.1332411012307379E-2"/>
                  <c:y val="-3.5636989709285409E-2"/>
                </c:manualLayout>
              </c:layout>
              <c:tx>
                <c:rich>
                  <a:bodyPr/>
                  <a:lstStyle/>
                  <a:p>
                    <a:fld id="{3F0293E3-1AC5-4C69-98DD-5C860B00918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B6D1-4710-AE1D-6AA6F9AAB8CC}"/>
                </c:ext>
              </c:extLst>
            </c:dLbl>
            <c:dLbl>
              <c:idx val="2"/>
              <c:layout>
                <c:manualLayout>
                  <c:x val="-5.1332411012307427E-2"/>
                  <c:y val="-3.964902581761031E-2"/>
                </c:manualLayout>
              </c:layout>
              <c:tx>
                <c:rich>
                  <a:bodyPr/>
                  <a:lstStyle/>
                  <a:p>
                    <a:fld id="{975DBA73-3045-4273-B272-97ADC54DF76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B6D1-4710-AE1D-6AA6F9AAB8CC}"/>
                </c:ext>
              </c:extLst>
            </c:dLbl>
            <c:dLbl>
              <c:idx val="3"/>
              <c:layout>
                <c:manualLayout>
                  <c:x val="-5.9098628347485402E-2"/>
                  <c:y val="4.0591696348889185E-2"/>
                </c:manualLayout>
              </c:layout>
              <c:tx>
                <c:rich>
                  <a:bodyPr/>
                  <a:lstStyle/>
                  <a:p>
                    <a:fld id="{D37056DB-44FD-4E32-A646-81DFB5221B9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B6D1-4710-AE1D-6AA6F9AAB8CC}"/>
                </c:ext>
              </c:extLst>
            </c:dLbl>
            <c:dLbl>
              <c:idx val="4"/>
              <c:layout>
                <c:manualLayout>
                  <c:x val="-8.0000000000000099E-2"/>
                  <c:y val="4.4833713739644131E-3"/>
                </c:manualLayout>
              </c:layout>
              <c:tx>
                <c:rich>
                  <a:bodyPr/>
                  <a:lstStyle/>
                  <a:p>
                    <a:fld id="{F8D21A8E-B4C7-4289-BEA8-DD351602F93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B6D1-4710-AE1D-6AA6F9AAB8CC}"/>
                </c:ext>
              </c:extLst>
            </c:dLbl>
            <c:dLbl>
              <c:idx val="5"/>
              <c:layout>
                <c:manualLayout>
                  <c:x val="-3.5656382272921304E-2"/>
                  <c:y val="-2.7612917492635388E-2"/>
                </c:manualLayout>
              </c:layout>
              <c:tx>
                <c:rich>
                  <a:bodyPr/>
                  <a:lstStyle/>
                  <a:p>
                    <a:fld id="{ED86743B-1684-4974-B541-E09BF57A73A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B6D1-4710-AE1D-6AA6F9AAB8C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Mahon!$B$35:$B$40</c:f>
              <c:numCache>
                <c:formatCode>General</c:formatCode>
                <c:ptCount val="6"/>
                <c:pt idx="0">
                  <c:v>2016</c:v>
                </c:pt>
                <c:pt idx="1">
                  <c:v>2017</c:v>
                </c:pt>
                <c:pt idx="2">
                  <c:v>2018</c:v>
                </c:pt>
                <c:pt idx="3">
                  <c:v>2019</c:v>
                </c:pt>
                <c:pt idx="4">
                  <c:v>2020</c:v>
                </c:pt>
                <c:pt idx="5">
                  <c:v>2021</c:v>
                </c:pt>
              </c:numCache>
            </c:numRef>
          </c:cat>
          <c:val>
            <c:numRef>
              <c:f>Mahon!$D$35:$D$40</c:f>
              <c:numCache>
                <c:formatCode>General</c:formatCode>
                <c:ptCount val="6"/>
                <c:pt idx="0">
                  <c:v>158.11000000000001</c:v>
                </c:pt>
                <c:pt idx="1">
                  <c:v>167.65</c:v>
                </c:pt>
                <c:pt idx="2">
                  <c:v>162.43</c:v>
                </c:pt>
                <c:pt idx="3">
                  <c:v>168.7</c:v>
                </c:pt>
                <c:pt idx="4">
                  <c:v>76.98</c:v>
                </c:pt>
                <c:pt idx="5">
                  <c:v>123.97</c:v>
                </c:pt>
              </c:numCache>
            </c:numRef>
          </c:val>
          <c:smooth val="0"/>
          <c:extLst>
            <c:ext xmlns:c16="http://schemas.microsoft.com/office/drawing/2014/chart" uri="{C3380CC4-5D6E-409C-BE32-E72D297353CC}">
              <c16:uniqueId val="{0000000C-B6D1-4710-AE1D-6AA6F9AAB8CC}"/>
            </c:ext>
          </c:extLst>
        </c:ser>
        <c:ser>
          <c:idx val="2"/>
          <c:order val="2"/>
          <c:tx>
            <c:strRef>
              <c:f>Mahon!$E$33:$E$34</c:f>
              <c:strCache>
                <c:ptCount val="2"/>
                <c:pt idx="0">
                  <c:v>Ohio Male Children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0"/>
              <c:layout>
                <c:manualLayout>
                  <c:x val="-4.3422599608099278E-2"/>
                  <c:y val="-3.563698970928534E-2"/>
                </c:manualLayout>
              </c:layout>
              <c:tx>
                <c:rich>
                  <a:bodyPr/>
                  <a:lstStyle/>
                  <a:p>
                    <a:fld id="{31A21544-D1BF-4BBF-A543-8E544F8A25B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B6D1-4710-AE1D-6AA6F9AAB8CC}"/>
                </c:ext>
              </c:extLst>
            </c:dLbl>
            <c:dLbl>
              <c:idx val="1"/>
              <c:layout>
                <c:manualLayout>
                  <c:x val="-4.6035271064663666E-2"/>
                  <c:y val="-3.563698970928534E-2"/>
                </c:manualLayout>
              </c:layout>
              <c:tx>
                <c:rich>
                  <a:bodyPr/>
                  <a:lstStyle/>
                  <a:p>
                    <a:fld id="{56BB29D0-6796-427C-B59D-558AE4DF524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B6D1-4710-AE1D-6AA6F9AAB8CC}"/>
                </c:ext>
              </c:extLst>
            </c:dLbl>
            <c:dLbl>
              <c:idx val="2"/>
              <c:layout>
                <c:manualLayout>
                  <c:x val="-5.3945082468871759E-2"/>
                  <c:y val="-3.1624953600960362E-2"/>
                </c:manualLayout>
              </c:layout>
              <c:tx>
                <c:rich>
                  <a:bodyPr/>
                  <a:lstStyle/>
                  <a:p>
                    <a:fld id="{728CA654-53C3-42CF-A773-7373417FA06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B6D1-4710-AE1D-6AA6F9AAB8CC}"/>
                </c:ext>
              </c:extLst>
            </c:dLbl>
            <c:dLbl>
              <c:idx val="3"/>
              <c:layout>
                <c:manualLayout>
                  <c:x val="-4.0809928151534947E-2"/>
                  <c:y val="-3.1624953600960362E-2"/>
                </c:manualLayout>
              </c:layout>
              <c:tx>
                <c:rich>
                  <a:bodyPr/>
                  <a:lstStyle/>
                  <a:p>
                    <a:fld id="{6EB1F101-8A61-4A30-BA8F-810A76EF5C3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B6D1-4710-AE1D-6AA6F9AAB8CC}"/>
                </c:ext>
              </c:extLst>
            </c:dLbl>
            <c:dLbl>
              <c:idx val="4"/>
              <c:layout>
                <c:manualLayout>
                  <c:x val="-4.6035271064663617E-2"/>
                  <c:y val="-3.1624953600960508E-2"/>
                </c:manualLayout>
              </c:layout>
              <c:tx>
                <c:rich>
                  <a:bodyPr/>
                  <a:lstStyle/>
                  <a:p>
                    <a:fld id="{634FC58D-17DE-4D2D-A312-84B1155A467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B6D1-4710-AE1D-6AA6F9AAB8CC}"/>
                </c:ext>
              </c:extLst>
            </c:dLbl>
            <c:dLbl>
              <c:idx val="5"/>
              <c:layout>
                <c:manualLayout>
                  <c:x val="-4.3422599608099278E-2"/>
                  <c:y val="-3.1624953600960362E-2"/>
                </c:manualLayout>
              </c:layout>
              <c:tx>
                <c:rich>
                  <a:bodyPr/>
                  <a:lstStyle/>
                  <a:p>
                    <a:fld id="{A001F049-D905-4664-8412-18B581B66F3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B6D1-4710-AE1D-6AA6F9AAB8CC}"/>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Mahon!$B$35:$B$40</c:f>
              <c:numCache>
                <c:formatCode>General</c:formatCode>
                <c:ptCount val="6"/>
                <c:pt idx="0">
                  <c:v>2016</c:v>
                </c:pt>
                <c:pt idx="1">
                  <c:v>2017</c:v>
                </c:pt>
                <c:pt idx="2">
                  <c:v>2018</c:v>
                </c:pt>
                <c:pt idx="3">
                  <c:v>2019</c:v>
                </c:pt>
                <c:pt idx="4">
                  <c:v>2020</c:v>
                </c:pt>
                <c:pt idx="5">
                  <c:v>2021</c:v>
                </c:pt>
              </c:numCache>
            </c:numRef>
          </c:cat>
          <c:val>
            <c:numRef>
              <c:f>Mahon!$E$35:$E$40</c:f>
              <c:numCache>
                <c:formatCode>0.00</c:formatCode>
                <c:ptCount val="6"/>
                <c:pt idx="0">
                  <c:v>98.782090973404451</c:v>
                </c:pt>
                <c:pt idx="1">
                  <c:v>96.345661931498256</c:v>
                </c:pt>
                <c:pt idx="2">
                  <c:v>102.7019124989137</c:v>
                </c:pt>
                <c:pt idx="3">
                  <c:v>92.504576820166164</c:v>
                </c:pt>
                <c:pt idx="4">
                  <c:v>43.990185010682659</c:v>
                </c:pt>
                <c:pt idx="5">
                  <c:v>69.45251558785057</c:v>
                </c:pt>
              </c:numCache>
            </c:numRef>
          </c:val>
          <c:smooth val="0"/>
          <c:extLst>
            <c:ext xmlns:c16="http://schemas.microsoft.com/office/drawing/2014/chart" uri="{C3380CC4-5D6E-409C-BE32-E72D297353CC}">
              <c16:uniqueId val="{00000013-B6D1-4710-AE1D-6AA6F9AAB8CC}"/>
            </c:ext>
          </c:extLst>
        </c:ser>
        <c:ser>
          <c:idx val="3"/>
          <c:order val="3"/>
          <c:tx>
            <c:strRef>
              <c:f>Mahon!$F$33:$F$34</c:f>
              <c:strCache>
                <c:ptCount val="2"/>
                <c:pt idx="0">
                  <c:v>Ohio Female Children</c:v>
                </c:pt>
              </c:strCache>
            </c:strRef>
          </c:tx>
          <c:spPr>
            <a:ln w="28575" cap="rnd">
              <a:solidFill>
                <a:schemeClr val="accent2">
                  <a:lumMod val="60000"/>
                </a:schemeClr>
              </a:solidFill>
              <a:round/>
            </a:ln>
            <a:effectLst/>
          </c:spPr>
          <c:marker>
            <c:symbol val="circle"/>
            <c:size val="5"/>
            <c:spPr>
              <a:solidFill>
                <a:schemeClr val="accent2">
                  <a:lumMod val="60000"/>
                </a:schemeClr>
              </a:solidFill>
              <a:ln w="9525">
                <a:solidFill>
                  <a:schemeClr val="accent2">
                    <a:lumMod val="60000"/>
                  </a:schemeClr>
                </a:solidFill>
              </a:ln>
              <a:effectLst/>
            </c:spPr>
          </c:marker>
          <c:dLbls>
            <c:dLbl>
              <c:idx val="0"/>
              <c:layout>
                <c:manualLayout>
                  <c:x val="-4.634447147405072E-2"/>
                  <c:y val="2.981037600991945E-2"/>
                </c:manualLayout>
              </c:layout>
              <c:tx>
                <c:rich>
                  <a:bodyPr/>
                  <a:lstStyle/>
                  <a:p>
                    <a:fld id="{52846EC9-1928-4B52-B43F-0570BA9072D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B6D1-4710-AE1D-6AA6F9AAB8CC}"/>
                </c:ext>
              </c:extLst>
            </c:dLbl>
            <c:dLbl>
              <c:idx val="1"/>
              <c:layout>
                <c:manualLayout>
                  <c:x val="-4.634447147405072E-2"/>
                  <c:y val="2.981037600991945E-2"/>
                </c:manualLayout>
              </c:layout>
              <c:tx>
                <c:rich>
                  <a:bodyPr/>
                  <a:lstStyle/>
                  <a:p>
                    <a:fld id="{6856A9BB-A2C6-4F8B-A079-C98D9C1FEF7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B6D1-4710-AE1D-6AA6F9AAB8CC}"/>
                </c:ext>
              </c:extLst>
            </c:dLbl>
            <c:dLbl>
              <c:idx val="3"/>
              <c:layout>
                <c:manualLayout>
                  <c:x val="-4.634447147405072E-2"/>
                  <c:y val="2.981037600991945E-2"/>
                </c:manualLayout>
              </c:layout>
              <c:tx>
                <c:rich>
                  <a:bodyPr/>
                  <a:lstStyle/>
                  <a:p>
                    <a:fld id="{8E5F3C13-F6CD-4172-B90C-4AB299C7D78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B6D1-4710-AE1D-6AA6F9AAB8CC}"/>
                </c:ext>
              </c:extLst>
            </c:dLbl>
            <c:dLbl>
              <c:idx val="4"/>
              <c:layout>
                <c:manualLayout>
                  <c:x val="-4.634447147405072E-2"/>
                  <c:y val="2.5798339901594549E-2"/>
                </c:manualLayout>
              </c:layout>
              <c:tx>
                <c:rich>
                  <a:bodyPr/>
                  <a:lstStyle/>
                  <a:p>
                    <a:fld id="{10724657-6636-4520-BE39-5EB5CF3BD87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7-B6D1-4710-AE1D-6AA6F9AAB8CC}"/>
                </c:ext>
              </c:extLst>
            </c:dLbl>
            <c:dLbl>
              <c:idx val="5"/>
              <c:layout>
                <c:manualLayout>
                  <c:x val="-4.111912856092205E-2"/>
                  <c:y val="2.5798339901594549E-2"/>
                </c:manualLayout>
              </c:layout>
              <c:tx>
                <c:rich>
                  <a:bodyPr/>
                  <a:lstStyle/>
                  <a:p>
                    <a:fld id="{E796E206-F5FB-48D0-89E8-56B937BA4D1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8-B6D1-4710-AE1D-6AA6F9AAB8CC}"/>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Mahon!$B$35:$B$40</c:f>
              <c:numCache>
                <c:formatCode>General</c:formatCode>
                <c:ptCount val="6"/>
                <c:pt idx="0">
                  <c:v>2016</c:v>
                </c:pt>
                <c:pt idx="1">
                  <c:v>2017</c:v>
                </c:pt>
                <c:pt idx="2">
                  <c:v>2018</c:v>
                </c:pt>
                <c:pt idx="3">
                  <c:v>2019</c:v>
                </c:pt>
                <c:pt idx="4">
                  <c:v>2020</c:v>
                </c:pt>
                <c:pt idx="5">
                  <c:v>2021</c:v>
                </c:pt>
              </c:numCache>
            </c:numRef>
          </c:cat>
          <c:val>
            <c:numRef>
              <c:f>Mahon!$F$35:$F$40</c:f>
              <c:numCache>
                <c:formatCode>0.00</c:formatCode>
                <c:ptCount val="6"/>
                <c:pt idx="0">
                  <c:v>72.61064587652271</c:v>
                </c:pt>
                <c:pt idx="1">
                  <c:v>70.920542893984702</c:v>
                </c:pt>
                <c:pt idx="2">
                  <c:v>72.725018561645086</c:v>
                </c:pt>
                <c:pt idx="3">
                  <c:v>67.903580454242757</c:v>
                </c:pt>
                <c:pt idx="4">
                  <c:v>32.189485652666441</c:v>
                </c:pt>
                <c:pt idx="5">
                  <c:v>48.824384308600528</c:v>
                </c:pt>
              </c:numCache>
            </c:numRef>
          </c:val>
          <c:smooth val="0"/>
          <c:extLst>
            <c:ext xmlns:c16="http://schemas.microsoft.com/office/drawing/2014/chart" uri="{C3380CC4-5D6E-409C-BE32-E72D297353CC}">
              <c16:uniqueId val="{00000019-B6D1-4710-AE1D-6AA6F9AAB8CC}"/>
            </c:ext>
          </c:extLst>
        </c:ser>
        <c:dLbls>
          <c:dLblPos val="t"/>
          <c:showLegendKey val="0"/>
          <c:showVal val="1"/>
          <c:showCatName val="0"/>
          <c:showSerName val="0"/>
          <c:showPercent val="0"/>
          <c:showBubbleSize val="0"/>
        </c:dLbls>
        <c:marker val="1"/>
        <c:smooth val="0"/>
        <c:axId val="1803139535"/>
        <c:axId val="1803140975"/>
      </c:lineChart>
      <c:catAx>
        <c:axId val="18031395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803140975"/>
        <c:crosses val="autoZero"/>
        <c:auto val="1"/>
        <c:lblAlgn val="ctr"/>
        <c:lblOffset val="100"/>
        <c:noMultiLvlLbl val="0"/>
      </c:catAx>
      <c:valAx>
        <c:axId val="1803140975"/>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7.8380143696930114E-3"/>
              <c:y val="0.24325259242293806"/>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8031395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Rates of Asthma Hospitalization &amp; Emergency Department Visits (per 10,000 residents) by Month of Admission, Mahoning County &amp; Ohio, 2021</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Mahoning!$C$40</c:f>
              <c:strCache>
                <c:ptCount val="1"/>
                <c:pt idx="0">
                  <c:v>Mahoning County</c:v>
                </c:pt>
              </c:strCache>
            </c:strRef>
          </c:tx>
          <c:spPr>
            <a:ln w="28575" cap="rnd">
              <a:noFill/>
              <a:round/>
            </a:ln>
            <a:effectLst/>
          </c:spPr>
          <c:marker>
            <c:symbol val="circle"/>
            <c:size val="7"/>
            <c:spPr>
              <a:solidFill>
                <a:schemeClr val="accent1"/>
              </a:solidFill>
              <a:ln w="9525">
                <a:solidFill>
                  <a:schemeClr val="accent1"/>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Mahoning!$B$41:$B$52</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Mahoning!$C$41:$C$52</c:f>
              <c:numCache>
                <c:formatCode>0.00</c:formatCode>
                <c:ptCount val="12"/>
                <c:pt idx="0">
                  <c:v>3.5279279597110631</c:v>
                </c:pt>
                <c:pt idx="1">
                  <c:v>2.8664414672652385</c:v>
                </c:pt>
                <c:pt idx="2">
                  <c:v>3.5279279597110631</c:v>
                </c:pt>
                <c:pt idx="3">
                  <c:v>4.8509009446027109</c:v>
                </c:pt>
                <c:pt idx="4">
                  <c:v>6.0856757305015829</c:v>
                </c:pt>
                <c:pt idx="5">
                  <c:v>5.2477928400702059</c:v>
                </c:pt>
                <c:pt idx="6">
                  <c:v>4.8509009446027109</c:v>
                </c:pt>
                <c:pt idx="7">
                  <c:v>4.057117153667722</c:v>
                </c:pt>
                <c:pt idx="8">
                  <c:v>7.4968469143860084</c:v>
                </c:pt>
                <c:pt idx="9">
                  <c:v>7.6291442128751727</c:v>
                </c:pt>
                <c:pt idx="10">
                  <c:v>6.8794595214365728</c:v>
                </c:pt>
                <c:pt idx="11">
                  <c:v>5.732882934530477</c:v>
                </c:pt>
              </c:numCache>
            </c:numRef>
          </c:val>
          <c:smooth val="0"/>
          <c:extLst>
            <c:ext xmlns:c16="http://schemas.microsoft.com/office/drawing/2014/chart" uri="{C3380CC4-5D6E-409C-BE32-E72D297353CC}">
              <c16:uniqueId val="{00000000-F4AD-4E47-A621-A33B61736C8F}"/>
            </c:ext>
          </c:extLst>
        </c:ser>
        <c:ser>
          <c:idx val="1"/>
          <c:order val="1"/>
          <c:tx>
            <c:strRef>
              <c:f>Mahoning!$D$40</c:f>
              <c:strCache>
                <c:ptCount val="1"/>
                <c:pt idx="0">
                  <c:v>Ohio</c:v>
                </c:pt>
              </c:strCache>
            </c:strRef>
          </c:tx>
          <c:spPr>
            <a:ln w="28575" cap="rnd">
              <a:noFill/>
              <a:round/>
            </a:ln>
            <a:effectLst/>
          </c:spPr>
          <c:marker>
            <c:symbol val="circle"/>
            <c:size val="7"/>
            <c:spPr>
              <a:solidFill>
                <a:schemeClr val="accent2"/>
              </a:solidFill>
              <a:ln w="9525">
                <a:solidFill>
                  <a:schemeClr val="accent2"/>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Mahoning!$B$41:$B$52</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Mahoning!$D$41:$D$52</c:f>
              <c:numCache>
                <c:formatCode>0.00</c:formatCode>
                <c:ptCount val="12"/>
                <c:pt idx="0">
                  <c:v>2.1477048802221592</c:v>
                </c:pt>
                <c:pt idx="1">
                  <c:v>1.8862451556733746</c:v>
                </c:pt>
                <c:pt idx="2">
                  <c:v>2.6196906167452902</c:v>
                </c:pt>
                <c:pt idx="3">
                  <c:v>2.9779243951855081</c:v>
                </c:pt>
                <c:pt idx="4">
                  <c:v>3.366718401170389</c:v>
                </c:pt>
                <c:pt idx="5">
                  <c:v>3.17911255985454</c:v>
                </c:pt>
                <c:pt idx="6">
                  <c:v>3.0645117065620533</c:v>
                </c:pt>
                <c:pt idx="7">
                  <c:v>3.0874318772205509</c:v>
                </c:pt>
                <c:pt idx="8">
                  <c:v>3.9218958682317688</c:v>
                </c:pt>
                <c:pt idx="9">
                  <c:v>4.0492301496678653</c:v>
                </c:pt>
                <c:pt idx="10">
                  <c:v>4.1171417664337833</c:v>
                </c:pt>
                <c:pt idx="11">
                  <c:v>3.3166335838055243</c:v>
                </c:pt>
              </c:numCache>
            </c:numRef>
          </c:val>
          <c:smooth val="0"/>
          <c:extLst>
            <c:ext xmlns:c16="http://schemas.microsoft.com/office/drawing/2014/chart" uri="{C3380CC4-5D6E-409C-BE32-E72D297353CC}">
              <c16:uniqueId val="{00000001-F4AD-4E47-A621-A33B61736C8F}"/>
            </c:ext>
          </c:extLst>
        </c:ser>
        <c:dLbls>
          <c:dLblPos val="t"/>
          <c:showLegendKey val="0"/>
          <c:showVal val="1"/>
          <c:showCatName val="0"/>
          <c:showSerName val="0"/>
          <c:showPercent val="0"/>
          <c:showBubbleSize val="0"/>
        </c:dLbls>
        <c:hiLowLines>
          <c:spPr>
            <a:ln w="9525" cap="flat" cmpd="sng" algn="ctr">
              <a:solidFill>
                <a:schemeClr val="tx1">
                  <a:lumMod val="75000"/>
                  <a:lumOff val="25000"/>
                </a:schemeClr>
              </a:solidFill>
              <a:round/>
            </a:ln>
            <a:effectLst/>
          </c:spPr>
        </c:hiLowLines>
        <c:marker val="1"/>
        <c:smooth val="0"/>
        <c:axId val="1774798511"/>
        <c:axId val="1928296079"/>
      </c:lineChart>
      <c:catAx>
        <c:axId val="17747985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928296079"/>
        <c:crosses val="autoZero"/>
        <c:auto val="1"/>
        <c:lblAlgn val="ctr"/>
        <c:lblOffset val="100"/>
        <c:noMultiLvlLbl val="0"/>
      </c:catAx>
      <c:valAx>
        <c:axId val="1928296079"/>
        <c:scaling>
          <c:orientation val="minMax"/>
        </c:scaling>
        <c:delete val="1"/>
        <c:axPos val="l"/>
        <c:numFmt formatCode="0.00" sourceLinked="1"/>
        <c:majorTickMark val="none"/>
        <c:minorTickMark val="none"/>
        <c:tickLblPos val="nextTo"/>
        <c:crossAx val="17747985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Children (0-18) on Medicaid, Ohio and Mahoning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Mahoning!$G$50</c:f>
              <c:strCache>
                <c:ptCount val="1"/>
                <c:pt idx="0">
                  <c:v>Mahoning County</c:v>
                </c:pt>
              </c:strCache>
            </c:strRef>
          </c:tx>
          <c:spPr>
            <a:solidFill>
              <a:srgbClr val="EBA70E"/>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Mahoning!$F$51:$F$56</c:f>
              <c:numCache>
                <c:formatCode>General</c:formatCode>
                <c:ptCount val="6"/>
                <c:pt idx="0">
                  <c:v>2016</c:v>
                </c:pt>
                <c:pt idx="1">
                  <c:v>2017</c:v>
                </c:pt>
                <c:pt idx="2">
                  <c:v>2018</c:v>
                </c:pt>
                <c:pt idx="3">
                  <c:v>2019</c:v>
                </c:pt>
                <c:pt idx="4">
                  <c:v>2020</c:v>
                </c:pt>
                <c:pt idx="5">
                  <c:v>2021</c:v>
                </c:pt>
              </c:numCache>
            </c:numRef>
          </c:cat>
          <c:val>
            <c:numRef>
              <c:f>Mahoning!$G$51:$G$56</c:f>
              <c:numCache>
                <c:formatCode>0.00</c:formatCode>
                <c:ptCount val="6"/>
                <c:pt idx="0">
                  <c:v>267.74471469282258</c:v>
                </c:pt>
                <c:pt idx="1">
                  <c:v>277.28829338032381</c:v>
                </c:pt>
                <c:pt idx="2">
                  <c:v>275.01756499046473</c:v>
                </c:pt>
                <c:pt idx="3">
                  <c:v>244.17239644474259</c:v>
                </c:pt>
                <c:pt idx="4">
                  <c:v>116.39152909788227</c:v>
                </c:pt>
                <c:pt idx="5">
                  <c:v>194.78192892739651</c:v>
                </c:pt>
              </c:numCache>
            </c:numRef>
          </c:val>
          <c:extLst>
            <c:ext xmlns:c16="http://schemas.microsoft.com/office/drawing/2014/chart" uri="{C3380CC4-5D6E-409C-BE32-E72D297353CC}">
              <c16:uniqueId val="{00000000-C4BD-4351-B944-783A7DF8216B}"/>
            </c:ext>
          </c:extLst>
        </c:ser>
        <c:ser>
          <c:idx val="1"/>
          <c:order val="1"/>
          <c:tx>
            <c:strRef>
              <c:f>Mahoning!$H$50</c:f>
              <c:strCache>
                <c:ptCount val="1"/>
                <c:pt idx="0">
                  <c:v>Ohio</c:v>
                </c:pt>
              </c:strCache>
            </c:strRef>
          </c:tx>
          <c:spPr>
            <a:solidFill>
              <a:srgbClr val="0E3F75"/>
            </a:solidFill>
            <a:ln>
              <a:noFill/>
            </a:ln>
            <a:effectLst/>
          </c:spPr>
          <c:invertIfNegative val="0"/>
          <c:dLbls>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numRef>
              <c:f>Mahoning!$F$51:$F$56</c:f>
              <c:numCache>
                <c:formatCode>General</c:formatCode>
                <c:ptCount val="6"/>
                <c:pt idx="0">
                  <c:v>2016</c:v>
                </c:pt>
                <c:pt idx="1">
                  <c:v>2017</c:v>
                </c:pt>
                <c:pt idx="2">
                  <c:v>2018</c:v>
                </c:pt>
                <c:pt idx="3">
                  <c:v>2019</c:v>
                </c:pt>
                <c:pt idx="4">
                  <c:v>2020</c:v>
                </c:pt>
                <c:pt idx="5">
                  <c:v>2021</c:v>
                </c:pt>
              </c:numCache>
            </c:numRef>
          </c:cat>
          <c:val>
            <c:numRef>
              <c:f>Mahoning!$H$51:$H$56</c:f>
              <c:numCache>
                <c:formatCode>0.0</c:formatCode>
                <c:ptCount val="6"/>
                <c:pt idx="0" formatCode="0.00">
                  <c:v>118.07072733668609</c:v>
                </c:pt>
                <c:pt idx="1">
                  <c:v>120.00470323794849</c:v>
                </c:pt>
                <c:pt idx="2" formatCode="0.00">
                  <c:v>128.55001516651058</c:v>
                </c:pt>
                <c:pt idx="3" formatCode="0.00">
                  <c:v>118.85048835462059</c:v>
                </c:pt>
                <c:pt idx="4">
                  <c:v>58.99600967982358</c:v>
                </c:pt>
                <c:pt idx="5" formatCode="0.00">
                  <c:v>86.309661460237123</c:v>
                </c:pt>
              </c:numCache>
            </c:numRef>
          </c:val>
          <c:extLst>
            <c:ext xmlns:c16="http://schemas.microsoft.com/office/drawing/2014/chart" uri="{C3380CC4-5D6E-409C-BE32-E72D297353CC}">
              <c16:uniqueId val="{00000001-C4BD-4351-B944-783A7DF8216B}"/>
            </c:ext>
          </c:extLst>
        </c:ser>
        <c:dLbls>
          <c:dLblPos val="outEnd"/>
          <c:showLegendKey val="0"/>
          <c:showVal val="1"/>
          <c:showCatName val="0"/>
          <c:showSerName val="0"/>
          <c:showPercent val="0"/>
          <c:showBubbleSize val="0"/>
        </c:dLbls>
        <c:gapWidth val="110"/>
        <c:axId val="1234954287"/>
        <c:axId val="1234955727"/>
      </c:barChart>
      <c:catAx>
        <c:axId val="12349542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34955727"/>
        <c:crosses val="autoZero"/>
        <c:auto val="1"/>
        <c:lblAlgn val="ctr"/>
        <c:lblOffset val="100"/>
        <c:noMultiLvlLbl val="0"/>
      </c:catAx>
      <c:valAx>
        <c:axId val="1234955727"/>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layout>
            <c:manualLayout>
              <c:xMode val="edge"/>
              <c:yMode val="edge"/>
              <c:x val="1.1835748792270532E-2"/>
              <c:y val="0.30808293908678203"/>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3495428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Adults (19+) on Medicaid, Ohio and Mahoning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Mahoning!$G$40</c:f>
              <c:strCache>
                <c:ptCount val="1"/>
                <c:pt idx="0">
                  <c:v>Mahoning County</c:v>
                </c:pt>
              </c:strCache>
            </c:strRef>
          </c:tx>
          <c:spPr>
            <a:solidFill>
              <a:srgbClr val="F3DF89"/>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Mahoning!$F$41:$F$46</c:f>
              <c:numCache>
                <c:formatCode>General</c:formatCode>
                <c:ptCount val="6"/>
                <c:pt idx="0">
                  <c:v>2016</c:v>
                </c:pt>
                <c:pt idx="1">
                  <c:v>2017</c:v>
                </c:pt>
                <c:pt idx="2">
                  <c:v>2018</c:v>
                </c:pt>
                <c:pt idx="3">
                  <c:v>2019</c:v>
                </c:pt>
                <c:pt idx="4">
                  <c:v>2020</c:v>
                </c:pt>
                <c:pt idx="5">
                  <c:v>2021</c:v>
                </c:pt>
              </c:numCache>
            </c:numRef>
          </c:cat>
          <c:val>
            <c:numRef>
              <c:f>Mahoning!$G$41:$G$46</c:f>
              <c:numCache>
                <c:formatCode>0.00</c:formatCode>
                <c:ptCount val="6"/>
                <c:pt idx="0">
                  <c:v>131.93143593772029</c:v>
                </c:pt>
                <c:pt idx="1">
                  <c:v>128.39683394142392</c:v>
                </c:pt>
                <c:pt idx="2">
                  <c:v>119.58359647157089</c:v>
                </c:pt>
                <c:pt idx="3">
                  <c:v>115.00813936280416</c:v>
                </c:pt>
                <c:pt idx="4">
                  <c:v>83.700985445099576</c:v>
                </c:pt>
                <c:pt idx="5">
                  <c:v>82.964171912644744</c:v>
                </c:pt>
              </c:numCache>
            </c:numRef>
          </c:val>
          <c:extLst>
            <c:ext xmlns:c16="http://schemas.microsoft.com/office/drawing/2014/chart" uri="{C3380CC4-5D6E-409C-BE32-E72D297353CC}">
              <c16:uniqueId val="{00000000-ED93-4ECD-9BD5-ECC50E133F69}"/>
            </c:ext>
          </c:extLst>
        </c:ser>
        <c:ser>
          <c:idx val="1"/>
          <c:order val="1"/>
          <c:tx>
            <c:strRef>
              <c:f>Mahoning!$H$40</c:f>
              <c:strCache>
                <c:ptCount val="1"/>
                <c:pt idx="0">
                  <c:v>Ohio</c:v>
                </c:pt>
              </c:strCache>
            </c:strRef>
          </c:tx>
          <c:spPr>
            <a:solidFill>
              <a:srgbClr val="0098D3"/>
            </a:solidFill>
            <a:ln>
              <a:noFill/>
            </a:ln>
            <a:effectLst/>
          </c:spPr>
          <c:invertIfNegative val="0"/>
          <c:dLbls>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numRef>
              <c:f>Mahoning!$F$41:$F$46</c:f>
              <c:numCache>
                <c:formatCode>General</c:formatCode>
                <c:ptCount val="6"/>
                <c:pt idx="0">
                  <c:v>2016</c:v>
                </c:pt>
                <c:pt idx="1">
                  <c:v>2017</c:v>
                </c:pt>
                <c:pt idx="2">
                  <c:v>2018</c:v>
                </c:pt>
                <c:pt idx="3">
                  <c:v>2019</c:v>
                </c:pt>
                <c:pt idx="4">
                  <c:v>2020</c:v>
                </c:pt>
                <c:pt idx="5">
                  <c:v>2021</c:v>
                </c:pt>
              </c:numCache>
            </c:numRef>
          </c:cat>
          <c:val>
            <c:numRef>
              <c:f>Mahoning!$H$41:$H$46</c:f>
              <c:numCache>
                <c:formatCode>0.00</c:formatCode>
                <c:ptCount val="6"/>
                <c:pt idx="0">
                  <c:v>95.170802824653549</c:v>
                </c:pt>
                <c:pt idx="1">
                  <c:v>95.489033294220945</c:v>
                </c:pt>
                <c:pt idx="2">
                  <c:v>93.348240724265494</c:v>
                </c:pt>
                <c:pt idx="3">
                  <c:v>95.013016437263005</c:v>
                </c:pt>
                <c:pt idx="4">
                  <c:v>75.426848903953598</c:v>
                </c:pt>
                <c:pt idx="5">
                  <c:v>75.131042516016308</c:v>
                </c:pt>
              </c:numCache>
            </c:numRef>
          </c:val>
          <c:extLst>
            <c:ext xmlns:c16="http://schemas.microsoft.com/office/drawing/2014/chart" uri="{C3380CC4-5D6E-409C-BE32-E72D297353CC}">
              <c16:uniqueId val="{00000001-ED93-4ECD-9BD5-ECC50E133F69}"/>
            </c:ext>
          </c:extLst>
        </c:ser>
        <c:dLbls>
          <c:dLblPos val="outEnd"/>
          <c:showLegendKey val="0"/>
          <c:showVal val="1"/>
          <c:showCatName val="0"/>
          <c:showSerName val="0"/>
          <c:showPercent val="0"/>
          <c:showBubbleSize val="0"/>
        </c:dLbls>
        <c:gapWidth val="110"/>
        <c:axId val="1308970415"/>
        <c:axId val="1308970895"/>
      </c:barChart>
      <c:catAx>
        <c:axId val="13089704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08970895"/>
        <c:crosses val="autoZero"/>
        <c:auto val="1"/>
        <c:lblAlgn val="ctr"/>
        <c:lblOffset val="100"/>
        <c:noMultiLvlLbl val="0"/>
      </c:catAx>
      <c:valAx>
        <c:axId val="1308970895"/>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layout>
            <c:manualLayout>
              <c:xMode val="edge"/>
              <c:yMode val="edge"/>
              <c:x val="1.3888888888888888E-2"/>
              <c:y val="0.26463363954505686"/>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08970415"/>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AAA4A48-8B0F-6F41-9B2B-AE1E44FF8804}" type="datetimeFigureOut">
              <a:rPr lang="en-US" smtClean="0"/>
              <a:t>11/15/2023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9F2FC1C-B904-C54D-8912-5FAF5EE900E1}" type="slidenum">
              <a:rPr lang="en-US" smtClean="0"/>
              <a:t>‹#›</a:t>
            </a:fld>
            <a:endParaRPr lang="en-US"/>
          </a:p>
        </p:txBody>
      </p:sp>
    </p:spTree>
    <p:extLst>
      <p:ext uri="{BB962C8B-B14F-4D97-AF65-F5344CB8AC3E}">
        <p14:creationId xmlns:p14="http://schemas.microsoft.com/office/powerpoint/2010/main" val="3917860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the 2016-2021 surveillance period, Black adults in Mahoning County experienced  higher rates of asthma related hospitalizations and emergency department visits compared to their White counterparts.</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Black adults in Mahoning County also experienced higher rates of asthma hospitalizations and emergency department visits compared to Black adults in Ohio during the 2016-2021 surveillance period.</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Black adults in Mahoning County experienced rates of asthma hospitalizations and emergency department visits at a rate over 7.5 times higher than that of White adults in Mahoning County.</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5</a:t>
            </a:fld>
            <a:endParaRPr lang="en-US"/>
          </a:p>
        </p:txBody>
      </p:sp>
    </p:spTree>
    <p:extLst>
      <p:ext uri="{BB962C8B-B14F-4D97-AF65-F5344CB8AC3E}">
        <p14:creationId xmlns:p14="http://schemas.microsoft.com/office/powerpoint/2010/main" val="1532730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The average mortality rate for Black adults in Mahoning County during the 2016-2021 surveillance period was 61.92 per 1,000,000 Black adult residents. This rate was nearly twice as high as Ohio’s rate of 32.85 per 1,000,000 Black adult residents.</a:t>
            </a:r>
          </a:p>
          <a:p>
            <a:pPr algn="l">
              <a:buFont typeface="Arial" panose="020B0604020202020204" pitchFamily="34" charset="0"/>
              <a:buChar char="•"/>
            </a:pPr>
            <a:endParaRPr lang="en-US" sz="1200" dirty="0">
              <a:solidFill>
                <a:schemeClr val="accent6"/>
              </a:solidFill>
              <a:cs typeface="Calibri" panose="020F0502020204030204" pitchFamily="34" charset="0"/>
            </a:endParaRPr>
          </a:p>
          <a:p>
            <a:pPr algn="l">
              <a:buFont typeface="Arial" panose="020B0604020202020204" pitchFamily="34" charset="0"/>
              <a:buChar char="•"/>
            </a:pPr>
            <a:r>
              <a:rPr lang="en-US" sz="1200" dirty="0">
                <a:solidFill>
                  <a:schemeClr val="accent6"/>
                </a:solidFill>
                <a:cs typeface="Calibri" panose="020F0502020204030204" pitchFamily="34" charset="0"/>
              </a:rPr>
              <a:t>The average mortality rate for Black adults in Mahoning County for the 2016-2021 surveillance period was over 4 times higher than the rate of White adults residing in Mahoning County, (61.92 to 14.36 respectively).</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14</a:t>
            </a:fld>
            <a:endParaRPr lang="en-US"/>
          </a:p>
        </p:txBody>
      </p:sp>
    </p:spTree>
    <p:extLst>
      <p:ext uri="{BB962C8B-B14F-4D97-AF65-F5344CB8AC3E}">
        <p14:creationId xmlns:p14="http://schemas.microsoft.com/office/powerpoint/2010/main" val="2430083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the 2016-2021 surveillance period, Hispanic adults in Mahoning County experienced higher rates of asthma related hospitalizations and emergency department visits compared to their White counterparts.</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Hispanic adults in Mahoning County also experienced higher rates of asthma hospitalizations and emergency department visits compared to Ohio Hispanic adults overall in during the 2016-2021 surveillance period.</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Hispanic adults in Mahoning County experienced rates of asthma hospitalizations and emergency department visits at a rate over 5 times higher than that of White adults in Ohio, and nearly 5 times higher than the rates experienced by White adults in Mahoning County.</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6</a:t>
            </a:fld>
            <a:endParaRPr lang="en-US"/>
          </a:p>
        </p:txBody>
      </p:sp>
    </p:spTree>
    <p:extLst>
      <p:ext uri="{BB962C8B-B14F-4D97-AF65-F5344CB8AC3E}">
        <p14:creationId xmlns:p14="http://schemas.microsoft.com/office/powerpoint/2010/main" val="896879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the years 2016-2021, Black children in Mahoning County experienced higher rates of asthma related hospitalizations and emergency department visits compared to White children in Mahoning County and compared to both Black and White children statewide. </a:t>
            </a:r>
          </a:p>
          <a:p>
            <a:pPr marL="0" indent="0" algn="l"/>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the rate of asthma hospitalizations and emergency department visits for Black children in Mahoning County was nearly 7 times higher than that of White children in Mahoning County.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There was a decline in the asthma emergency department visitation and hospitalization rate for Black children in both Mahoning County and Ohio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7</a:t>
            </a:fld>
            <a:endParaRPr lang="en-US"/>
          </a:p>
        </p:txBody>
      </p:sp>
    </p:spTree>
    <p:extLst>
      <p:ext uri="{BB962C8B-B14F-4D97-AF65-F5344CB8AC3E}">
        <p14:creationId xmlns:p14="http://schemas.microsoft.com/office/powerpoint/2010/main" val="4055172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the 2016-2021 surveillance period, Hispanic children in Mahoning County experienced higher rates of asthma related hospitalizations and emergency department visits compared to White children in both Mahoning County and in Ohio.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the rate of asthma hospitalizations and emergency department visits for Hispanic children in Mahoning County was 4 times higher than that of White children in Mahoning County, and nearly 7 times higher than the rate experienced by White children in Ohio.</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8</a:t>
            </a:fld>
            <a:endParaRPr lang="en-US"/>
          </a:p>
        </p:txBody>
      </p:sp>
    </p:spTree>
    <p:extLst>
      <p:ext uri="{BB962C8B-B14F-4D97-AF65-F5344CB8AC3E}">
        <p14:creationId xmlns:p14="http://schemas.microsoft.com/office/powerpoint/2010/main" val="1668571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During the 2016-2021 surveillance period, adult females in Mahoning County experienced higher rates of asthma hospitalizations and emergency department visits compared to male adults in Mahoning County and compared to both male &amp; female adults in Ohio.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female adults in Mahoning County experienced asthma hospitalizations and emergency department visits at nearly 1.5 the rate of male adults in Mahoning County, (45.84 to 34.3 respectively).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9</a:t>
            </a:fld>
            <a:endParaRPr lang="en-US"/>
          </a:p>
        </p:txBody>
      </p:sp>
    </p:spTree>
    <p:extLst>
      <p:ext uri="{BB962C8B-B14F-4D97-AF65-F5344CB8AC3E}">
        <p14:creationId xmlns:p14="http://schemas.microsoft.com/office/powerpoint/2010/main" val="246135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Male children in Mahoning County consistently experienced higher rates of asthma hospitalizations and emergency department visits compared to female children in Mahoning County during the 2016-2021 surveillance period.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Female children residing in Mahoning County experienced higher rates of asthma hospitalizations and emergency department visits compared to female children in Ohio throughout the 2016-2021 surveillance period.</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female children in Mahoning County experienced asthma hospitalizations and emergency department visits at over 2.5 times the rate of Ohio female children.</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As decline in asthma related emergency department visitation and hospitalization rates were found in all four groups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10</a:t>
            </a:fld>
            <a:endParaRPr lang="en-US"/>
          </a:p>
        </p:txBody>
      </p:sp>
    </p:spTree>
    <p:extLst>
      <p:ext uri="{BB962C8B-B14F-4D97-AF65-F5344CB8AC3E}">
        <p14:creationId xmlns:p14="http://schemas.microsoft.com/office/powerpoint/2010/main" val="768195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2021, rates of monthly admission for asthma related hospitalizations and emergency department visits were found to be consistently higher in Mahoning County when compared to Ohio.</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There is a slight seasonal trend in asthma hospitalizations and emergency department visits, as rates were found to be lowest in the months of January-March.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11</a:t>
            </a:fld>
            <a:endParaRPr lang="en-US"/>
          </a:p>
        </p:txBody>
      </p:sp>
    </p:spTree>
    <p:extLst>
      <p:ext uri="{BB962C8B-B14F-4D97-AF65-F5344CB8AC3E}">
        <p14:creationId xmlns:p14="http://schemas.microsoft.com/office/powerpoint/2010/main" val="1983512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In 2021, there were 598 asthma hospitalizations and emergency department visits for children in Mahoning County covered by Medicaid. The rate for this year was 194.78 per 10,000 children in Mahoning County enrolled in Medicaid.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the total number of asthma hospitalizations &amp; ED visits for children in Ohio enrolled in Medicaid totaled 11,570. The rate was 86.31 per 10,000 children in Ohio enrolled in Medicaid</a:t>
            </a:r>
            <a:r>
              <a:rPr lang="en-US" sz="1200" dirty="0">
                <a:solidFill>
                  <a:schemeClr val="accent6"/>
                </a:solidFill>
                <a:cs typeface="Calibri" panose="020F0502020204030204" pitchFamily="34" charset="0"/>
              </a:rPr>
              <a:t>.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12</a:t>
            </a:fld>
            <a:endParaRPr lang="en-US"/>
          </a:p>
        </p:txBody>
      </p:sp>
    </p:spTree>
    <p:extLst>
      <p:ext uri="{BB962C8B-B14F-4D97-AF65-F5344CB8AC3E}">
        <p14:creationId xmlns:p14="http://schemas.microsoft.com/office/powerpoint/2010/main" val="32193318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gn="l">
              <a:buFont typeface="Arial" panose="020B0604020202020204" pitchFamily="34" charset="0"/>
              <a:buChar char="•"/>
            </a:pPr>
            <a:r>
              <a:rPr lang="en-US" sz="1200" dirty="0">
                <a:solidFill>
                  <a:schemeClr val="tx1"/>
                </a:solidFill>
                <a:cs typeface="Calibri" panose="020F0502020204030204" pitchFamily="34" charset="0"/>
              </a:rPr>
              <a:t>In 2021, there were 427 asthma hospitalizations and emergency department visits for Mahoning County adults covered by Medicaid. The rate for this year was 82.96 per 10,000 Mahoning County adults enrolled in Medicaid.</a:t>
            </a:r>
          </a:p>
          <a:p>
            <a:pPr marL="457200" indent="-457200" algn="l">
              <a:buFont typeface="Arial" panose="020B0604020202020204" pitchFamily="34" charset="0"/>
              <a:buChar char="•"/>
            </a:pPr>
            <a:endParaRPr lang="en-US" sz="1200" dirty="0">
              <a:solidFill>
                <a:schemeClr val="tx1"/>
              </a:solidFill>
              <a:cs typeface="Calibri" panose="020F0502020204030204" pitchFamily="34" charset="0"/>
            </a:endParaRPr>
          </a:p>
          <a:p>
            <a:pPr marL="457200" indent="-457200" algn="l">
              <a:buFont typeface="Arial" panose="020B0604020202020204" pitchFamily="34" charset="0"/>
              <a:buChar char="•"/>
            </a:pPr>
            <a:r>
              <a:rPr lang="en-US" sz="1200" dirty="0">
                <a:solidFill>
                  <a:schemeClr val="tx1"/>
                </a:solidFill>
                <a:cs typeface="Calibri" panose="020F0502020204030204" pitchFamily="34" charset="0"/>
              </a:rPr>
              <a:t>In 2021, the total number of asthma hospitalizations &amp; emergency department visits for adults enrolled in Medicaid in Ohio totaled 14,577. The rate of asthma hospitalizations/ED visits for Medicaid enrolled Ohio adults was 75.13 per 10,000 Ohio adults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13</a:t>
            </a:fld>
            <a:endParaRPr lang="en-US"/>
          </a:p>
        </p:txBody>
      </p:sp>
    </p:spTree>
    <p:extLst>
      <p:ext uri="{BB962C8B-B14F-4D97-AF65-F5344CB8AC3E}">
        <p14:creationId xmlns:p14="http://schemas.microsoft.com/office/powerpoint/2010/main" val="889332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129025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62BE1-23FD-4604-5369-390969431F1C}"/>
              </a:ext>
            </a:extLst>
          </p:cNvPr>
          <p:cNvSpPr>
            <a:spLocks noGrp="1"/>
          </p:cNvSpPr>
          <p:nvPr>
            <p:ph type="title" hasCustomPrompt="1"/>
          </p:nvPr>
        </p:nvSpPr>
        <p:spPr/>
        <p:txBody>
          <a:bodyPr/>
          <a:lstStyle/>
          <a:p>
            <a:r>
              <a:rPr lang="en-US" dirty="0"/>
              <a:t>Insert your slide title here</a:t>
            </a:r>
          </a:p>
        </p:txBody>
      </p:sp>
      <p:sp>
        <p:nvSpPr>
          <p:cNvPr id="3" name="Date Placeholder 2">
            <a:extLst>
              <a:ext uri="{FF2B5EF4-FFF2-40B4-BE49-F238E27FC236}">
                <a16:creationId xmlns:a16="http://schemas.microsoft.com/office/drawing/2014/main" id="{8898E68F-56A9-0A4B-C871-7FFFEB447F14}"/>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a:extLst>
              <a:ext uri="{FF2B5EF4-FFF2-40B4-BE49-F238E27FC236}">
                <a16:creationId xmlns:a16="http://schemas.microsoft.com/office/drawing/2014/main" id="{74566562-30E0-26F4-19A7-63F75D399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ACA98FD-D206-160E-256F-649DFF2D5B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38640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145788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he Heart of it All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463C1AF-E3DE-26B8-FDB4-B0B0F4248CB3}"/>
              </a:ext>
            </a:extLst>
          </p:cNvPr>
          <p:cNvPicPr>
            <a:picLocks noChangeAspect="1"/>
          </p:cNvPicPr>
          <p:nvPr userDrawn="1"/>
        </p:nvPicPr>
        <p:blipFill>
          <a:blip r:embed="rId2"/>
          <a:srcRect/>
          <a:stretch/>
        </p:blipFill>
        <p:spPr>
          <a:xfrm>
            <a:off x="1529779" y="1152939"/>
            <a:ext cx="8635467" cy="4098510"/>
          </a:xfrm>
          <a:prstGeom prst="rect">
            <a:avLst/>
          </a:prstGeom>
        </p:spPr>
      </p:pic>
    </p:spTree>
    <p:extLst>
      <p:ext uri="{BB962C8B-B14F-4D97-AF65-F5344CB8AC3E}">
        <p14:creationId xmlns:p14="http://schemas.microsoft.com/office/powerpoint/2010/main" val="2917441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Development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5B13C31-E9C8-9E9D-02B6-28E3E55F0BB3}"/>
              </a:ext>
            </a:extLst>
          </p:cNvPr>
          <p:cNvSpPr txBox="1"/>
          <p:nvPr userDrawn="1"/>
        </p:nvSpPr>
        <p:spPr>
          <a:xfrm>
            <a:off x="5040351" y="4591763"/>
            <a:ext cx="6391507" cy="461665"/>
          </a:xfrm>
          <a:prstGeom prst="rect">
            <a:avLst/>
          </a:prstGeom>
          <a:noFill/>
        </p:spPr>
        <p:txBody>
          <a:bodyPr wrap="square" rtlCol="0">
            <a:spAutoFit/>
          </a:bodyPr>
          <a:lstStyle/>
          <a:p>
            <a:r>
              <a:rPr lang="en-US" sz="2400" b="1" dirty="0">
                <a:solidFill>
                  <a:schemeClr val="tx2"/>
                </a:solidFill>
                <a:latin typeface="Arial" panose="020B0604020202020204" pitchFamily="34" charset="0"/>
                <a:cs typeface="Arial" panose="020B0604020202020204" pitchFamily="34" charset="0"/>
              </a:rPr>
              <a:t>odh.ohio.gov</a:t>
            </a:r>
          </a:p>
        </p:txBody>
      </p:sp>
      <p:pic>
        <p:nvPicPr>
          <p:cNvPr id="9" name="Graphic 8">
            <a:extLst>
              <a:ext uri="{FF2B5EF4-FFF2-40B4-BE49-F238E27FC236}">
                <a16:creationId xmlns:a16="http://schemas.microsoft.com/office/drawing/2014/main" id="{6C5AD09B-51CE-5640-0AA7-4F55649086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8591" y="1734607"/>
            <a:ext cx="9836082" cy="2719654"/>
          </a:xfrm>
          <a:prstGeom prst="rect">
            <a:avLst/>
          </a:prstGeom>
        </p:spPr>
      </p:pic>
    </p:spTree>
    <p:extLst>
      <p:ext uri="{BB962C8B-B14F-4D97-AF65-F5344CB8AC3E}">
        <p14:creationId xmlns:p14="http://schemas.microsoft.com/office/powerpoint/2010/main" val="1646763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full-scree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8EA0557E-403C-D9BC-12F0-21547A89D02D}"/>
              </a:ext>
            </a:extLst>
          </p:cNvPr>
          <p:cNvSpPr>
            <a:spLocks noGrp="1"/>
          </p:cNvSpPr>
          <p:nvPr>
            <p:ph type="pic" sz="quarter" idx="13" hasCustomPrompt="1"/>
          </p:nvPr>
        </p:nvSpPr>
        <p:spPr>
          <a:xfrm>
            <a:off x="0" y="0"/>
            <a:ext cx="12192000" cy="6858000"/>
          </a:xfrm>
        </p:spPr>
        <p:txBody>
          <a:bodyPr/>
          <a:lstStyle/>
          <a:p>
            <a:r>
              <a:rPr lang="en-US" dirty="0"/>
              <a:t>Double-click center of slide to add a full-screen photo</a:t>
            </a:r>
          </a:p>
        </p:txBody>
      </p:sp>
    </p:spTree>
    <p:extLst>
      <p:ext uri="{BB962C8B-B14F-4D97-AF65-F5344CB8AC3E}">
        <p14:creationId xmlns:p14="http://schemas.microsoft.com/office/powerpoint/2010/main" val="709394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2759-65BF-7B71-E39F-42015C2881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B8C54E-42F8-DC95-831F-3C108CFF94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C89E44-FBD2-BEA1-10D6-2E07F29E41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779072-6F6D-3314-5E3D-730B2AD4A4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D027CA81-665C-DF79-8C32-8E7E40C974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F98992B-05EC-65B3-87FF-164A9EED2AAF}"/>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615236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BC3F7-78DF-6CB1-EDC5-5C0F3B5ED06D}"/>
              </a:ext>
            </a:extLst>
          </p:cNvPr>
          <p:cNvSpPr>
            <a:spLocks noGrp="1"/>
          </p:cNvSpPr>
          <p:nvPr>
            <p:ph type="title" hasCustomPrompt="1"/>
          </p:nvPr>
        </p:nvSpPr>
        <p:spPr>
          <a:xfrm>
            <a:off x="839788" y="223025"/>
            <a:ext cx="3932237" cy="1600200"/>
          </a:xfrm>
        </p:spPr>
        <p:txBody>
          <a:bodyPr anchor="b"/>
          <a:lstStyle>
            <a:lvl1pPr>
              <a:defRPr sz="3200"/>
            </a:lvl1pPr>
          </a:lstStyle>
          <a:p>
            <a:r>
              <a:rPr lang="en-US" dirty="0"/>
              <a:t>A short title can go here if you want </a:t>
            </a:r>
          </a:p>
        </p:txBody>
      </p:sp>
      <p:sp>
        <p:nvSpPr>
          <p:cNvPr id="3" name="Picture Placeholder 2">
            <a:extLst>
              <a:ext uri="{FF2B5EF4-FFF2-40B4-BE49-F238E27FC236}">
                <a16:creationId xmlns:a16="http://schemas.microsoft.com/office/drawing/2014/main" id="{FC1961FF-3CAB-0B1D-60C6-9D6D9261A2CE}"/>
              </a:ext>
            </a:extLst>
          </p:cNvPr>
          <p:cNvSpPr>
            <a:spLocks noGrp="1"/>
          </p:cNvSpPr>
          <p:nvPr>
            <p:ph type="pic" idx="1" hasCustomPrompt="1"/>
          </p:nvPr>
        </p:nvSpPr>
        <p:spPr>
          <a:xfrm>
            <a:off x="5183187" y="987425"/>
            <a:ext cx="6603651" cy="45324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Double-click in this box to add a photo</a:t>
            </a:r>
          </a:p>
        </p:txBody>
      </p:sp>
      <p:sp>
        <p:nvSpPr>
          <p:cNvPr id="4" name="Text Placeholder 3">
            <a:extLst>
              <a:ext uri="{FF2B5EF4-FFF2-40B4-BE49-F238E27FC236}">
                <a16:creationId xmlns:a16="http://schemas.microsoft.com/office/drawing/2014/main" id="{7D57C780-101F-5AC0-D7F1-A9296B479C0D}"/>
              </a:ext>
            </a:extLst>
          </p:cNvPr>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 small amount of text can go here</a:t>
            </a:r>
          </a:p>
        </p:txBody>
      </p:sp>
      <p:sp>
        <p:nvSpPr>
          <p:cNvPr id="5" name="Date Placeholder 4">
            <a:extLst>
              <a:ext uri="{FF2B5EF4-FFF2-40B4-BE49-F238E27FC236}">
                <a16:creationId xmlns:a16="http://schemas.microsoft.com/office/drawing/2014/main" id="{9E51091E-CE62-9F06-A666-C3A06AED0AC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FD59AE35-14D2-2DAB-34DB-60247B5F34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08A9D6-D6B6-CC61-E9A1-23B63B31F6B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818359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0310088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95904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4260462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p:txBody>
          <a:bodyPr/>
          <a:lstStyle/>
          <a:p>
            <a:pPr lvl="0"/>
            <a:r>
              <a:rPr lang="en-US" dirty="0"/>
              <a:t>Slide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305286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A picture containing screenshot, blue, graphics, colorfulness&#10;&#10;Description automatically generated">
            <a:extLst>
              <a:ext uri="{FF2B5EF4-FFF2-40B4-BE49-F238E27FC236}">
                <a16:creationId xmlns:a16="http://schemas.microsoft.com/office/drawing/2014/main" id="{B998B966-BD30-91D6-572D-9092A529AA21}"/>
              </a:ext>
            </a:extLst>
          </p:cNvPr>
          <p:cNvPicPr>
            <a:picLocks noChangeAspect="1"/>
          </p:cNvPicPr>
          <p:nvPr userDrawn="1"/>
        </p:nvPicPr>
        <p:blipFill rotWithShape="1">
          <a:blip r:embed="rId2"/>
          <a:srcRect l="31457" t="14804" b="686"/>
          <a:stretch/>
        </p:blipFill>
        <p:spPr>
          <a:xfrm>
            <a:off x="0" y="1"/>
            <a:ext cx="5562233" cy="6858000"/>
          </a:xfrm>
          <a:prstGeom prst="rect">
            <a:avLst/>
          </a:prstGeom>
        </p:spPr>
      </p:pic>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8885625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037436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418015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E99CAA-8783-AA4F-8E32-6CB4A648AA17}" type="datetimeFigureOut">
              <a:rPr lang="en-US" smtClean="0"/>
              <a:t>11/15/2023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674692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49878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4881009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0003158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9463676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5435578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3618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and slid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a:xfrm>
            <a:off x="5295157" y="714564"/>
            <a:ext cx="6264052" cy="756009"/>
          </a:xfrm>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a:xfrm>
            <a:off x="5295156" y="1467397"/>
            <a:ext cx="6264051" cy="4575175"/>
          </a:xfrm>
        </p:spPr>
        <p:txBody>
          <a:bodyPr/>
          <a:lstStyle/>
          <a:p>
            <a:pPr lvl="0"/>
            <a:r>
              <a:rPr lang="en-US" dirty="0"/>
              <a:t>Slide content</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0" name="Rectangle 9">
            <a:extLst>
              <a:ext uri="{FF2B5EF4-FFF2-40B4-BE49-F238E27FC236}">
                <a16:creationId xmlns:a16="http://schemas.microsoft.com/office/drawing/2014/main" id="{E35A4401-5180-C3CC-411C-77852D81BA57}"/>
              </a:ext>
            </a:extLst>
          </p:cNvPr>
          <p:cNvSpPr/>
          <p:nvPr userDrawn="1"/>
        </p:nvSpPr>
        <p:spPr>
          <a:xfrm>
            <a:off x="43070" y="0"/>
            <a:ext cx="4931634"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B760B0E9-4488-F7A1-E840-81CFDB8D3105}"/>
              </a:ext>
            </a:extLst>
          </p:cNvPr>
          <p:cNvSpPr>
            <a:spLocks noGrp="1"/>
          </p:cNvSpPr>
          <p:nvPr>
            <p:ph type="pic" sz="quarter" idx="13" hasCustomPrompt="1"/>
          </p:nvPr>
        </p:nvSpPr>
        <p:spPr>
          <a:xfrm>
            <a:off x="0" y="0"/>
            <a:ext cx="4840288" cy="6858000"/>
          </a:xfrm>
        </p:spPr>
        <p:txBody>
          <a:bodyPr/>
          <a:lstStyle/>
          <a:p>
            <a:r>
              <a:rPr lang="en-US" dirty="0"/>
              <a:t>Double-click to add a photo</a:t>
            </a:r>
          </a:p>
        </p:txBody>
      </p:sp>
      <p:sp>
        <p:nvSpPr>
          <p:cNvPr id="11" name="Rectangle 10">
            <a:extLst>
              <a:ext uri="{FF2B5EF4-FFF2-40B4-BE49-F238E27FC236}">
                <a16:creationId xmlns:a16="http://schemas.microsoft.com/office/drawing/2014/main" id="{3D4CD565-9BCF-6EC3-9850-A20B1235ABF4}"/>
              </a:ext>
            </a:extLst>
          </p:cNvPr>
          <p:cNvSpPr/>
          <p:nvPr userDrawn="1"/>
        </p:nvSpPr>
        <p:spPr>
          <a:xfrm>
            <a:off x="5382014"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86911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23874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13800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389EF8-6B03-DF8E-149D-F3E8C693FBD1}"/>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7F5A1566-F60B-D737-EBB6-D74B02DC956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E6B36-0C90-FD3C-C497-F0CC3E0D5D7F}"/>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7439CC93-5744-3B91-AAAC-B3AC7E6773E3}"/>
              </a:ext>
            </a:extLst>
          </p:cNvPr>
          <p:cNvSpPr/>
          <p:nvPr userDrawn="1"/>
        </p:nvSpPr>
        <p:spPr>
          <a:xfrm>
            <a:off x="0" y="2478959"/>
            <a:ext cx="12192000" cy="1957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9">
            <a:extLst>
              <a:ext uri="{FF2B5EF4-FFF2-40B4-BE49-F238E27FC236}">
                <a16:creationId xmlns:a16="http://schemas.microsoft.com/office/drawing/2014/main" id="{ECE74988-C28F-89E5-F079-E1D9005B4F64}"/>
              </a:ext>
            </a:extLst>
          </p:cNvPr>
          <p:cNvSpPr>
            <a:spLocks noGrp="1"/>
          </p:cNvSpPr>
          <p:nvPr>
            <p:ph type="body" sz="quarter" idx="13" hasCustomPrompt="1"/>
          </p:nvPr>
        </p:nvSpPr>
        <p:spPr>
          <a:xfrm>
            <a:off x="838200" y="2941982"/>
            <a:ext cx="10287000" cy="485637"/>
          </a:xfrm>
        </p:spPr>
        <p:txBody>
          <a:bodyPr>
            <a:normAutofit/>
          </a:bodyPr>
          <a:lstStyle>
            <a:lvl1pPr>
              <a:defRPr sz="3200" b="1">
                <a:solidFill>
                  <a:schemeClr val="bg1"/>
                </a:solidFill>
              </a:defRPr>
            </a:lvl1pPr>
          </a:lstStyle>
          <a:p>
            <a:pPr lvl="0"/>
            <a:r>
              <a:rPr lang="en-US" dirty="0"/>
              <a:t>Slide Title (or Presenter’s Name)</a:t>
            </a:r>
          </a:p>
        </p:txBody>
      </p:sp>
      <p:sp>
        <p:nvSpPr>
          <p:cNvPr id="11" name="Text Placeholder 9">
            <a:extLst>
              <a:ext uri="{FF2B5EF4-FFF2-40B4-BE49-F238E27FC236}">
                <a16:creationId xmlns:a16="http://schemas.microsoft.com/office/drawing/2014/main" id="{C6340DF2-2AD2-9100-62C4-A1DCB2C0DAB8}"/>
              </a:ext>
            </a:extLst>
          </p:cNvPr>
          <p:cNvSpPr>
            <a:spLocks noGrp="1"/>
          </p:cNvSpPr>
          <p:nvPr>
            <p:ph type="body" sz="quarter" idx="14" hasCustomPrompt="1"/>
          </p:nvPr>
        </p:nvSpPr>
        <p:spPr>
          <a:xfrm>
            <a:off x="841515" y="3427619"/>
            <a:ext cx="10287000" cy="485637"/>
          </a:xfrm>
        </p:spPr>
        <p:txBody>
          <a:bodyPr>
            <a:normAutofit/>
          </a:bodyPr>
          <a:lstStyle>
            <a:lvl1pPr>
              <a:defRPr sz="3200" b="0">
                <a:solidFill>
                  <a:schemeClr val="bg1"/>
                </a:solidFill>
              </a:defRPr>
            </a:lvl1pPr>
          </a:lstStyle>
          <a:p>
            <a:pPr lvl="0"/>
            <a:r>
              <a:rPr lang="en-US" dirty="0"/>
              <a:t>Slide subtitle (or presenter’s title/organization)</a:t>
            </a:r>
          </a:p>
        </p:txBody>
      </p:sp>
    </p:spTree>
    <p:extLst>
      <p:ext uri="{BB962C8B-B14F-4D97-AF65-F5344CB8AC3E}">
        <p14:creationId xmlns:p14="http://schemas.microsoft.com/office/powerpoint/2010/main" val="1896234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itle and two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119404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4096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3081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4251625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for photo collage layout</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1D76B3F5-49C2-242D-E372-FB066547CDF2}"/>
              </a:ext>
            </a:extLst>
          </p:cNvPr>
          <p:cNvSpPr>
            <a:spLocks noGrp="1"/>
          </p:cNvSpPr>
          <p:nvPr>
            <p:ph type="pic" sz="quarter" idx="13" hasCustomPrompt="1"/>
          </p:nvPr>
        </p:nvSpPr>
        <p:spPr>
          <a:xfrm>
            <a:off x="838201" y="1660525"/>
            <a:ext cx="3067878" cy="2017713"/>
          </a:xfrm>
        </p:spPr>
        <p:txBody>
          <a:bodyPr/>
          <a:lstStyle/>
          <a:p>
            <a:r>
              <a:rPr lang="en-US" dirty="0"/>
              <a:t>Click icon to add photo</a:t>
            </a:r>
          </a:p>
        </p:txBody>
      </p:sp>
      <p:sp>
        <p:nvSpPr>
          <p:cNvPr id="10" name="Picture Placeholder 8">
            <a:extLst>
              <a:ext uri="{FF2B5EF4-FFF2-40B4-BE49-F238E27FC236}">
                <a16:creationId xmlns:a16="http://schemas.microsoft.com/office/drawing/2014/main" id="{B9B1DFD8-F3D2-6797-50D2-E8D3E783AE0B}"/>
              </a:ext>
            </a:extLst>
          </p:cNvPr>
          <p:cNvSpPr>
            <a:spLocks noGrp="1"/>
          </p:cNvSpPr>
          <p:nvPr>
            <p:ph type="pic" sz="quarter" idx="14" hasCustomPrompt="1"/>
          </p:nvPr>
        </p:nvSpPr>
        <p:spPr>
          <a:xfrm>
            <a:off x="4141305" y="1660524"/>
            <a:ext cx="3929269" cy="2017713"/>
          </a:xfrm>
        </p:spPr>
        <p:txBody>
          <a:bodyPr/>
          <a:lstStyle/>
          <a:p>
            <a:r>
              <a:rPr lang="en-US" dirty="0"/>
              <a:t>Click icon to add photo</a:t>
            </a:r>
          </a:p>
          <a:p>
            <a:endParaRPr lang="en-US" dirty="0"/>
          </a:p>
        </p:txBody>
      </p:sp>
      <p:sp>
        <p:nvSpPr>
          <p:cNvPr id="11" name="Picture Placeholder 8">
            <a:extLst>
              <a:ext uri="{FF2B5EF4-FFF2-40B4-BE49-F238E27FC236}">
                <a16:creationId xmlns:a16="http://schemas.microsoft.com/office/drawing/2014/main" id="{54AAC92D-7553-E12F-BE1E-19BEC28624A1}"/>
              </a:ext>
            </a:extLst>
          </p:cNvPr>
          <p:cNvSpPr>
            <a:spLocks noGrp="1"/>
          </p:cNvSpPr>
          <p:nvPr>
            <p:ph type="pic" sz="quarter" idx="15" hasCustomPrompt="1"/>
          </p:nvPr>
        </p:nvSpPr>
        <p:spPr>
          <a:xfrm>
            <a:off x="8285923" y="1660523"/>
            <a:ext cx="3067878" cy="2017713"/>
          </a:xfrm>
        </p:spPr>
        <p:txBody>
          <a:bodyPr/>
          <a:lstStyle/>
          <a:p>
            <a:r>
              <a:rPr lang="en-US" dirty="0"/>
              <a:t>Click icon to add photo</a:t>
            </a:r>
          </a:p>
          <a:p>
            <a:endParaRPr lang="en-US" dirty="0"/>
          </a:p>
        </p:txBody>
      </p:sp>
      <p:sp>
        <p:nvSpPr>
          <p:cNvPr id="12" name="Picture Placeholder 8">
            <a:extLst>
              <a:ext uri="{FF2B5EF4-FFF2-40B4-BE49-F238E27FC236}">
                <a16:creationId xmlns:a16="http://schemas.microsoft.com/office/drawing/2014/main" id="{E38D850E-123F-20FA-98C7-8E6488CA0B2F}"/>
              </a:ext>
            </a:extLst>
          </p:cNvPr>
          <p:cNvSpPr>
            <a:spLocks noGrp="1"/>
          </p:cNvSpPr>
          <p:nvPr>
            <p:ph type="pic" sz="quarter" idx="16" hasCustomPrompt="1"/>
          </p:nvPr>
        </p:nvSpPr>
        <p:spPr>
          <a:xfrm>
            <a:off x="5002696" y="3882198"/>
            <a:ext cx="3067878" cy="2017713"/>
          </a:xfrm>
        </p:spPr>
        <p:txBody>
          <a:bodyPr/>
          <a:lstStyle/>
          <a:p>
            <a:r>
              <a:rPr lang="en-US" dirty="0"/>
              <a:t>Click icon to add photo</a:t>
            </a:r>
          </a:p>
          <a:p>
            <a:endParaRPr lang="en-US" dirty="0"/>
          </a:p>
        </p:txBody>
      </p:sp>
      <p:sp>
        <p:nvSpPr>
          <p:cNvPr id="13" name="Picture Placeholder 8">
            <a:extLst>
              <a:ext uri="{FF2B5EF4-FFF2-40B4-BE49-F238E27FC236}">
                <a16:creationId xmlns:a16="http://schemas.microsoft.com/office/drawing/2014/main" id="{1C140621-9E03-9BA8-A4C7-4A247E1D2FF9}"/>
              </a:ext>
            </a:extLst>
          </p:cNvPr>
          <p:cNvSpPr>
            <a:spLocks noGrp="1"/>
          </p:cNvSpPr>
          <p:nvPr>
            <p:ph type="pic" sz="quarter" idx="17" hasCustomPrompt="1"/>
          </p:nvPr>
        </p:nvSpPr>
        <p:spPr>
          <a:xfrm>
            <a:off x="838200" y="3882197"/>
            <a:ext cx="3929269" cy="2017713"/>
          </a:xfrm>
        </p:spPr>
        <p:txBody>
          <a:bodyPr/>
          <a:lstStyle/>
          <a:p>
            <a:r>
              <a:rPr lang="en-US" dirty="0"/>
              <a:t>Click icon to add photo</a:t>
            </a:r>
          </a:p>
          <a:p>
            <a:endParaRPr lang="en-US" dirty="0"/>
          </a:p>
        </p:txBody>
      </p:sp>
      <p:sp>
        <p:nvSpPr>
          <p:cNvPr id="14" name="Picture Placeholder 8">
            <a:extLst>
              <a:ext uri="{FF2B5EF4-FFF2-40B4-BE49-F238E27FC236}">
                <a16:creationId xmlns:a16="http://schemas.microsoft.com/office/drawing/2014/main" id="{3800D11E-2C6D-CAA9-300E-B149C75C4FCA}"/>
              </a:ext>
            </a:extLst>
          </p:cNvPr>
          <p:cNvSpPr>
            <a:spLocks noGrp="1"/>
          </p:cNvSpPr>
          <p:nvPr>
            <p:ph type="pic" sz="quarter" idx="18" hasCustomPrompt="1"/>
          </p:nvPr>
        </p:nvSpPr>
        <p:spPr>
          <a:xfrm>
            <a:off x="8285922" y="3882196"/>
            <a:ext cx="3067878" cy="2017713"/>
          </a:xfrm>
        </p:spPr>
        <p:txBody>
          <a:bodyPr/>
          <a:lstStyle/>
          <a:p>
            <a:r>
              <a:rPr lang="en-US" dirty="0"/>
              <a:t>Click icon to add photo</a:t>
            </a:r>
          </a:p>
          <a:p>
            <a:endParaRPr lang="en-US" dirty="0"/>
          </a:p>
        </p:txBody>
      </p:sp>
    </p:spTree>
    <p:extLst>
      <p:ext uri="{BB962C8B-B14F-4D97-AF65-F5344CB8AC3E}">
        <p14:creationId xmlns:p14="http://schemas.microsoft.com/office/powerpoint/2010/main" val="1514303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5.sv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4.pn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550BB3-D2FC-71F4-6C6B-67470301A555}"/>
              </a:ext>
            </a:extLst>
          </p:cNvPr>
          <p:cNvSpPr>
            <a:spLocks noGrp="1"/>
          </p:cNvSpPr>
          <p:nvPr>
            <p:ph type="title"/>
          </p:nvPr>
        </p:nvSpPr>
        <p:spPr>
          <a:xfrm>
            <a:off x="838200" y="714564"/>
            <a:ext cx="10515600" cy="756009"/>
          </a:xfrm>
          <a:prstGeom prst="rect">
            <a:avLst/>
          </a:prstGeom>
        </p:spPr>
        <p:txBody>
          <a:bodyPr vert="horz" lIns="91440" tIns="45720" rIns="91440" bIns="45720" rtlCol="0" anchor="ctr">
            <a:normAutofit/>
          </a:bodyPr>
          <a:lstStyle/>
          <a:p>
            <a:r>
              <a:rPr lang="en-US" dirty="0"/>
              <a:t>Title</a:t>
            </a:r>
          </a:p>
        </p:txBody>
      </p:sp>
      <p:sp>
        <p:nvSpPr>
          <p:cNvPr id="3" name="Text Placeholder 2">
            <a:extLst>
              <a:ext uri="{FF2B5EF4-FFF2-40B4-BE49-F238E27FC236}">
                <a16:creationId xmlns:a16="http://schemas.microsoft.com/office/drawing/2014/main" id="{E10EEA6A-BDC4-D712-DB2D-5FDDD2365C2E}"/>
              </a:ext>
            </a:extLst>
          </p:cNvPr>
          <p:cNvSpPr>
            <a:spLocks noGrp="1"/>
          </p:cNvSpPr>
          <p:nvPr>
            <p:ph type="body" idx="1"/>
          </p:nvPr>
        </p:nvSpPr>
        <p:spPr>
          <a:xfrm>
            <a:off x="838200" y="1467397"/>
            <a:ext cx="10515600" cy="4575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EB17FBC-5D88-7EF9-C68D-ECDE419B25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6" name="Slide Number Placeholder 5">
            <a:extLst>
              <a:ext uri="{FF2B5EF4-FFF2-40B4-BE49-F238E27FC236}">
                <a16:creationId xmlns:a16="http://schemas.microsoft.com/office/drawing/2014/main" id="{1BFFF9A7-0432-634A-EC85-4A66BD1DF4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13" name="Footer Placeholder 12">
            <a:extLst>
              <a:ext uri="{FF2B5EF4-FFF2-40B4-BE49-F238E27FC236}">
                <a16:creationId xmlns:a16="http://schemas.microsoft.com/office/drawing/2014/main" id="{9178DACA-4989-D8EE-EAA7-3D55BCCA1C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Rectangle 4">
            <a:extLst>
              <a:ext uri="{FF2B5EF4-FFF2-40B4-BE49-F238E27FC236}">
                <a16:creationId xmlns:a16="http://schemas.microsoft.com/office/drawing/2014/main" id="{A3A6DB9D-68CC-3994-C78D-CECAC368C21A}"/>
              </a:ext>
            </a:extLst>
          </p:cNvPr>
          <p:cNvSpPr/>
          <p:nvPr userDrawn="1"/>
        </p:nvSpPr>
        <p:spPr>
          <a:xfrm>
            <a:off x="915203"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A580837F-ECB5-F7FF-414F-893177D33013}"/>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9571745" y="6080538"/>
            <a:ext cx="2066925" cy="571500"/>
          </a:xfrm>
          <a:prstGeom prst="rect">
            <a:avLst/>
          </a:prstGeom>
        </p:spPr>
      </p:pic>
    </p:spTree>
    <p:extLst>
      <p:ext uri="{BB962C8B-B14F-4D97-AF65-F5344CB8AC3E}">
        <p14:creationId xmlns:p14="http://schemas.microsoft.com/office/powerpoint/2010/main" val="651056276"/>
      </p:ext>
    </p:extLst>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b="1"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8" name="Rectangle 7">
            <a:extLst>
              <a:ext uri="{FF2B5EF4-FFF2-40B4-BE49-F238E27FC236}">
                <a16:creationId xmlns:a16="http://schemas.microsoft.com/office/drawing/2014/main" id="{372C535E-9B1C-EB2C-44C8-3E3513010313}"/>
              </a:ext>
            </a:extLst>
          </p:cNvPr>
          <p:cNvSpPr/>
          <p:nvPr userDrawn="1"/>
        </p:nvSpPr>
        <p:spPr>
          <a:xfrm>
            <a:off x="915203" y="0"/>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58B88971-08F0-8D75-285C-6EA18DEC3401}"/>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9583519" y="6096746"/>
            <a:ext cx="2066925" cy="571500"/>
          </a:xfrm>
          <a:prstGeom prst="rect">
            <a:avLst/>
          </a:prstGeom>
        </p:spPr>
      </p:pic>
    </p:spTree>
    <p:extLst>
      <p:ext uri="{BB962C8B-B14F-4D97-AF65-F5344CB8AC3E}">
        <p14:creationId xmlns:p14="http://schemas.microsoft.com/office/powerpoint/2010/main" val="4194143696"/>
      </p:ext>
    </p:extLst>
  </p:cSld>
  <p:clrMap bg1="lt1" tx1="dk1" bg2="lt2" tx2="dk2" accent1="accent1" accent2="accent2" accent3="accent3" accent4="accent4" accent5="accent5" accent6="accent6" hlink="hlink" folHlink="folHlink"/>
  <p:sldLayoutIdLst>
    <p:sldLayoutId id="2147483720" r:id="rId1"/>
    <p:sldLayoutId id="2147483722" r:id="rId2"/>
    <p:sldLayoutId id="2147483725" r:id="rId3"/>
    <p:sldLayoutId id="2147483731" r:id="rId4"/>
    <p:sldLayoutId id="2147483721" r:id="rId5"/>
    <p:sldLayoutId id="2147483723" r:id="rId6"/>
    <p:sldLayoutId id="2147483724" r:id="rId7"/>
    <p:sldLayoutId id="2147483726" r:id="rId8"/>
    <p:sldLayoutId id="2147483727" r:id="rId9"/>
    <p:sldLayoutId id="2147483728" r:id="rId10"/>
    <p:sldLayoutId id="2147483729" r:id="rId11"/>
    <p:sldLayoutId id="2147483730" r:id="rId12"/>
    <p:sldLayoutId id="2147483666" r:id="rId13"/>
    <p:sldLayoutId id="2147483667" r:id="rId14"/>
    <p:sldLayoutId id="214748366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0.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hyperlink" Target="https://www.cdc.gov/asthma/default.htm" TargetMode="External"/><Relationship Id="rId2" Type="http://schemas.openxmlformats.org/officeDocument/2006/relationships/hyperlink" Target="https://odh.ohio.gov/know-our-programs/asthma-program" TargetMode="Externa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hyperlink" Target="https://lp.constantcontactpages.com/sl/RaIrHUI" TargetMode="External"/><Relationship Id="rId2" Type="http://schemas.openxmlformats.org/officeDocument/2006/relationships/hyperlink" Target="https://lp.constantcontactpages.com/sl/M6Lsw3p" TargetMode="Externa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https://odh.ohio.gov/know-our-programs/asthma-program" TargetMode="External"/><Relationship Id="rId2" Type="http://schemas.openxmlformats.org/officeDocument/2006/relationships/hyperlink" Target="mailto:Asthma@odh.ohio.gov" TargetMode="Externa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4.xml"/><Relationship Id="rId5" Type="http://schemas.openxmlformats.org/officeDocument/2006/relationships/image" Target="../media/image8.sv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4.xml"/><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Subtitle 14">
            <a:extLst>
              <a:ext uri="{FF2B5EF4-FFF2-40B4-BE49-F238E27FC236}">
                <a16:creationId xmlns:a16="http://schemas.microsoft.com/office/drawing/2014/main" id="{FD926582-7DE4-E74B-B904-88D63229BA44}"/>
              </a:ext>
            </a:extLst>
          </p:cNvPr>
          <p:cNvSpPr>
            <a:spLocks noGrp="1"/>
          </p:cNvSpPr>
          <p:nvPr>
            <p:ph type="subTitle" idx="1"/>
          </p:nvPr>
        </p:nvSpPr>
        <p:spPr>
          <a:xfrm>
            <a:off x="1524000" y="3187605"/>
            <a:ext cx="9144000" cy="447215"/>
          </a:xfrm>
        </p:spPr>
        <p:txBody>
          <a:bodyPr/>
          <a:lstStyle/>
          <a:p>
            <a:r>
              <a:rPr lang="en-US" dirty="0"/>
              <a:t>2023 Update</a:t>
            </a:r>
          </a:p>
          <a:p>
            <a:endParaRPr lang="en-US" dirty="0">
              <a:latin typeface="Source Sans Pro" panose="020B0503030403020204" pitchFamily="34" charset="0"/>
            </a:endParaRPr>
          </a:p>
        </p:txBody>
      </p:sp>
      <p:pic>
        <p:nvPicPr>
          <p:cNvPr id="24" name="Graphic 23">
            <a:extLst>
              <a:ext uri="{FF2B5EF4-FFF2-40B4-BE49-F238E27FC236}">
                <a16:creationId xmlns:a16="http://schemas.microsoft.com/office/drawing/2014/main" id="{A00634D9-842D-4063-3074-2C7C53A7EBB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689601" y="-27734"/>
            <a:ext cx="10454839" cy="4775201"/>
          </a:xfrm>
          <a:prstGeom prst="rect">
            <a:avLst/>
          </a:prstGeom>
        </p:spPr>
      </p:pic>
      <p:pic>
        <p:nvPicPr>
          <p:cNvPr id="18" name="Graphic 17">
            <a:extLst>
              <a:ext uri="{FF2B5EF4-FFF2-40B4-BE49-F238E27FC236}">
                <a16:creationId xmlns:a16="http://schemas.microsoft.com/office/drawing/2014/main" id="{68615432-9B7F-5B38-3E24-8A0C8152B9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64650" y="5969909"/>
            <a:ext cx="2595003" cy="717512"/>
          </a:xfrm>
          <a:prstGeom prst="rect">
            <a:avLst/>
          </a:prstGeom>
        </p:spPr>
      </p:pic>
      <p:sp>
        <p:nvSpPr>
          <p:cNvPr id="14" name="Title 13">
            <a:extLst>
              <a:ext uri="{FF2B5EF4-FFF2-40B4-BE49-F238E27FC236}">
                <a16:creationId xmlns:a16="http://schemas.microsoft.com/office/drawing/2014/main" id="{B1537A7E-1419-CC3B-70E5-122A24C40B25}"/>
              </a:ext>
            </a:extLst>
          </p:cNvPr>
          <p:cNvSpPr>
            <a:spLocks noGrp="1"/>
          </p:cNvSpPr>
          <p:nvPr>
            <p:ph type="ctrTitle"/>
          </p:nvPr>
        </p:nvSpPr>
        <p:spPr>
          <a:xfrm>
            <a:off x="1524000" y="2359867"/>
            <a:ext cx="9144000" cy="698486"/>
          </a:xfrm>
        </p:spPr>
        <p:txBody>
          <a:bodyPr>
            <a:noAutofit/>
          </a:bodyPr>
          <a:lstStyle/>
          <a:p>
            <a:r>
              <a:rPr lang="en-US" sz="3600" dirty="0"/>
              <a:t>Mahoning County: The Current Status of Asthma Burden</a:t>
            </a:r>
            <a:endParaRPr lang="en-US" sz="3600" dirty="0">
              <a:solidFill>
                <a:srgbClr val="0E3F75"/>
              </a:solidFill>
              <a:latin typeface="Source Sans Pro Semibold" panose="020B0603030403020204" pitchFamily="34" charset="0"/>
            </a:endParaRPr>
          </a:p>
        </p:txBody>
      </p:sp>
    </p:spTree>
    <p:extLst>
      <p:ext uri="{BB962C8B-B14F-4D97-AF65-F5344CB8AC3E}">
        <p14:creationId xmlns:p14="http://schemas.microsoft.com/office/powerpoint/2010/main" val="3552145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E856F-35A7-5EF6-04A5-0DC3CE943CFF}"/>
              </a:ext>
            </a:extLst>
          </p:cNvPr>
          <p:cNvSpPr>
            <a:spLocks noGrp="1"/>
          </p:cNvSpPr>
          <p:nvPr>
            <p:ph type="title"/>
          </p:nvPr>
        </p:nvSpPr>
        <p:spPr/>
        <p:txBody>
          <a:bodyPr>
            <a:noAutofit/>
          </a:bodyPr>
          <a:lstStyle/>
          <a:p>
            <a:r>
              <a:rPr lang="en-US" sz="3600" dirty="0"/>
              <a:t>Rates of Asthma Hospitalization &amp; Emergency Department Visits by Sex-Age Group, Mahoning County 2016-2021</a:t>
            </a:r>
          </a:p>
        </p:txBody>
      </p:sp>
      <p:graphicFrame>
        <p:nvGraphicFramePr>
          <p:cNvPr id="4" name="Content Placeholder 10">
            <a:extLst>
              <a:ext uri="{FF2B5EF4-FFF2-40B4-BE49-F238E27FC236}">
                <a16:creationId xmlns:a16="http://schemas.microsoft.com/office/drawing/2014/main" id="{B6F3FD4F-D38E-FEA6-3699-BE9A496F304A}"/>
              </a:ext>
            </a:extLst>
          </p:cNvPr>
          <p:cNvGraphicFramePr>
            <a:graphicFrameLocks noGrp="1"/>
          </p:cNvGraphicFramePr>
          <p:nvPr>
            <p:ph idx="1"/>
            <p:extLst>
              <p:ext uri="{D42A27DB-BD31-4B8C-83A1-F6EECF244321}">
                <p14:modId xmlns:p14="http://schemas.microsoft.com/office/powerpoint/2010/main" val="1249473275"/>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603C1654-5BCE-D906-4BFF-FAA1F1F7DAB8}"/>
              </a:ext>
            </a:extLst>
          </p:cNvPr>
          <p:cNvPicPr>
            <a:picLocks noChangeAspect="1"/>
          </p:cNvPicPr>
          <p:nvPr/>
        </p:nvPicPr>
        <p:blipFill>
          <a:blip r:embed="rId4"/>
          <a:stretch>
            <a:fillRect/>
          </a:stretch>
        </p:blipFill>
        <p:spPr>
          <a:xfrm rot="10800000" flipV="1">
            <a:off x="1600202" y="6422173"/>
            <a:ext cx="5102440" cy="364066"/>
          </a:xfrm>
          <a:prstGeom prst="rect">
            <a:avLst/>
          </a:prstGeom>
        </p:spPr>
      </p:pic>
    </p:spTree>
    <p:extLst>
      <p:ext uri="{BB962C8B-B14F-4D97-AF65-F5344CB8AC3E}">
        <p14:creationId xmlns:p14="http://schemas.microsoft.com/office/powerpoint/2010/main" val="24418066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AC4A9-70BC-8F18-0B72-4AD838558279}"/>
              </a:ext>
            </a:extLst>
          </p:cNvPr>
          <p:cNvSpPr>
            <a:spLocks noGrp="1"/>
          </p:cNvSpPr>
          <p:nvPr>
            <p:ph type="title"/>
          </p:nvPr>
        </p:nvSpPr>
        <p:spPr/>
        <p:txBody>
          <a:bodyPr>
            <a:noAutofit/>
          </a:bodyPr>
          <a:lstStyle/>
          <a:p>
            <a:r>
              <a:rPr lang="en-US" sz="3600" dirty="0"/>
              <a:t>Rates of Asthma Hospitalization &amp; Emergency Department Visits by Month of Admission, Mahoning County and Ohio, 2021</a:t>
            </a:r>
          </a:p>
        </p:txBody>
      </p:sp>
      <p:graphicFrame>
        <p:nvGraphicFramePr>
          <p:cNvPr id="4" name="Content Placeholder 9">
            <a:extLst>
              <a:ext uri="{FF2B5EF4-FFF2-40B4-BE49-F238E27FC236}">
                <a16:creationId xmlns:a16="http://schemas.microsoft.com/office/drawing/2014/main" id="{DE58FA77-5A47-5F30-D3CC-922258A0846E}"/>
              </a:ext>
            </a:extLst>
          </p:cNvPr>
          <p:cNvGraphicFramePr>
            <a:graphicFrameLocks noGrp="1"/>
          </p:cNvGraphicFramePr>
          <p:nvPr>
            <p:ph idx="1"/>
            <p:extLst>
              <p:ext uri="{D42A27DB-BD31-4B8C-83A1-F6EECF244321}">
                <p14:modId xmlns:p14="http://schemas.microsoft.com/office/powerpoint/2010/main" val="2532791799"/>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854BFF36-DD28-929C-22D8-58F530C13F01}"/>
              </a:ext>
            </a:extLst>
          </p:cNvPr>
          <p:cNvPicPr>
            <a:picLocks noChangeAspect="1"/>
          </p:cNvPicPr>
          <p:nvPr/>
        </p:nvPicPr>
        <p:blipFill>
          <a:blip r:embed="rId4"/>
          <a:stretch>
            <a:fillRect/>
          </a:stretch>
        </p:blipFill>
        <p:spPr>
          <a:xfrm>
            <a:off x="1371112" y="6053279"/>
            <a:ext cx="5162853" cy="362795"/>
          </a:xfrm>
          <a:prstGeom prst="rect">
            <a:avLst/>
          </a:prstGeom>
        </p:spPr>
      </p:pic>
    </p:spTree>
    <p:extLst>
      <p:ext uri="{BB962C8B-B14F-4D97-AF65-F5344CB8AC3E}">
        <p14:creationId xmlns:p14="http://schemas.microsoft.com/office/powerpoint/2010/main" val="13044015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E85C88-0F60-8097-13E6-DDE226748E9D}"/>
              </a:ext>
            </a:extLst>
          </p:cNvPr>
          <p:cNvSpPr>
            <a:spLocks noGrp="1"/>
          </p:cNvSpPr>
          <p:nvPr>
            <p:ph type="title"/>
          </p:nvPr>
        </p:nvSpPr>
        <p:spPr/>
        <p:txBody>
          <a:bodyPr>
            <a:normAutofit/>
          </a:bodyPr>
          <a:lstStyle/>
          <a:p>
            <a:r>
              <a:rPr lang="en-US" sz="3600" dirty="0"/>
              <a:t>Rate of Asthma Hospitalizations, Children (0-18) on Medicaid, Mahoning County &amp; Ohio, 2016-2021</a:t>
            </a:r>
          </a:p>
        </p:txBody>
      </p:sp>
      <p:graphicFrame>
        <p:nvGraphicFramePr>
          <p:cNvPr id="4" name="Content Placeholder 9">
            <a:extLst>
              <a:ext uri="{FF2B5EF4-FFF2-40B4-BE49-F238E27FC236}">
                <a16:creationId xmlns:a16="http://schemas.microsoft.com/office/drawing/2014/main" id="{79CD808D-FF96-5F4D-FD18-F4E5EAA99CBB}"/>
              </a:ext>
            </a:extLst>
          </p:cNvPr>
          <p:cNvGraphicFramePr>
            <a:graphicFrameLocks noGrp="1"/>
          </p:cNvGraphicFramePr>
          <p:nvPr>
            <p:ph idx="1"/>
            <p:extLst>
              <p:ext uri="{D42A27DB-BD31-4B8C-83A1-F6EECF244321}">
                <p14:modId xmlns:p14="http://schemas.microsoft.com/office/powerpoint/2010/main" val="3100988900"/>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160FE711-3CFF-65F7-1CD6-E79D2DE5F78C}"/>
              </a:ext>
            </a:extLst>
          </p:cNvPr>
          <p:cNvSpPr txBox="1"/>
          <p:nvPr/>
        </p:nvSpPr>
        <p:spPr>
          <a:xfrm flipH="1">
            <a:off x="630313" y="6176963"/>
            <a:ext cx="2636669" cy="661720"/>
          </a:xfrm>
          <a:prstGeom prst="rect">
            <a:avLst/>
          </a:prstGeom>
          <a:noFill/>
        </p:spPr>
        <p:txBody>
          <a:bodyPr wrap="square">
            <a:spAutoFit/>
          </a:bodyPr>
          <a:lstStyle/>
          <a:p>
            <a:pPr algn="ctr" defTabSz="548640">
              <a:spcAft>
                <a:spcPts val="600"/>
              </a:spcAft>
              <a:defRPr/>
            </a:pPr>
            <a:r>
              <a:rPr lang="en-US" sz="8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800" dirty="0">
                <a:latin typeface="Source Sans Pro" panose="020B0503030403020204" pitchFamily="34" charset="0"/>
                <a:cs typeface="Calibri" panose="020F0502020204030204" pitchFamily="34" charset="0"/>
              </a:rPr>
              <a:t>Ohio Hospital Association Clinical-Financial Data Set, Years 2016-2021</a:t>
            </a:r>
          </a:p>
        </p:txBody>
      </p:sp>
    </p:spTree>
    <p:extLst>
      <p:ext uri="{BB962C8B-B14F-4D97-AF65-F5344CB8AC3E}">
        <p14:creationId xmlns:p14="http://schemas.microsoft.com/office/powerpoint/2010/main" val="14287173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A50BB-04CD-031B-16E1-5BEE269265EA}"/>
              </a:ext>
            </a:extLst>
          </p:cNvPr>
          <p:cNvSpPr>
            <a:spLocks noGrp="1"/>
          </p:cNvSpPr>
          <p:nvPr>
            <p:ph type="title"/>
          </p:nvPr>
        </p:nvSpPr>
        <p:spPr/>
        <p:txBody>
          <a:bodyPr>
            <a:normAutofit/>
          </a:bodyPr>
          <a:lstStyle/>
          <a:p>
            <a:r>
              <a:rPr lang="en-US" sz="3600" dirty="0"/>
              <a:t>Rate of Asthma Hospitalizations, Adults (19+) on Medicaid, Mahoning County &amp; Ohio, 2016-2021</a:t>
            </a:r>
          </a:p>
        </p:txBody>
      </p:sp>
      <p:graphicFrame>
        <p:nvGraphicFramePr>
          <p:cNvPr id="4" name="Content Placeholder 9">
            <a:extLst>
              <a:ext uri="{FF2B5EF4-FFF2-40B4-BE49-F238E27FC236}">
                <a16:creationId xmlns:a16="http://schemas.microsoft.com/office/drawing/2014/main" id="{F226C436-4EF5-97D9-0FB8-71E4A78B2D25}"/>
              </a:ext>
            </a:extLst>
          </p:cNvPr>
          <p:cNvGraphicFramePr>
            <a:graphicFrameLocks noGrp="1"/>
          </p:cNvGraphicFramePr>
          <p:nvPr>
            <p:ph idx="1"/>
            <p:extLst>
              <p:ext uri="{D42A27DB-BD31-4B8C-83A1-F6EECF244321}">
                <p14:modId xmlns:p14="http://schemas.microsoft.com/office/powerpoint/2010/main" val="335013748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671DD1E0-D16A-4ED1-8CE3-E95348F27634}"/>
              </a:ext>
            </a:extLst>
          </p:cNvPr>
          <p:cNvSpPr txBox="1"/>
          <p:nvPr/>
        </p:nvSpPr>
        <p:spPr>
          <a:xfrm rot="10800000" flipV="1">
            <a:off x="1915160" y="6168422"/>
            <a:ext cx="2239590" cy="600164"/>
          </a:xfrm>
          <a:prstGeom prst="rect">
            <a:avLst/>
          </a:prstGeom>
          <a:noFill/>
        </p:spPr>
        <p:txBody>
          <a:bodyPr wrap="square">
            <a:spAutoFit/>
          </a:bodyPr>
          <a:lstStyle/>
          <a:p>
            <a:pPr algn="ctr" defTabSz="548640">
              <a:spcAft>
                <a:spcPts val="600"/>
              </a:spcAft>
              <a:defRPr/>
            </a:pPr>
            <a:r>
              <a:rPr lang="en-US" sz="7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700" dirty="0">
                <a:latin typeface="Source Sans Pro" panose="020B0503030403020204" pitchFamily="34" charset="0"/>
                <a:cs typeface="Calibri" panose="020F0502020204030204" pitchFamily="34" charset="0"/>
              </a:rPr>
              <a:t>Ohio Hospital Association Clinical-Financial Data Set, Years 2016-2021</a:t>
            </a:r>
          </a:p>
        </p:txBody>
      </p:sp>
    </p:spTree>
    <p:extLst>
      <p:ext uri="{BB962C8B-B14F-4D97-AF65-F5344CB8AC3E}">
        <p14:creationId xmlns:p14="http://schemas.microsoft.com/office/powerpoint/2010/main" val="6654310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0FB97-7126-AB2A-B317-A4672E2FDA63}"/>
              </a:ext>
            </a:extLst>
          </p:cNvPr>
          <p:cNvSpPr>
            <a:spLocks noGrp="1"/>
          </p:cNvSpPr>
          <p:nvPr>
            <p:ph type="title"/>
          </p:nvPr>
        </p:nvSpPr>
        <p:spPr/>
        <p:txBody>
          <a:bodyPr>
            <a:normAutofit/>
          </a:bodyPr>
          <a:lstStyle/>
          <a:p>
            <a:r>
              <a:rPr lang="en-US" sz="3600" dirty="0"/>
              <a:t>Rates of Asthma Death by Race-Age Group 2016-2021</a:t>
            </a:r>
          </a:p>
        </p:txBody>
      </p:sp>
      <p:graphicFrame>
        <p:nvGraphicFramePr>
          <p:cNvPr id="4" name="Content Placeholder 9">
            <a:extLst>
              <a:ext uri="{FF2B5EF4-FFF2-40B4-BE49-F238E27FC236}">
                <a16:creationId xmlns:a16="http://schemas.microsoft.com/office/drawing/2014/main" id="{D5065587-C9E9-70A4-A79B-5960BF340678}"/>
              </a:ext>
            </a:extLst>
          </p:cNvPr>
          <p:cNvGraphicFramePr>
            <a:graphicFrameLocks noGrp="1"/>
          </p:cNvGraphicFramePr>
          <p:nvPr>
            <p:ph idx="1"/>
            <p:extLst>
              <p:ext uri="{D42A27DB-BD31-4B8C-83A1-F6EECF244321}">
                <p14:modId xmlns:p14="http://schemas.microsoft.com/office/powerpoint/2010/main" val="1024085547"/>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7A474368-B7A4-90E6-E5A6-B4D714BC286D}"/>
              </a:ext>
            </a:extLst>
          </p:cNvPr>
          <p:cNvSpPr txBox="1"/>
          <p:nvPr/>
        </p:nvSpPr>
        <p:spPr>
          <a:xfrm rot="10800000" flipV="1">
            <a:off x="2133600" y="6300002"/>
            <a:ext cx="3761173" cy="307777"/>
          </a:xfrm>
          <a:prstGeom prst="rect">
            <a:avLst/>
          </a:prstGeom>
          <a:noFill/>
        </p:spPr>
        <p:txBody>
          <a:bodyPr wrap="square">
            <a:spAutoFit/>
          </a:bodyPr>
          <a:lstStyle/>
          <a:p>
            <a:pPr algn="ctr">
              <a:defRPr/>
            </a:pPr>
            <a:r>
              <a:rPr lang="en-US" sz="700" dirty="0">
                <a:latin typeface="Source Sans Pro" panose="020B0503030403020204" pitchFamily="34" charset="0"/>
                <a:cs typeface="Calibri" panose="020F0502020204030204" pitchFamily="34" charset="0"/>
              </a:rPr>
              <a:t>Source: Ohio Department of Health, Bureau of Vital and Health Statistics, Years 2012-2020</a:t>
            </a:r>
          </a:p>
          <a:p>
            <a:pPr algn="ctr">
              <a:defRPr/>
            </a:pPr>
            <a:r>
              <a:rPr lang="en-US" sz="700" dirty="0">
                <a:latin typeface="Source Sans Pro" panose="020B0503030403020204" pitchFamily="34" charset="0"/>
                <a:cs typeface="Calibri" panose="020F0502020204030204" pitchFamily="34" charset="0"/>
              </a:rPr>
              <a:t> CDC WONDER On-line Database 1990-2021</a:t>
            </a:r>
          </a:p>
        </p:txBody>
      </p:sp>
    </p:spTree>
    <p:extLst>
      <p:ext uri="{BB962C8B-B14F-4D97-AF65-F5344CB8AC3E}">
        <p14:creationId xmlns:p14="http://schemas.microsoft.com/office/powerpoint/2010/main" val="30720012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2C6C10-1F5F-5475-37ED-8FF8824A6A2A}"/>
              </a:ext>
            </a:extLst>
          </p:cNvPr>
          <p:cNvSpPr>
            <a:spLocks noGrp="1"/>
          </p:cNvSpPr>
          <p:nvPr>
            <p:ph type="title"/>
          </p:nvPr>
        </p:nvSpPr>
        <p:spPr/>
        <p:txBody>
          <a:bodyPr>
            <a:normAutofit/>
          </a:bodyPr>
          <a:lstStyle/>
          <a:p>
            <a:r>
              <a:rPr lang="en-US" sz="3600" dirty="0"/>
              <a:t>Summary/Key Findings</a:t>
            </a:r>
          </a:p>
        </p:txBody>
      </p:sp>
      <p:sp>
        <p:nvSpPr>
          <p:cNvPr id="3" name="Content Placeholder 2">
            <a:extLst>
              <a:ext uri="{FF2B5EF4-FFF2-40B4-BE49-F238E27FC236}">
                <a16:creationId xmlns:a16="http://schemas.microsoft.com/office/drawing/2014/main" id="{7F6F3AE2-12A4-6DA4-8F82-2EC254DB844B}"/>
              </a:ext>
            </a:extLst>
          </p:cNvPr>
          <p:cNvSpPr>
            <a:spLocks noGrp="1"/>
          </p:cNvSpPr>
          <p:nvPr>
            <p:ph idx="1"/>
          </p:nvPr>
        </p:nvSpPr>
        <p:spPr/>
        <p:txBody>
          <a:bodyPr>
            <a:normAutofit lnSpcReduction="10000"/>
          </a:bodyPr>
          <a:lstStyle/>
          <a:p>
            <a:pPr marL="457200" indent="-457200"/>
            <a:r>
              <a:rPr lang="en-US" sz="2800" dirty="0">
                <a:ea typeface="ＭＳ Ｐゴシック"/>
                <a:cs typeface="Calibri"/>
              </a:rPr>
              <a:t>Black adults and children in Mahoning County experienced generally higher rates of asthma hospitalizations and emergency department visits compared to their White counterparts.</a:t>
            </a:r>
          </a:p>
          <a:p>
            <a:pPr marL="457200" indent="-457200"/>
            <a:r>
              <a:rPr lang="en-US" sz="2800" dirty="0">
                <a:ea typeface="ＭＳ Ｐゴシック"/>
                <a:cs typeface="Calibri"/>
              </a:rPr>
              <a:t>During the 2016-2021 surveillance period, female adults and male children in Mahoning County typically experienced higher rates of asthma hospitalizations and emergency department visits compared to their respective gender counterparts. </a:t>
            </a:r>
            <a:endParaRPr lang="en-US" sz="2800" dirty="0">
              <a:cs typeface="Calibri" panose="020F0502020204030204" pitchFamily="34" charset="0"/>
            </a:endParaRPr>
          </a:p>
          <a:p>
            <a:pPr marL="457200" indent="-457200"/>
            <a:r>
              <a:rPr lang="en-US" sz="2800" dirty="0">
                <a:ea typeface="ＭＳ Ｐゴシック"/>
                <a:cs typeface="Calibri"/>
              </a:rPr>
              <a:t>During the 2016-2021 surveillance period, Black adults in Mahoning County experienced asthma death at a rate significantly higher than their White counterparts during the 2016-2021 surveillance period.</a:t>
            </a:r>
          </a:p>
          <a:p>
            <a:endParaRPr lang="en-US" dirty="0"/>
          </a:p>
        </p:txBody>
      </p:sp>
    </p:spTree>
    <p:extLst>
      <p:ext uri="{BB962C8B-B14F-4D97-AF65-F5344CB8AC3E}">
        <p14:creationId xmlns:p14="http://schemas.microsoft.com/office/powerpoint/2010/main" val="2236417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71133D-5AA8-55F9-B78E-315BB6BF2296}"/>
              </a:ext>
            </a:extLst>
          </p:cNvPr>
          <p:cNvSpPr>
            <a:spLocks noGrp="1"/>
          </p:cNvSpPr>
          <p:nvPr>
            <p:ph type="title"/>
          </p:nvPr>
        </p:nvSpPr>
        <p:spPr/>
        <p:txBody>
          <a:bodyPr>
            <a:normAutofit/>
          </a:bodyPr>
          <a:lstStyle/>
          <a:p>
            <a:r>
              <a:rPr lang="en-US" sz="3600" dirty="0"/>
              <a:t>Summary/Key Findings Continued</a:t>
            </a:r>
          </a:p>
        </p:txBody>
      </p:sp>
      <p:sp>
        <p:nvSpPr>
          <p:cNvPr id="3" name="Content Placeholder 2">
            <a:extLst>
              <a:ext uri="{FF2B5EF4-FFF2-40B4-BE49-F238E27FC236}">
                <a16:creationId xmlns:a16="http://schemas.microsoft.com/office/drawing/2014/main" id="{FE8F45C8-9299-5B74-064F-11E173F4EE7A}"/>
              </a:ext>
            </a:extLst>
          </p:cNvPr>
          <p:cNvSpPr>
            <a:spLocks noGrp="1"/>
          </p:cNvSpPr>
          <p:nvPr>
            <p:ph idx="1"/>
          </p:nvPr>
        </p:nvSpPr>
        <p:spPr/>
        <p:txBody>
          <a:bodyPr>
            <a:normAutofit lnSpcReduction="10000"/>
          </a:bodyPr>
          <a:lstStyle/>
          <a:p>
            <a:pPr marL="457200" indent="-457200"/>
            <a:r>
              <a:rPr lang="en-US" sz="2800" dirty="0">
                <a:ea typeface="ＭＳ Ｐゴシック"/>
                <a:cs typeface="Calibri"/>
              </a:rPr>
              <a:t>Hispanic adults and children in Mahoning County experienced significantly higher rates of asthma related emergency department visits and hospitalizations compared to their White counterparts throughout the 2016-2021 surveillance period. </a:t>
            </a:r>
            <a:endParaRPr lang="en-US" sz="2800" dirty="0">
              <a:cs typeface="Calibri" panose="020F0502020204030204" pitchFamily="34" charset="0"/>
            </a:endParaRPr>
          </a:p>
          <a:p>
            <a:pPr marL="457200" indent="-457200"/>
            <a:r>
              <a:rPr lang="en-US" sz="2800" dirty="0">
                <a:ea typeface="ＭＳ Ｐゴシック"/>
                <a:cs typeface="Calibri"/>
              </a:rPr>
              <a:t>Continued efforts need to be made in order to tackle the asthma burden in Mahoning County to help address the disparities between different racial/ethnic groups. </a:t>
            </a:r>
            <a:endParaRPr lang="en-US" sz="2800" dirty="0">
              <a:cs typeface="Calibri" panose="020F0502020204030204" pitchFamily="34" charset="0"/>
            </a:endParaRPr>
          </a:p>
          <a:p>
            <a:pPr marL="457200" indent="-457200"/>
            <a:r>
              <a:rPr lang="en-US" sz="2800" dirty="0">
                <a:ea typeface="ＭＳ Ｐゴシック"/>
                <a:cs typeface="Calibri"/>
                <a:hlinkClick r:id="rId2">
                  <a:extLst>
                    <a:ext uri="{A12FA001-AC4F-418D-AE19-62706E023703}">
                      <ahyp:hlinkClr xmlns:ahyp="http://schemas.microsoft.com/office/drawing/2018/hyperlinkcolor" val="tx"/>
                    </a:ext>
                  </a:extLst>
                </a:hlinkClick>
              </a:rPr>
              <a:t>ODH Asthma Program </a:t>
            </a:r>
            <a:r>
              <a:rPr lang="en-US" sz="2800" dirty="0">
                <a:ea typeface="ＭＳ Ｐゴシック"/>
                <a:cs typeface="Calibri"/>
              </a:rPr>
              <a:t>will share this information with its partners </a:t>
            </a:r>
            <a:r>
              <a:rPr lang="en-US" sz="2800">
                <a:ea typeface="ＭＳ Ｐゴシック"/>
                <a:cs typeface="Calibri"/>
              </a:rPr>
              <a:t>in </a:t>
            </a:r>
            <a:r>
              <a:rPr lang="en-US">
                <a:ea typeface="ＭＳ Ｐゴシック"/>
                <a:cs typeface="Calibri"/>
              </a:rPr>
              <a:t>Mahoning</a:t>
            </a:r>
            <a:r>
              <a:rPr lang="en-US" sz="2800">
                <a:ea typeface="ＭＳ Ｐゴシック"/>
                <a:cs typeface="Calibri"/>
              </a:rPr>
              <a:t> </a:t>
            </a:r>
            <a:r>
              <a:rPr lang="en-US" sz="2800" dirty="0">
                <a:ea typeface="ＭＳ Ｐゴシック"/>
                <a:cs typeface="Calibri"/>
              </a:rPr>
              <a:t>County and across the state.</a:t>
            </a:r>
          </a:p>
          <a:p>
            <a:pPr marL="457200" indent="-457200"/>
            <a:r>
              <a:rPr lang="en-US" sz="2800" dirty="0">
                <a:ea typeface="ＭＳ Ｐゴシック"/>
                <a:cs typeface="Calibri"/>
              </a:rPr>
              <a:t>Resources can also be found on the </a:t>
            </a:r>
            <a:r>
              <a:rPr lang="en-US" sz="2800" dirty="0">
                <a:ea typeface="ＭＳ Ｐゴシック"/>
                <a:cs typeface="Calibri"/>
                <a:hlinkClick r:id="rId3">
                  <a:extLst>
                    <a:ext uri="{A12FA001-AC4F-418D-AE19-62706E023703}">
                      <ahyp:hlinkClr xmlns:ahyp="http://schemas.microsoft.com/office/drawing/2018/hyperlinkcolor" val="tx"/>
                    </a:ext>
                  </a:extLst>
                </a:hlinkClick>
              </a:rPr>
              <a:t>Center for Disease Control and Prevention website</a:t>
            </a:r>
            <a:r>
              <a:rPr lang="en-US" sz="2800" dirty="0">
                <a:ea typeface="ＭＳ Ｐゴシック"/>
                <a:cs typeface="Calibri"/>
              </a:rPr>
              <a:t>.</a:t>
            </a:r>
          </a:p>
          <a:p>
            <a:endParaRPr lang="en-US" dirty="0"/>
          </a:p>
        </p:txBody>
      </p:sp>
    </p:spTree>
    <p:extLst>
      <p:ext uri="{BB962C8B-B14F-4D97-AF65-F5344CB8AC3E}">
        <p14:creationId xmlns:p14="http://schemas.microsoft.com/office/powerpoint/2010/main" val="39084184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88557-8732-2EA9-AB76-C23125FE9F55}"/>
              </a:ext>
            </a:extLst>
          </p:cNvPr>
          <p:cNvSpPr>
            <a:spLocks noGrp="1"/>
          </p:cNvSpPr>
          <p:nvPr>
            <p:ph type="title"/>
          </p:nvPr>
        </p:nvSpPr>
        <p:spPr/>
        <p:txBody>
          <a:bodyPr>
            <a:normAutofit/>
          </a:bodyPr>
          <a:lstStyle/>
          <a:p>
            <a:r>
              <a:rPr lang="en-US" sz="3600" dirty="0"/>
              <a:t>Methods</a:t>
            </a:r>
          </a:p>
        </p:txBody>
      </p:sp>
      <p:sp>
        <p:nvSpPr>
          <p:cNvPr id="3" name="Content Placeholder 2">
            <a:extLst>
              <a:ext uri="{FF2B5EF4-FFF2-40B4-BE49-F238E27FC236}">
                <a16:creationId xmlns:a16="http://schemas.microsoft.com/office/drawing/2014/main" id="{BC2ACE4C-2040-2B88-0F76-9B023F258892}"/>
              </a:ext>
            </a:extLst>
          </p:cNvPr>
          <p:cNvSpPr>
            <a:spLocks noGrp="1"/>
          </p:cNvSpPr>
          <p:nvPr>
            <p:ph idx="1"/>
          </p:nvPr>
        </p:nvSpPr>
        <p:spPr/>
        <p:txBody>
          <a:bodyPr>
            <a:normAutofit fontScale="85000" lnSpcReduction="20000"/>
          </a:bodyPr>
          <a:lstStyle/>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a:cs typeface="Calibri"/>
              </a:rPr>
              <a:t>Asthma Hospitalization &amp; Emergency Department Visits</a:t>
            </a:r>
          </a:p>
          <a:p>
            <a:pPr marL="0" indent="0" defTabSz="457200" fontAlgn="base">
              <a:lnSpc>
                <a:spcPct val="107000"/>
              </a:lnSpc>
              <a:spcBef>
                <a:spcPts val="0"/>
              </a:spcBef>
              <a:spcAft>
                <a:spcPts val="800"/>
              </a:spcAft>
              <a:buNone/>
              <a:defRPr/>
            </a:pPr>
            <a:r>
              <a:rPr lang="en-US" sz="2800" dirty="0">
                <a:solidFill>
                  <a:srgbClr val="141313"/>
                </a:solidFill>
                <a:ea typeface="ＭＳ Ｐゴシック"/>
                <a:cs typeface="Calibri"/>
              </a:rPr>
              <a:t>Asthma-related hospitalizations and emergency department visits was defined as an inpatient stay or emergency department visit with a </a:t>
            </a:r>
            <a:r>
              <a:rPr lang="en-US" sz="2800" dirty="0">
                <a:solidFill>
                  <a:srgbClr val="141313"/>
                </a:solidFill>
                <a:ea typeface="Source Sans Pro" panose="020B0503030403020204" pitchFamily="34" charset="0"/>
                <a:cs typeface="Calibri"/>
              </a:rPr>
              <a:t>primary diagnosis code beginning with J45* (J45, J45.20, J45.21, J45.22, J45.3, J45.30, J45.31, J45.32, J45.4, J45.40, J45.41, J45.42, J45.45, J45.5, J45.50, J45.51, J45.52, J45.9, J45.90, J45.901, J45.902, J45.909, J45.99, J45.990, 991, J45.998) per 10,000 Ohio residents. The data represents the total number of asthma-related hospitalizations and/or emergency department visits, not the total amount of people that were hospitalized or visited the emergency department due t</a:t>
            </a:r>
            <a:r>
              <a:rPr lang="en-US" sz="2800" dirty="0">
                <a:solidFill>
                  <a:prstClr val="black"/>
                </a:solidFill>
                <a:ea typeface="Source Sans Pro" panose="020B0503030403020204" pitchFamily="34" charset="0"/>
                <a:cs typeface="Calibri"/>
              </a:rPr>
              <a:t>o asthma. </a:t>
            </a:r>
            <a:r>
              <a:rPr lang="en-US" sz="2800" kern="100" dirty="0">
                <a:solidFill>
                  <a:prstClr val="black"/>
                </a:solidFill>
                <a:ea typeface="Source Sans Pro" panose="020B0503030403020204" pitchFamily="34" charset="0"/>
                <a:cs typeface="Times New Roman"/>
              </a:rPr>
              <a:t>Due to age-group limitations when using single-race estimates on CDC Wonder for county-level data, adult </a:t>
            </a:r>
            <a:r>
              <a:rPr lang="en-US" sz="2800" dirty="0">
                <a:solidFill>
                  <a:prstClr val="black"/>
                </a:solidFill>
                <a:ea typeface="Source Sans Pro" panose="020B0503030403020204" pitchFamily="34" charset="0"/>
                <a:cs typeface="Calibri"/>
              </a:rPr>
              <a:t>data includes residents ages 20+ years and child data includes residents ages 0-19 years.</a:t>
            </a:r>
          </a:p>
          <a:p>
            <a:endParaRPr lang="en-US" dirty="0"/>
          </a:p>
        </p:txBody>
      </p:sp>
    </p:spTree>
    <p:extLst>
      <p:ext uri="{BB962C8B-B14F-4D97-AF65-F5344CB8AC3E}">
        <p14:creationId xmlns:p14="http://schemas.microsoft.com/office/powerpoint/2010/main" val="6180766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2E266-1EB9-875B-460F-6B8DEA1D9EFD}"/>
              </a:ext>
            </a:extLst>
          </p:cNvPr>
          <p:cNvSpPr>
            <a:spLocks noGrp="1"/>
          </p:cNvSpPr>
          <p:nvPr>
            <p:ph type="title"/>
          </p:nvPr>
        </p:nvSpPr>
        <p:spPr/>
        <p:txBody>
          <a:bodyPr>
            <a:normAutofit/>
          </a:bodyPr>
          <a:lstStyle/>
          <a:p>
            <a:r>
              <a:rPr lang="en-US" sz="3600" dirty="0"/>
              <a:t>Methods</a:t>
            </a:r>
          </a:p>
        </p:txBody>
      </p:sp>
      <p:sp>
        <p:nvSpPr>
          <p:cNvPr id="3" name="Content Placeholder 2">
            <a:extLst>
              <a:ext uri="{FF2B5EF4-FFF2-40B4-BE49-F238E27FC236}">
                <a16:creationId xmlns:a16="http://schemas.microsoft.com/office/drawing/2014/main" id="{D3FBF309-A41C-0DEE-D642-FF2AE90B04B9}"/>
              </a:ext>
            </a:extLst>
          </p:cNvPr>
          <p:cNvSpPr>
            <a:spLocks noGrp="1"/>
          </p:cNvSpPr>
          <p:nvPr>
            <p:ph idx="1"/>
          </p:nvPr>
        </p:nvSpPr>
        <p:spPr/>
        <p:txBody>
          <a:bodyPr>
            <a:normAutofit fontScale="85000" lnSpcReduction="20000"/>
          </a:bodyPr>
          <a:lstStyle/>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a:cs typeface="Calibri"/>
              </a:rPr>
              <a:t>Asthma Hospitalizations &amp; Emergency Department Visits for Adults &amp; Children Enrolled In Medicaid</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a:cs typeface="Calibri"/>
              </a:rPr>
              <a:t>Data was calculated by retrieving the total amount of asthma hospitalizations &amp; emergency department visits specifically for adults and children enrolled in Medicaid/Medicaid HMO. </a:t>
            </a:r>
            <a:r>
              <a:rPr lang="en-US" sz="2800" dirty="0">
                <a:solidFill>
                  <a:sysClr val="windowText" lastClr="000000"/>
                </a:solidFill>
                <a:ea typeface="ＭＳ Ｐゴシック"/>
                <a:cs typeface="Calibri"/>
              </a:rPr>
              <a:t>The Medicaid population was obtained from the Ohio Department of Medicaid. The number included in the denominator to calculate rates do not include Medicaid </a:t>
            </a:r>
            <a:r>
              <a:rPr lang="en-US" sz="2800" dirty="0" err="1">
                <a:solidFill>
                  <a:sysClr val="windowText" lastClr="000000"/>
                </a:solidFill>
                <a:ea typeface="ＭＳ Ｐゴシック"/>
                <a:cs typeface="Calibri"/>
              </a:rPr>
              <a:t>MyCare</a:t>
            </a:r>
            <a:r>
              <a:rPr lang="en-US" sz="2800" dirty="0">
                <a:solidFill>
                  <a:sysClr val="windowText" lastClr="000000"/>
                </a:solidFill>
                <a:ea typeface="ＭＳ Ｐゴシック"/>
                <a:cs typeface="Calibri"/>
              </a:rPr>
              <a:t> recipients. Child data includes Ohio residents ages 0-18 and adult data includes Ohio residents ages 19+.</a:t>
            </a:r>
          </a:p>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a:cs typeface="Calibri"/>
              </a:rPr>
              <a:t>Asthma Death</a:t>
            </a:r>
          </a:p>
          <a:p>
            <a:pPr marL="342900" indent="-342900" defTabSz="457200" fontAlgn="base">
              <a:lnSpc>
                <a:spcPct val="100000"/>
              </a:lnSpc>
              <a:spcBef>
                <a:spcPct val="20000"/>
              </a:spcBef>
              <a:spcAft>
                <a:spcPct val="0"/>
              </a:spcAft>
              <a:buNone/>
              <a:defRPr/>
            </a:pPr>
            <a:r>
              <a:rPr lang="en-US" sz="2800" dirty="0">
                <a:solidFill>
                  <a:srgbClr val="141313"/>
                </a:solidFill>
                <a:ea typeface="Source Sans Pro" panose="020B0503030403020204" pitchFamily="34" charset="0"/>
                <a:cs typeface="Times New Roman"/>
              </a:rPr>
              <a:t>Deaths of Ohio residents with ICD Code J45-J46 (ICD-10 113 Cause of Death Grouping = 85) per 1,000,000 Ohio residents. Rates used for this report include averages for the years 2016-2021.</a:t>
            </a:r>
          </a:p>
          <a:p>
            <a:endParaRPr lang="en-US" dirty="0"/>
          </a:p>
        </p:txBody>
      </p:sp>
    </p:spTree>
    <p:extLst>
      <p:ext uri="{BB962C8B-B14F-4D97-AF65-F5344CB8AC3E}">
        <p14:creationId xmlns:p14="http://schemas.microsoft.com/office/powerpoint/2010/main" val="32068356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6EF0DA-BEBB-6F1A-78BA-E1BEDC93D512}"/>
              </a:ext>
            </a:extLst>
          </p:cNvPr>
          <p:cNvSpPr>
            <a:spLocks noGrp="1"/>
          </p:cNvSpPr>
          <p:nvPr>
            <p:ph type="title"/>
          </p:nvPr>
        </p:nvSpPr>
        <p:spPr/>
        <p:txBody>
          <a:bodyPr>
            <a:normAutofit/>
          </a:bodyPr>
          <a:lstStyle/>
          <a:p>
            <a:r>
              <a:rPr lang="en-US" sz="3600" dirty="0"/>
              <a:t>Data Sources </a:t>
            </a:r>
          </a:p>
        </p:txBody>
      </p:sp>
      <p:sp>
        <p:nvSpPr>
          <p:cNvPr id="3" name="Content Placeholder 2">
            <a:extLst>
              <a:ext uri="{FF2B5EF4-FFF2-40B4-BE49-F238E27FC236}">
                <a16:creationId xmlns:a16="http://schemas.microsoft.com/office/drawing/2014/main" id="{7B671B75-142F-5533-C787-297941A5078B}"/>
              </a:ext>
            </a:extLst>
          </p:cNvPr>
          <p:cNvSpPr>
            <a:spLocks noGrp="1"/>
          </p:cNvSpPr>
          <p:nvPr>
            <p:ph idx="1"/>
          </p:nvPr>
        </p:nvSpPr>
        <p:spPr/>
        <p:txBody>
          <a:bodyPr>
            <a:normAutofit fontScale="92500"/>
          </a:bodyPr>
          <a:lstStyle/>
          <a:p>
            <a:pPr marL="0" indent="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1) United States Census Bureau, 2021 </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2) Ohio Hospital Association (OHA). Clinical-Financial Database, 2016-2021.   </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3) Ohio Department of Health, Bureau of Vital Statistics, 2016-2021</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4) United States Department of Health and Human Services (US DHHS), Centers for Disease Control and Prevention (CDC), National Center for Health Statistics (NCHS), Single Race Population Estimates, on CDC WONDER On-line Database, 2016-2021.</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Calibri" panose="020F0502020204030204" pitchFamily="34" charset="0"/>
              </a:rPr>
              <a:t>5) </a:t>
            </a:r>
            <a:r>
              <a:rPr lang="en-US" sz="2800" dirty="0">
                <a:solidFill>
                  <a:srgbClr val="141313"/>
                </a:solidFill>
                <a:ea typeface="Source Sans Pro" panose="020B0503030403020204" pitchFamily="34" charset="0"/>
                <a:cs typeface="Times New Roman" panose="02020603050405020304" pitchFamily="18" charset="0"/>
              </a:rPr>
              <a:t>Ohio Department of Medicaid (ODM). Enrollment Data, 2016-2021</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charset="0"/>
                <a:cs typeface="Times New Roman" panose="02020603050405020304" pitchFamily="18" charset="0"/>
              </a:rPr>
              <a:t>6) Ohio Medicaid Assessment Survey (OMAS)</a:t>
            </a:r>
            <a:endParaRPr lang="en-US" sz="2800" dirty="0">
              <a:solidFill>
                <a:srgbClr val="141313"/>
              </a:solidFill>
              <a:ea typeface="ＭＳ Ｐゴシック" charset="0"/>
              <a:cs typeface="Calibri" panose="020F0502020204030204" pitchFamily="34" charset="0"/>
            </a:endParaRPr>
          </a:p>
          <a:p>
            <a:endParaRPr lang="en-US" dirty="0"/>
          </a:p>
        </p:txBody>
      </p:sp>
    </p:spTree>
    <p:extLst>
      <p:ext uri="{BB962C8B-B14F-4D97-AF65-F5344CB8AC3E}">
        <p14:creationId xmlns:p14="http://schemas.microsoft.com/office/powerpoint/2010/main" val="172254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0173A-9580-7F36-2EDE-A2D5931F843B}"/>
              </a:ext>
            </a:extLst>
          </p:cNvPr>
          <p:cNvSpPr>
            <a:spLocks noGrp="1"/>
          </p:cNvSpPr>
          <p:nvPr>
            <p:ph type="title"/>
          </p:nvPr>
        </p:nvSpPr>
        <p:spPr/>
        <p:txBody>
          <a:bodyPr>
            <a:normAutofit/>
          </a:bodyPr>
          <a:lstStyle/>
          <a:p>
            <a:r>
              <a:rPr lang="en-US" sz="3600" dirty="0"/>
              <a:t>Table of Contents </a:t>
            </a:r>
          </a:p>
        </p:txBody>
      </p:sp>
      <p:sp>
        <p:nvSpPr>
          <p:cNvPr id="3" name="Content Placeholder 2">
            <a:extLst>
              <a:ext uri="{FF2B5EF4-FFF2-40B4-BE49-F238E27FC236}">
                <a16:creationId xmlns:a16="http://schemas.microsoft.com/office/drawing/2014/main" id="{0B30923C-0AEC-A0CB-ED9B-DFA8954C8077}"/>
              </a:ext>
            </a:extLst>
          </p:cNvPr>
          <p:cNvSpPr>
            <a:spLocks noGrp="1"/>
          </p:cNvSpPr>
          <p:nvPr>
            <p:ph idx="1"/>
          </p:nvPr>
        </p:nvSpPr>
        <p:spPr/>
        <p:txBody>
          <a:bodyPr>
            <a:normAutofit fontScale="62500" lnSpcReduction="20000"/>
          </a:bodyPr>
          <a:lstStyle/>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Background……………………………………………………………………………………….......3</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Population Demographics……………………………………………………………………………..……...4</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Hospitalizations &amp; Emergency Department Visits…………………………..………………….5</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Admission Rates………………………………………………………………………...................11</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Medicaid Rates………………………………………………………………………………………..…….…..12</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Mortality…………………………………………………………………………………..…….……..14</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Key Findings………………………………………………………………………………………………….….15</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Methods……………………………………………………………………………………………….………….16</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Data Sources………………………………………………………………………………………................…18</a:t>
            </a:r>
          </a:p>
          <a:p>
            <a:endParaRPr lang="en-US" dirty="0"/>
          </a:p>
        </p:txBody>
      </p:sp>
    </p:spTree>
    <p:extLst>
      <p:ext uri="{BB962C8B-B14F-4D97-AF65-F5344CB8AC3E}">
        <p14:creationId xmlns:p14="http://schemas.microsoft.com/office/powerpoint/2010/main" val="6198338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34BA2-68AD-1C03-FCB6-D517A36EB8BF}"/>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Get Involved </a:t>
            </a:r>
            <a:endParaRPr lang="en-US" sz="3600" dirty="0"/>
          </a:p>
        </p:txBody>
      </p:sp>
      <p:sp>
        <p:nvSpPr>
          <p:cNvPr id="3" name="Content Placeholder 2">
            <a:extLst>
              <a:ext uri="{FF2B5EF4-FFF2-40B4-BE49-F238E27FC236}">
                <a16:creationId xmlns:a16="http://schemas.microsoft.com/office/drawing/2014/main" id="{2539B0E4-6D3E-F58C-D91F-F1E2914DE3C1}"/>
              </a:ext>
            </a:extLst>
          </p:cNvPr>
          <p:cNvSpPr>
            <a:spLocks noGrp="1"/>
          </p:cNvSpPr>
          <p:nvPr>
            <p:ph idx="1"/>
          </p:nvPr>
        </p:nvSpPr>
        <p:spPr/>
        <p:txBody>
          <a:bodyPr/>
          <a:lstStyle/>
          <a:p>
            <a:pPr algn="l" defTabSz="914400" fontAlgn="auto">
              <a:lnSpc>
                <a:spcPct val="107000"/>
              </a:lnSpc>
              <a:spcBef>
                <a:spcPts val="0"/>
              </a:spcBef>
              <a:spcAft>
                <a:spcPts val="0"/>
              </a:spcAft>
              <a:buFont typeface="+mj-lt"/>
              <a:buAutoNum type="arabicPeriod"/>
              <a:defRPr/>
            </a:pPr>
            <a:r>
              <a:rPr lang="en-US" sz="3200" dirty="0">
                <a:solidFill>
                  <a:schemeClr val="tx1"/>
                </a:solidFill>
                <a:latin typeface="Source Sans Pro" panose="020B0503030403020204" pitchFamily="34" charset="0"/>
                <a:ea typeface="Source Sans Pro" panose="020B0503030403020204" pitchFamily="34" charset="0"/>
                <a:cs typeface="Times New Roman"/>
              </a:rPr>
              <a:t> </a:t>
            </a:r>
            <a:r>
              <a:rPr lang="en-US" sz="2800" dirty="0">
                <a:solidFill>
                  <a:schemeClr val="tx1"/>
                </a:solidFill>
                <a:latin typeface="Source Sans Pro" panose="020B0503030403020204" pitchFamily="34" charset="0"/>
                <a:ea typeface="Source Sans Pro" panose="020B0503030403020204" pitchFamily="34" charset="0"/>
                <a:cs typeface="Times New Roman"/>
              </a:rPr>
              <a:t>Sign up for the Asthma List Serv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2"/>
              </a:rPr>
              <a:t>List Serv</a:t>
            </a:r>
            <a:r>
              <a:rPr lang="en-US" sz="2800" dirty="0">
                <a:solidFill>
                  <a:schemeClr val="tx1"/>
                </a:solidFill>
                <a:latin typeface="Source Sans Pro" panose="020B0503030403020204" pitchFamily="34" charset="0"/>
                <a:ea typeface="Source Sans Pro" panose="020B0503030403020204" pitchFamily="34" charset="0"/>
                <a:cs typeface="Times New Roman"/>
              </a:rPr>
              <a:t>.</a:t>
            </a:r>
          </a:p>
          <a:p>
            <a:pPr algn="l" defTabSz="914400" fontAlgn="auto">
              <a:lnSpc>
                <a:spcPct val="107000"/>
              </a:lnSpc>
              <a:spcBef>
                <a:spcPts val="0"/>
              </a:spcBef>
              <a:spcAft>
                <a:spcPts val="0"/>
              </a:spcAft>
              <a:buFont typeface="+mj-lt"/>
              <a:buAutoNum type="arabicPeriod"/>
              <a:defRPr/>
            </a:pPr>
            <a:r>
              <a:rPr lang="en-US" sz="2800" dirty="0">
                <a:solidFill>
                  <a:schemeClr val="tx1"/>
                </a:solidFill>
                <a:latin typeface="Source Sans Pro" panose="020B0503030403020204" pitchFamily="34" charset="0"/>
                <a:ea typeface="Source Sans Pro" panose="020B0503030403020204" pitchFamily="34" charset="0"/>
                <a:cs typeface="Times New Roman"/>
              </a:rPr>
              <a:t> Sign up for the Asthma Care Improvement Collaborative (ACIC)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3">
                  <a:extLst>
                    <a:ext uri="{A12FA001-AC4F-418D-AE19-62706E023703}">
                      <ahyp:hlinkClr xmlns:ahyp="http://schemas.microsoft.com/office/drawing/2018/hyperlinkcolor" val="tx"/>
                    </a:ext>
                  </a:extLst>
                </a:hlinkClick>
              </a:rPr>
              <a:t>ACIC</a:t>
            </a:r>
            <a:r>
              <a:rPr lang="en-US" sz="2800" dirty="0">
                <a:solidFill>
                  <a:srgbClr val="0070C0"/>
                </a:solidFill>
                <a:latin typeface="Source Sans Pro" panose="020B0503030403020204" pitchFamily="34" charset="0"/>
                <a:ea typeface="Source Sans Pro" panose="020B0503030403020204" pitchFamily="34" charset="0"/>
                <a:cs typeface="Times New Roman"/>
              </a:rPr>
              <a:t>.</a:t>
            </a:r>
          </a:p>
          <a:p>
            <a:endParaRPr lang="en-US" dirty="0"/>
          </a:p>
        </p:txBody>
      </p:sp>
    </p:spTree>
    <p:extLst>
      <p:ext uri="{BB962C8B-B14F-4D97-AF65-F5344CB8AC3E}">
        <p14:creationId xmlns:p14="http://schemas.microsoft.com/office/powerpoint/2010/main" val="11895742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24B2A-D6D8-175E-8655-136E4A8F0FAA}"/>
              </a:ext>
            </a:extLst>
          </p:cNvPr>
          <p:cNvSpPr>
            <a:spLocks noGrp="1"/>
          </p:cNvSpPr>
          <p:nvPr>
            <p:ph type="title"/>
          </p:nvPr>
        </p:nvSpPr>
        <p:spPr/>
        <p:txBody>
          <a:bodyPr>
            <a:normAutofit/>
          </a:bodyPr>
          <a:lstStyle/>
          <a:p>
            <a:r>
              <a:rPr lang="en-US" alt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Contact Information </a:t>
            </a:r>
            <a:endParaRPr lang="en-US" sz="3600" dirty="0"/>
          </a:p>
        </p:txBody>
      </p:sp>
      <p:sp>
        <p:nvSpPr>
          <p:cNvPr id="3" name="Content Placeholder 2">
            <a:extLst>
              <a:ext uri="{FF2B5EF4-FFF2-40B4-BE49-F238E27FC236}">
                <a16:creationId xmlns:a16="http://schemas.microsoft.com/office/drawing/2014/main" id="{58A63AC4-A556-4EF1-3FD2-54C4D9463BA5}"/>
              </a:ext>
            </a:extLst>
          </p:cNvPr>
          <p:cNvSpPr>
            <a:spLocks noGrp="1"/>
          </p:cNvSpPr>
          <p:nvPr>
            <p:ph idx="1"/>
          </p:nvPr>
        </p:nvSpPr>
        <p:spPr/>
        <p:txBody>
          <a:bodyPr/>
          <a:lstStyle/>
          <a:p>
            <a:r>
              <a:rPr lang="en-US" sz="2800" dirty="0">
                <a:latin typeface="Source Sans Pro" panose="020B0503030403020204" pitchFamily="34" charset="0"/>
                <a:ea typeface="Source Sans Pro" panose="020B0503030403020204" pitchFamily="34" charset="0"/>
                <a:cs typeface="Calibri"/>
              </a:rPr>
              <a:t>Email: </a:t>
            </a:r>
            <a:r>
              <a:rPr lang="en-US" sz="2800" dirty="0">
                <a:latin typeface="Source Sans Pro" panose="020B0503030403020204" pitchFamily="34" charset="0"/>
                <a:ea typeface="Source Sans Pro" panose="020B0503030403020204" pitchFamily="34" charset="0"/>
                <a:cs typeface="Calibri"/>
                <a:hlinkClick r:id="rId2">
                  <a:extLst>
                    <a:ext uri="{A12FA001-AC4F-418D-AE19-62706E023703}">
                      <ahyp:hlinkClr xmlns:ahyp="http://schemas.microsoft.com/office/drawing/2018/hyperlinkcolor" val="tx"/>
                    </a:ext>
                  </a:extLst>
                </a:hlinkClick>
              </a:rPr>
              <a:t>Asthma@odh.ohio.gov</a:t>
            </a:r>
            <a:endParaRPr lang="en-US" sz="2800" dirty="0">
              <a:latin typeface="Source Sans Pro" panose="020B0503030403020204" pitchFamily="34" charset="0"/>
              <a:ea typeface="Source Sans Pro" panose="020B0503030403020204" pitchFamily="34" charset="0"/>
              <a:cs typeface="Calibri"/>
            </a:endParaRPr>
          </a:p>
          <a:p>
            <a:endParaRPr lang="en-US" sz="2800" dirty="0">
              <a:latin typeface="Source Sans Pro" panose="020B0503030403020204" pitchFamily="34" charset="0"/>
              <a:ea typeface="Source Sans Pro" panose="020B0503030403020204" pitchFamily="34" charset="0"/>
              <a:cs typeface="Calibri" panose="020F0502020204030204" pitchFamily="34" charset="0"/>
            </a:endParaRPr>
          </a:p>
          <a:p>
            <a:r>
              <a:rPr lang="en-US" sz="2800">
                <a:latin typeface="Source Sans Pro" panose="020B0503030403020204" pitchFamily="34" charset="0"/>
                <a:ea typeface="Source Sans Pro" panose="020B0503030403020204" pitchFamily="34" charset="0"/>
                <a:cs typeface="Calibri"/>
              </a:rPr>
              <a:t>Website: </a:t>
            </a:r>
            <a:r>
              <a:rPr lang="en-US" sz="2800">
                <a:latin typeface="Source Sans Pro" panose="020B0503030403020204" pitchFamily="34" charset="0"/>
                <a:ea typeface="Source Sans Pro" panose="020B0503030403020204" pitchFamily="34" charset="0"/>
                <a:cs typeface="Calibri"/>
                <a:hlinkClick r:id="rId3">
                  <a:extLst>
                    <a:ext uri="{A12FA001-AC4F-418D-AE19-62706E023703}">
                      <ahyp:hlinkClr xmlns:ahyp="http://schemas.microsoft.com/office/drawing/2018/hyperlinkcolor" val="tx"/>
                    </a:ext>
                  </a:extLst>
                </a:hlinkClick>
              </a:rPr>
              <a:t>https://odh.ohio.gov/know-our-programs/asthma-program</a:t>
            </a:r>
            <a:endParaRPr lang="en-US" sz="2800">
              <a:latin typeface="Source Sans Pro" panose="020B0503030403020204" pitchFamily="34" charset="0"/>
              <a:ea typeface="Source Sans Pro" panose="020B0503030403020204" pitchFamily="34" charset="0"/>
              <a:cs typeface="Calibri"/>
            </a:endParaRPr>
          </a:p>
          <a:p>
            <a:endParaRPr lang="en-US"/>
          </a:p>
        </p:txBody>
      </p:sp>
    </p:spTree>
    <p:extLst>
      <p:ext uri="{BB962C8B-B14F-4D97-AF65-F5344CB8AC3E}">
        <p14:creationId xmlns:p14="http://schemas.microsoft.com/office/powerpoint/2010/main" val="25007407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38BC09-F437-410E-E38F-C3EA1A1BB728}"/>
              </a:ext>
            </a:extLst>
          </p:cNvPr>
          <p:cNvSpPr txBox="1"/>
          <p:nvPr/>
        </p:nvSpPr>
        <p:spPr>
          <a:xfrm>
            <a:off x="3400023" y="1292850"/>
            <a:ext cx="6207616" cy="1107996"/>
          </a:xfrm>
          <a:prstGeom prst="rect">
            <a:avLst/>
          </a:prstGeom>
          <a:noFill/>
        </p:spPr>
        <p:txBody>
          <a:bodyPr wrap="square" rtlCol="0">
            <a:spAutoFit/>
          </a:bodyPr>
          <a:lstStyle/>
          <a:p>
            <a:pPr algn="ctr"/>
            <a:r>
              <a:rPr lang="en-US" sz="66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QUESTIONS</a:t>
            </a:r>
            <a:r>
              <a:rPr lang="en-US" sz="54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cxnSp>
        <p:nvCxnSpPr>
          <p:cNvPr id="4" name="Straight Connector 3">
            <a:extLst>
              <a:ext uri="{FF2B5EF4-FFF2-40B4-BE49-F238E27FC236}">
                <a16:creationId xmlns:a16="http://schemas.microsoft.com/office/drawing/2014/main" id="{EC5431EA-3898-F979-B4F0-1D40F5BC68BD}"/>
              </a:ext>
            </a:extLst>
          </p:cNvPr>
          <p:cNvCxnSpPr>
            <a:cxnSpLocks/>
          </p:cNvCxnSpPr>
          <p:nvPr/>
        </p:nvCxnSpPr>
        <p:spPr>
          <a:xfrm>
            <a:off x="4931025" y="2409776"/>
            <a:ext cx="315046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46574B5-9A28-A8B2-5AF9-C78DB13C0E3A}"/>
              </a:ext>
            </a:extLst>
          </p:cNvPr>
          <p:cNvSpPr txBox="1"/>
          <p:nvPr/>
        </p:nvSpPr>
        <p:spPr>
          <a:xfrm>
            <a:off x="4494727" y="2727996"/>
            <a:ext cx="3792828" cy="369332"/>
          </a:xfrm>
          <a:prstGeom prst="rect">
            <a:avLst/>
          </a:prstGeom>
          <a:noFill/>
        </p:spPr>
        <p:txBody>
          <a:bodyPr wrap="square" rtlCol="0">
            <a:spAutoFit/>
          </a:bodyPr>
          <a:lstStyle/>
          <a:p>
            <a:pPr algn="ctr"/>
            <a:r>
              <a:rPr lang="en-US" dirty="0">
                <a:solidFill>
                  <a:srgbClr val="223076"/>
                </a:solidFill>
              </a:rPr>
              <a:t>ODH.OHIO.GOV</a:t>
            </a:r>
          </a:p>
        </p:txBody>
      </p:sp>
      <p:pic>
        <p:nvPicPr>
          <p:cNvPr id="6" name="Graphic 5">
            <a:extLst>
              <a:ext uri="{FF2B5EF4-FFF2-40B4-BE49-F238E27FC236}">
                <a16:creationId xmlns:a16="http://schemas.microsoft.com/office/drawing/2014/main" id="{5B1FD245-7174-9C23-0535-5A6071CBFE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1246" y="4953908"/>
            <a:ext cx="2896607" cy="800905"/>
          </a:xfrm>
          <a:prstGeom prst="rect">
            <a:avLst/>
          </a:prstGeom>
        </p:spPr>
      </p:pic>
      <p:pic>
        <p:nvPicPr>
          <p:cNvPr id="7" name="Graphic 6">
            <a:extLst>
              <a:ext uri="{FF2B5EF4-FFF2-40B4-BE49-F238E27FC236}">
                <a16:creationId xmlns:a16="http://schemas.microsoft.com/office/drawing/2014/main" id="{2107B28D-1D9B-7BA4-519F-B3BD9F18299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a:off x="-5733593" y="0"/>
            <a:ext cx="10454839" cy="4775201"/>
          </a:xfrm>
          <a:prstGeom prst="rect">
            <a:avLst/>
          </a:prstGeom>
        </p:spPr>
      </p:pic>
      <p:pic>
        <p:nvPicPr>
          <p:cNvPr id="8" name="Graphic 7">
            <a:extLst>
              <a:ext uri="{FF2B5EF4-FFF2-40B4-BE49-F238E27FC236}">
                <a16:creationId xmlns:a16="http://schemas.microsoft.com/office/drawing/2014/main" id="{A6EEE969-1DE3-216C-6F30-091E92A416B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flipH="1" flipV="1">
            <a:off x="7425230" y="2082799"/>
            <a:ext cx="10454839" cy="4775201"/>
          </a:xfrm>
          <a:prstGeom prst="rect">
            <a:avLst/>
          </a:prstGeom>
        </p:spPr>
      </p:pic>
      <p:sp>
        <p:nvSpPr>
          <p:cNvPr id="9" name="Rectangle 8">
            <a:extLst>
              <a:ext uri="{FF2B5EF4-FFF2-40B4-BE49-F238E27FC236}">
                <a16:creationId xmlns:a16="http://schemas.microsoft.com/office/drawing/2014/main" id="{66F69ADF-BA31-E6A2-9E82-386404981075}"/>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1058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C0431071-850C-17AB-EEFF-914F8E3AD966}"/>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733593" y="0"/>
            <a:ext cx="10454839" cy="4775201"/>
          </a:xfrm>
          <a:prstGeom prst="rect">
            <a:avLst/>
          </a:prstGeom>
        </p:spPr>
      </p:pic>
      <p:pic>
        <p:nvPicPr>
          <p:cNvPr id="7" name="Graphic 6">
            <a:extLst>
              <a:ext uri="{FF2B5EF4-FFF2-40B4-BE49-F238E27FC236}">
                <a16:creationId xmlns:a16="http://schemas.microsoft.com/office/drawing/2014/main" id="{2D1676DE-6A30-C250-31AF-848831A0152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flipH="1" flipV="1">
            <a:off x="7425230" y="2082799"/>
            <a:ext cx="10454839" cy="4775201"/>
          </a:xfrm>
          <a:prstGeom prst="rect">
            <a:avLst/>
          </a:prstGeom>
        </p:spPr>
      </p:pic>
      <p:pic>
        <p:nvPicPr>
          <p:cNvPr id="5" name="Graphic 4">
            <a:extLst>
              <a:ext uri="{FF2B5EF4-FFF2-40B4-BE49-F238E27FC236}">
                <a16:creationId xmlns:a16="http://schemas.microsoft.com/office/drawing/2014/main" id="{922CFB76-98D8-B4FA-504A-D7A7D0D89B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30194" y="2444750"/>
            <a:ext cx="8704052" cy="2406650"/>
          </a:xfrm>
          <a:prstGeom prst="rect">
            <a:avLst/>
          </a:prstGeom>
        </p:spPr>
      </p:pic>
      <p:sp>
        <p:nvSpPr>
          <p:cNvPr id="8" name="Rectangle 7">
            <a:extLst>
              <a:ext uri="{FF2B5EF4-FFF2-40B4-BE49-F238E27FC236}">
                <a16:creationId xmlns:a16="http://schemas.microsoft.com/office/drawing/2014/main" id="{E9129A6F-724F-5779-EFF0-E74492E56CAA}"/>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367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3F1E0-7727-1FF5-CA61-88E3083D499A}"/>
              </a:ext>
            </a:extLst>
          </p:cNvPr>
          <p:cNvSpPr>
            <a:spLocks noGrp="1"/>
          </p:cNvSpPr>
          <p:nvPr>
            <p:ph type="title"/>
          </p:nvPr>
        </p:nvSpPr>
        <p:spPr/>
        <p:txBody>
          <a:bodyPr>
            <a:normAutofit/>
          </a:bodyPr>
          <a:lstStyle/>
          <a:p>
            <a:r>
              <a:rPr lang="en-US" sz="3600" dirty="0"/>
              <a:t>Background</a:t>
            </a:r>
          </a:p>
        </p:txBody>
      </p:sp>
      <p:sp>
        <p:nvSpPr>
          <p:cNvPr id="3" name="Content Placeholder 2">
            <a:extLst>
              <a:ext uri="{FF2B5EF4-FFF2-40B4-BE49-F238E27FC236}">
                <a16:creationId xmlns:a16="http://schemas.microsoft.com/office/drawing/2014/main" id="{B425F8A2-A413-B069-A715-85418E043D6B}"/>
              </a:ext>
            </a:extLst>
          </p:cNvPr>
          <p:cNvSpPr>
            <a:spLocks noGrp="1"/>
          </p:cNvSpPr>
          <p:nvPr>
            <p:ph idx="1"/>
          </p:nvPr>
        </p:nvSpPr>
        <p:spPr/>
        <p:txBody>
          <a:bodyPr/>
          <a:lstStyle/>
          <a:p>
            <a:pPr marL="0" indent="0">
              <a:buNone/>
            </a:pPr>
            <a:r>
              <a:rPr lang="en-US" dirty="0">
                <a:solidFill>
                  <a:schemeClr val="tx1"/>
                </a:solidFill>
                <a:cs typeface="Calibri" panose="020F0502020204030204" pitchFamily="34" charset="0"/>
              </a:rPr>
              <a:t>Asthma is a chronic lung disease that affects people of all ages. Symptoms associated with asthma include coughing, wheezing, shortness of breath, and chest tightness. These symptoms are caused by the inflammation and narrowing of the airways in the lungs. However, with proper treatment and management, asthma can be efficiently controlled.</a:t>
            </a:r>
          </a:p>
          <a:p>
            <a:endParaRPr lang="en-US" dirty="0"/>
          </a:p>
        </p:txBody>
      </p:sp>
    </p:spTree>
    <p:extLst>
      <p:ext uri="{BB962C8B-B14F-4D97-AF65-F5344CB8AC3E}">
        <p14:creationId xmlns:p14="http://schemas.microsoft.com/office/powerpoint/2010/main" val="32621549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457A77-5469-E57E-CD71-FA0817ADAD59}"/>
              </a:ext>
            </a:extLst>
          </p:cNvPr>
          <p:cNvSpPr>
            <a:spLocks noGrp="1"/>
          </p:cNvSpPr>
          <p:nvPr>
            <p:ph type="title"/>
          </p:nvPr>
        </p:nvSpPr>
        <p:spPr/>
        <p:txBody>
          <a:bodyPr>
            <a:normAutofit/>
          </a:bodyPr>
          <a:lstStyle/>
          <a:p>
            <a:r>
              <a:rPr lang="en-US" sz="3600" dirty="0"/>
              <a:t>Population Demographics of Mahoning County</a:t>
            </a:r>
          </a:p>
        </p:txBody>
      </p:sp>
      <p:graphicFrame>
        <p:nvGraphicFramePr>
          <p:cNvPr id="4" name="Content Placeholder 3">
            <a:extLst>
              <a:ext uri="{FF2B5EF4-FFF2-40B4-BE49-F238E27FC236}">
                <a16:creationId xmlns:a16="http://schemas.microsoft.com/office/drawing/2014/main" id="{29D8AF80-CB5D-EC49-F5C9-0719AC825B7E}"/>
              </a:ext>
            </a:extLst>
          </p:cNvPr>
          <p:cNvGraphicFramePr>
            <a:graphicFrameLocks noGrp="1"/>
          </p:cNvGraphicFramePr>
          <p:nvPr>
            <p:ph idx="1"/>
            <p:extLst>
              <p:ext uri="{D42A27DB-BD31-4B8C-83A1-F6EECF244321}">
                <p14:modId xmlns:p14="http://schemas.microsoft.com/office/powerpoint/2010/main" val="363819605"/>
              </p:ext>
            </p:extLst>
          </p:nvPr>
        </p:nvGraphicFramePr>
        <p:xfrm>
          <a:off x="3670300" y="2103914"/>
          <a:ext cx="4851400" cy="3794760"/>
        </p:xfrm>
        <a:graphic>
          <a:graphicData uri="http://schemas.openxmlformats.org/drawingml/2006/table">
            <a:tbl>
              <a:tblPr>
                <a:tableStyleId>{5C22544A-7EE6-4342-B048-85BDC9FD1C3A}</a:tableStyleId>
              </a:tblPr>
              <a:tblGrid>
                <a:gridCol w="2082800">
                  <a:extLst>
                    <a:ext uri="{9D8B030D-6E8A-4147-A177-3AD203B41FA5}">
                      <a16:colId xmlns:a16="http://schemas.microsoft.com/office/drawing/2014/main" val="2187996801"/>
                    </a:ext>
                  </a:extLst>
                </a:gridCol>
                <a:gridCol w="1397000">
                  <a:extLst>
                    <a:ext uri="{9D8B030D-6E8A-4147-A177-3AD203B41FA5}">
                      <a16:colId xmlns:a16="http://schemas.microsoft.com/office/drawing/2014/main" val="3506949609"/>
                    </a:ext>
                  </a:extLst>
                </a:gridCol>
                <a:gridCol w="1371600">
                  <a:extLst>
                    <a:ext uri="{9D8B030D-6E8A-4147-A177-3AD203B41FA5}">
                      <a16:colId xmlns:a16="http://schemas.microsoft.com/office/drawing/2014/main" val="509994418"/>
                    </a:ext>
                  </a:extLst>
                </a:gridCol>
              </a:tblGrid>
              <a:tr h="381000">
                <a:tc>
                  <a:txBody>
                    <a:bodyPr/>
                    <a:lstStyle/>
                    <a:p>
                      <a:pPr algn="ctr" fontAlgn="ctr"/>
                      <a:r>
                        <a:rPr lang="en-US" sz="1100" u="none" strike="noStrike" dirty="0">
                          <a:solidFill>
                            <a:schemeClr val="bg1"/>
                          </a:solidFill>
                          <a:effectLst/>
                        </a:rPr>
                        <a:t>Measure</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tc>
                  <a:txBody>
                    <a:bodyPr/>
                    <a:lstStyle/>
                    <a:p>
                      <a:pPr algn="ctr" fontAlgn="ctr"/>
                      <a:r>
                        <a:rPr lang="en-US" sz="1100" u="none" strike="noStrike" dirty="0">
                          <a:solidFill>
                            <a:schemeClr val="bg1"/>
                          </a:solidFill>
                          <a:effectLst/>
                        </a:rPr>
                        <a:t>Mahoning County Population Estimate</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tc>
                  <a:txBody>
                    <a:bodyPr/>
                    <a:lstStyle/>
                    <a:p>
                      <a:pPr algn="ctr" fontAlgn="ctr"/>
                      <a:r>
                        <a:rPr lang="en-US" sz="1100" u="none" strike="noStrike" dirty="0">
                          <a:solidFill>
                            <a:schemeClr val="bg1"/>
                          </a:solidFill>
                          <a:effectLst/>
                        </a:rPr>
                        <a:t>Ohio</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extLst>
                  <a:ext uri="{0D108BD9-81ED-4DB2-BD59-A6C34878D82A}">
                    <a16:rowId xmlns:a16="http://schemas.microsoft.com/office/drawing/2014/main" val="3361274139"/>
                  </a:ext>
                </a:extLst>
              </a:tr>
              <a:tr h="361950">
                <a:tc>
                  <a:txBody>
                    <a:bodyPr/>
                    <a:lstStyle/>
                    <a:p>
                      <a:pPr algn="ctr" fontAlgn="ctr"/>
                      <a:r>
                        <a:rPr lang="en-US" sz="1100" u="none" strike="noStrike">
                          <a:effectLst/>
                        </a:rPr>
                        <a:t>Total Population</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229,044</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11,769,923</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888213645"/>
                  </a:ext>
                </a:extLst>
              </a:tr>
              <a:tr h="342900">
                <a:tc>
                  <a:txBody>
                    <a:bodyPr/>
                    <a:lstStyle/>
                    <a:p>
                      <a:pPr algn="ctr" fontAlgn="ctr"/>
                      <a:r>
                        <a:rPr lang="en-US" sz="1100" u="none" strike="noStrike">
                          <a:effectLst/>
                        </a:rPr>
                        <a:t>% Less than 18 Years</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20.30%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22.30%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508761403"/>
                  </a:ext>
                </a:extLst>
              </a:tr>
              <a:tr h="221615">
                <a:tc>
                  <a:txBody>
                    <a:bodyPr/>
                    <a:lstStyle/>
                    <a:p>
                      <a:pPr algn="ctr" fontAlgn="ctr"/>
                      <a:r>
                        <a:rPr lang="en-US" sz="1100" u="none" strike="noStrike">
                          <a:effectLst/>
                        </a:rPr>
                        <a:t>% Black</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14.50%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12.20%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2234541598"/>
                  </a:ext>
                </a:extLst>
              </a:tr>
              <a:tr h="293370">
                <a:tc>
                  <a:txBody>
                    <a:bodyPr/>
                    <a:lstStyle/>
                    <a:p>
                      <a:pPr algn="ctr" fontAlgn="ctr"/>
                      <a:r>
                        <a:rPr lang="en-US" sz="1100" u="none" strike="noStrike">
                          <a:effectLst/>
                        </a:rPr>
                        <a:t>% Hispanic</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6.60%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4.10%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4175692365"/>
                  </a:ext>
                </a:extLst>
              </a:tr>
              <a:tr h="545465">
                <a:tc>
                  <a:txBody>
                    <a:bodyPr/>
                    <a:lstStyle/>
                    <a:p>
                      <a:pPr algn="ctr" fontAlgn="ctr"/>
                      <a:r>
                        <a:rPr lang="en-US" sz="1100" u="none" strike="noStrike">
                          <a:effectLst/>
                        </a:rPr>
                        <a:t>% of those 25 years and older with less than high school diploma</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8.60%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8.90%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419694780"/>
                  </a:ext>
                </a:extLst>
              </a:tr>
              <a:tr h="581025">
                <a:tc>
                  <a:txBody>
                    <a:bodyPr/>
                    <a:lstStyle/>
                    <a:p>
                      <a:pPr algn="ctr" fontAlgn="ctr"/>
                      <a:r>
                        <a:rPr lang="en-US" sz="1100" u="none" strike="noStrike">
                          <a:effectLst/>
                        </a:rPr>
                        <a:t>Civilian noninstitutional population without health insurance</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5.00%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6.30%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2884454328"/>
                  </a:ext>
                </a:extLst>
              </a:tr>
              <a:tr h="419100">
                <a:tc>
                  <a:txBody>
                    <a:bodyPr/>
                    <a:lstStyle/>
                    <a:p>
                      <a:pPr algn="ctr" fontAlgn="ctr"/>
                      <a:r>
                        <a:rPr lang="en-US" sz="1100" u="none" strike="noStrike">
                          <a:effectLst/>
                        </a:rPr>
                        <a:t>Median household income</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$49,520 </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$62,262 </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58584562"/>
                  </a:ext>
                </a:extLst>
              </a:tr>
              <a:tr h="240665">
                <a:tc>
                  <a:txBody>
                    <a:bodyPr/>
                    <a:lstStyle/>
                    <a:p>
                      <a:pPr algn="ctr" fontAlgn="ctr"/>
                      <a:r>
                        <a:rPr lang="en-US" sz="1100" u="none" strike="noStrike">
                          <a:effectLst/>
                        </a:rPr>
                        <a:t>% in poverty</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17.30%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13.40%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846235505"/>
                  </a:ext>
                </a:extLst>
              </a:tr>
              <a:tr h="407670">
                <a:tc>
                  <a:txBody>
                    <a:bodyPr/>
                    <a:lstStyle/>
                    <a:p>
                      <a:pPr algn="ctr" fontAlgn="ctr"/>
                      <a:r>
                        <a:rPr lang="en-US" sz="1100" u="none" strike="noStrike">
                          <a:effectLst/>
                        </a:rPr>
                        <a:t>% of housing units that were vacant</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10.30%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dirty="0">
                          <a:effectLst/>
                        </a:rPr>
                        <a:t>9.10%</a:t>
                      </a:r>
                      <a:endParaRPr lang="en-US" sz="1100" b="0" i="0" u="none" strike="noStrike" dirty="0">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254912878"/>
                  </a:ext>
                </a:extLst>
              </a:tr>
            </a:tbl>
          </a:graphicData>
        </a:graphic>
      </p:graphicFrame>
      <p:sp>
        <p:nvSpPr>
          <p:cNvPr id="5" name="TextBox 4">
            <a:extLst>
              <a:ext uri="{FF2B5EF4-FFF2-40B4-BE49-F238E27FC236}">
                <a16:creationId xmlns:a16="http://schemas.microsoft.com/office/drawing/2014/main" id="{E5348278-E00E-7FAD-E8DC-F09A072E660B}"/>
              </a:ext>
            </a:extLst>
          </p:cNvPr>
          <p:cNvSpPr txBox="1"/>
          <p:nvPr/>
        </p:nvSpPr>
        <p:spPr>
          <a:xfrm>
            <a:off x="4953000" y="5998285"/>
            <a:ext cx="2667000" cy="215444"/>
          </a:xfrm>
          <a:prstGeom prst="rect">
            <a:avLst/>
          </a:prstGeom>
          <a:noFill/>
        </p:spPr>
        <p:txBody>
          <a:bodyPr wrap="square">
            <a:spAutoFit/>
          </a:bodyPr>
          <a:lstStyle/>
          <a:p>
            <a:r>
              <a:rPr lang="en-US" sz="800" dirty="0">
                <a:latin typeface="Source Sans Pro" panose="020B0503030403020204" pitchFamily="34" charset="0"/>
                <a:cs typeface="Calibri" panose="020F0502020204030204" pitchFamily="34" charset="0"/>
              </a:rPr>
              <a:t>Source: United States Census Bureau, Year 2021</a:t>
            </a:r>
            <a:endParaRPr lang="en-US" dirty="0">
              <a:latin typeface="Source Sans Pro" panose="020B0503030403020204" pitchFamily="34" charset="0"/>
            </a:endParaRPr>
          </a:p>
        </p:txBody>
      </p:sp>
    </p:spTree>
    <p:extLst>
      <p:ext uri="{BB962C8B-B14F-4D97-AF65-F5344CB8AC3E}">
        <p14:creationId xmlns:p14="http://schemas.microsoft.com/office/powerpoint/2010/main" val="32060423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AE435-7BD9-F050-DB60-311AFD74C3C8}"/>
              </a:ext>
            </a:extLst>
          </p:cNvPr>
          <p:cNvSpPr>
            <a:spLocks noGrp="1"/>
          </p:cNvSpPr>
          <p:nvPr>
            <p:ph type="title"/>
          </p:nvPr>
        </p:nvSpPr>
        <p:spPr/>
        <p:txBody>
          <a:bodyPr>
            <a:noAutofit/>
          </a:bodyPr>
          <a:lstStyle/>
          <a:p>
            <a:r>
              <a:rPr lang="en-US" sz="3600" dirty="0"/>
              <a:t>Rates of Asthma Hospitalization &amp; Emergency Department Visits by Race-Age Group, Mahoning County 2016-2021</a:t>
            </a:r>
          </a:p>
        </p:txBody>
      </p:sp>
      <p:graphicFrame>
        <p:nvGraphicFramePr>
          <p:cNvPr id="4" name="Content Placeholder 19">
            <a:extLst>
              <a:ext uri="{FF2B5EF4-FFF2-40B4-BE49-F238E27FC236}">
                <a16:creationId xmlns:a16="http://schemas.microsoft.com/office/drawing/2014/main" id="{6181C56F-2FF6-B3A0-982C-3800F13BC254}"/>
              </a:ext>
            </a:extLst>
          </p:cNvPr>
          <p:cNvGraphicFramePr>
            <a:graphicFrameLocks noGrp="1"/>
          </p:cNvGraphicFramePr>
          <p:nvPr>
            <p:ph idx="1"/>
            <p:extLst>
              <p:ext uri="{D42A27DB-BD31-4B8C-83A1-F6EECF244321}">
                <p14:modId xmlns:p14="http://schemas.microsoft.com/office/powerpoint/2010/main" val="408622155"/>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EC608CE6-FDA5-F759-A68E-73CE3FFE0EA5}"/>
              </a:ext>
            </a:extLst>
          </p:cNvPr>
          <p:cNvPicPr>
            <a:picLocks noChangeAspect="1"/>
          </p:cNvPicPr>
          <p:nvPr/>
        </p:nvPicPr>
        <p:blipFill>
          <a:blip r:embed="rId4"/>
          <a:stretch>
            <a:fillRect/>
          </a:stretch>
        </p:blipFill>
        <p:spPr>
          <a:xfrm rot="10800000" flipV="1">
            <a:off x="1524002" y="6241002"/>
            <a:ext cx="2923712" cy="340995"/>
          </a:xfrm>
          <a:prstGeom prst="rect">
            <a:avLst/>
          </a:prstGeom>
        </p:spPr>
      </p:pic>
    </p:spTree>
    <p:extLst>
      <p:ext uri="{BB962C8B-B14F-4D97-AF65-F5344CB8AC3E}">
        <p14:creationId xmlns:p14="http://schemas.microsoft.com/office/powerpoint/2010/main" val="25269850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D075C-2596-DF79-4805-2836A2F5A128}"/>
              </a:ext>
            </a:extLst>
          </p:cNvPr>
          <p:cNvSpPr>
            <a:spLocks noGrp="1"/>
          </p:cNvSpPr>
          <p:nvPr>
            <p:ph type="title"/>
          </p:nvPr>
        </p:nvSpPr>
        <p:spPr/>
        <p:txBody>
          <a:bodyPr>
            <a:noAutofit/>
          </a:bodyPr>
          <a:lstStyle/>
          <a:p>
            <a:r>
              <a:rPr lang="en-US" sz="3600" dirty="0"/>
              <a:t>Rates of Asthma Hospitalization &amp; Emergency Department Visits by Race/Ethnic-Age Group, Mahoning County 2016-2021</a:t>
            </a:r>
          </a:p>
        </p:txBody>
      </p:sp>
      <p:graphicFrame>
        <p:nvGraphicFramePr>
          <p:cNvPr id="4" name="Content Placeholder 6">
            <a:extLst>
              <a:ext uri="{FF2B5EF4-FFF2-40B4-BE49-F238E27FC236}">
                <a16:creationId xmlns:a16="http://schemas.microsoft.com/office/drawing/2014/main" id="{9E78FBCC-757A-F665-1D4A-8E3DFA5D2CEA}"/>
              </a:ext>
            </a:extLst>
          </p:cNvPr>
          <p:cNvGraphicFramePr>
            <a:graphicFrameLocks noGrp="1"/>
          </p:cNvGraphicFramePr>
          <p:nvPr>
            <p:ph idx="1"/>
            <p:extLst>
              <p:ext uri="{D42A27DB-BD31-4B8C-83A1-F6EECF244321}">
                <p14:modId xmlns:p14="http://schemas.microsoft.com/office/powerpoint/2010/main" val="2085722680"/>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B3C5423F-BD79-A4A3-9E05-5FDABCC9FBD7}"/>
              </a:ext>
            </a:extLst>
          </p:cNvPr>
          <p:cNvPicPr>
            <a:picLocks noChangeAspect="1"/>
          </p:cNvPicPr>
          <p:nvPr/>
        </p:nvPicPr>
        <p:blipFill>
          <a:blip r:embed="rId4"/>
          <a:stretch>
            <a:fillRect/>
          </a:stretch>
        </p:blipFill>
        <p:spPr>
          <a:xfrm rot="10800000" flipV="1">
            <a:off x="1524002" y="6373386"/>
            <a:ext cx="4645980" cy="331497"/>
          </a:xfrm>
          <a:prstGeom prst="rect">
            <a:avLst/>
          </a:prstGeom>
        </p:spPr>
      </p:pic>
    </p:spTree>
    <p:extLst>
      <p:ext uri="{BB962C8B-B14F-4D97-AF65-F5344CB8AC3E}">
        <p14:creationId xmlns:p14="http://schemas.microsoft.com/office/powerpoint/2010/main" val="36435669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14684-8EE4-87ED-B33D-A6ED082600A0}"/>
              </a:ext>
            </a:extLst>
          </p:cNvPr>
          <p:cNvSpPr>
            <a:spLocks noGrp="1"/>
          </p:cNvSpPr>
          <p:nvPr>
            <p:ph type="title"/>
          </p:nvPr>
        </p:nvSpPr>
        <p:spPr/>
        <p:txBody>
          <a:bodyPr>
            <a:noAutofit/>
          </a:bodyPr>
          <a:lstStyle/>
          <a:p>
            <a:r>
              <a:rPr lang="en-US" sz="3600" dirty="0"/>
              <a:t>Rates of Asthma Hospitalization &amp; Emergency Department Visits by Race-Age Group, Mahoning County 2016-2021</a:t>
            </a:r>
          </a:p>
        </p:txBody>
      </p:sp>
      <p:graphicFrame>
        <p:nvGraphicFramePr>
          <p:cNvPr id="4" name="Content Placeholder 12">
            <a:extLst>
              <a:ext uri="{FF2B5EF4-FFF2-40B4-BE49-F238E27FC236}">
                <a16:creationId xmlns:a16="http://schemas.microsoft.com/office/drawing/2014/main" id="{889E8FA9-935D-60CF-B1CC-90F59DD11056}"/>
              </a:ext>
            </a:extLst>
          </p:cNvPr>
          <p:cNvGraphicFramePr>
            <a:graphicFrameLocks noGrp="1"/>
          </p:cNvGraphicFramePr>
          <p:nvPr>
            <p:ph idx="1"/>
            <p:extLst>
              <p:ext uri="{D42A27DB-BD31-4B8C-83A1-F6EECF244321}">
                <p14:modId xmlns:p14="http://schemas.microsoft.com/office/powerpoint/2010/main" val="1719275713"/>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FB5CA86B-E088-0B9E-FF27-1C06E02D561D}"/>
              </a:ext>
            </a:extLst>
          </p:cNvPr>
          <p:cNvPicPr>
            <a:picLocks noChangeAspect="1"/>
          </p:cNvPicPr>
          <p:nvPr/>
        </p:nvPicPr>
        <p:blipFill>
          <a:blip r:embed="rId4"/>
          <a:stretch>
            <a:fillRect/>
          </a:stretch>
        </p:blipFill>
        <p:spPr>
          <a:xfrm>
            <a:off x="1600202" y="6120817"/>
            <a:ext cx="4223550" cy="301356"/>
          </a:xfrm>
          <a:prstGeom prst="rect">
            <a:avLst/>
          </a:prstGeom>
        </p:spPr>
      </p:pic>
    </p:spTree>
    <p:extLst>
      <p:ext uri="{BB962C8B-B14F-4D97-AF65-F5344CB8AC3E}">
        <p14:creationId xmlns:p14="http://schemas.microsoft.com/office/powerpoint/2010/main" val="394732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9E5CE-173B-C1F4-F5F5-79103A0460F7}"/>
              </a:ext>
            </a:extLst>
          </p:cNvPr>
          <p:cNvSpPr>
            <a:spLocks noGrp="1"/>
          </p:cNvSpPr>
          <p:nvPr>
            <p:ph type="title"/>
          </p:nvPr>
        </p:nvSpPr>
        <p:spPr/>
        <p:txBody>
          <a:bodyPr>
            <a:noAutofit/>
          </a:bodyPr>
          <a:lstStyle/>
          <a:p>
            <a:r>
              <a:rPr lang="en-US" sz="3600" dirty="0"/>
              <a:t>Rates of Asthma Hospitalization &amp; Emergency Department Visits by Race/Ethnic-Age Group, Mahoning County 2016-2021</a:t>
            </a:r>
          </a:p>
        </p:txBody>
      </p:sp>
      <p:graphicFrame>
        <p:nvGraphicFramePr>
          <p:cNvPr id="4" name="Content Placeholder 6">
            <a:extLst>
              <a:ext uri="{FF2B5EF4-FFF2-40B4-BE49-F238E27FC236}">
                <a16:creationId xmlns:a16="http://schemas.microsoft.com/office/drawing/2014/main" id="{CB7200DD-E49D-706E-3691-975C8AA7BCF6}"/>
              </a:ext>
            </a:extLst>
          </p:cNvPr>
          <p:cNvGraphicFramePr>
            <a:graphicFrameLocks noGrp="1"/>
          </p:cNvGraphicFramePr>
          <p:nvPr>
            <p:ph idx="1"/>
            <p:extLst>
              <p:ext uri="{D42A27DB-BD31-4B8C-83A1-F6EECF244321}">
                <p14:modId xmlns:p14="http://schemas.microsoft.com/office/powerpoint/2010/main" val="1622386093"/>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B83C5AC0-80E2-4239-CF22-3A52571FC6F2}"/>
              </a:ext>
            </a:extLst>
          </p:cNvPr>
          <p:cNvPicPr>
            <a:picLocks noChangeAspect="1"/>
          </p:cNvPicPr>
          <p:nvPr/>
        </p:nvPicPr>
        <p:blipFill>
          <a:blip r:embed="rId4"/>
          <a:stretch>
            <a:fillRect/>
          </a:stretch>
        </p:blipFill>
        <p:spPr>
          <a:xfrm>
            <a:off x="1600202" y="6311900"/>
            <a:ext cx="4409982" cy="346351"/>
          </a:xfrm>
          <a:prstGeom prst="rect">
            <a:avLst/>
          </a:prstGeom>
        </p:spPr>
      </p:pic>
    </p:spTree>
    <p:extLst>
      <p:ext uri="{BB962C8B-B14F-4D97-AF65-F5344CB8AC3E}">
        <p14:creationId xmlns:p14="http://schemas.microsoft.com/office/powerpoint/2010/main" val="26428722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7B3E8-2486-2997-06AD-491D92526711}"/>
              </a:ext>
            </a:extLst>
          </p:cNvPr>
          <p:cNvSpPr>
            <a:spLocks noGrp="1"/>
          </p:cNvSpPr>
          <p:nvPr>
            <p:ph type="title"/>
          </p:nvPr>
        </p:nvSpPr>
        <p:spPr/>
        <p:txBody>
          <a:bodyPr>
            <a:noAutofit/>
          </a:bodyPr>
          <a:lstStyle/>
          <a:p>
            <a:r>
              <a:rPr lang="en-US" sz="3600" dirty="0"/>
              <a:t>Rates of Asthma Hospitalization &amp; Emergency Department Visits by Sex-Age Group, Mahoning County 2016-2021</a:t>
            </a:r>
          </a:p>
        </p:txBody>
      </p:sp>
      <p:graphicFrame>
        <p:nvGraphicFramePr>
          <p:cNvPr id="4" name="Content Placeholder 13">
            <a:extLst>
              <a:ext uri="{FF2B5EF4-FFF2-40B4-BE49-F238E27FC236}">
                <a16:creationId xmlns:a16="http://schemas.microsoft.com/office/drawing/2014/main" id="{CA520913-B3E8-8FE5-5355-D7CD2F97FF98}"/>
              </a:ext>
            </a:extLst>
          </p:cNvPr>
          <p:cNvGraphicFramePr>
            <a:graphicFrameLocks noGrp="1"/>
          </p:cNvGraphicFramePr>
          <p:nvPr>
            <p:ph idx="1"/>
            <p:extLst>
              <p:ext uri="{D42A27DB-BD31-4B8C-83A1-F6EECF244321}">
                <p14:modId xmlns:p14="http://schemas.microsoft.com/office/powerpoint/2010/main" val="2035488447"/>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A82493E8-8C00-60E0-DE46-C92EE39F7784}"/>
              </a:ext>
            </a:extLst>
          </p:cNvPr>
          <p:cNvPicPr>
            <a:picLocks noChangeAspect="1"/>
          </p:cNvPicPr>
          <p:nvPr/>
        </p:nvPicPr>
        <p:blipFill>
          <a:blip r:embed="rId4"/>
          <a:stretch>
            <a:fillRect/>
          </a:stretch>
        </p:blipFill>
        <p:spPr>
          <a:xfrm rot="10800000" flipV="1">
            <a:off x="1686757" y="6422173"/>
            <a:ext cx="4409243" cy="314605"/>
          </a:xfrm>
          <a:prstGeom prst="rect">
            <a:avLst/>
          </a:prstGeom>
        </p:spPr>
      </p:pic>
    </p:spTree>
    <p:extLst>
      <p:ext uri="{BB962C8B-B14F-4D97-AF65-F5344CB8AC3E}">
        <p14:creationId xmlns:p14="http://schemas.microsoft.com/office/powerpoint/2010/main" val="3530307358"/>
      </p:ext>
    </p:extLst>
  </p:cSld>
  <p:clrMapOvr>
    <a:masterClrMapping/>
  </p:clrMapOvr>
</p:sld>
</file>

<file path=ppt/theme/theme1.xml><?xml version="1.0" encoding="utf-8"?>
<a:theme xmlns:a="http://schemas.openxmlformats.org/drawingml/2006/main" name="1_Office Theme">
  <a:themeElements>
    <a:clrScheme name="Development">
      <a:dk1>
        <a:srgbClr val="0E3F75"/>
      </a:dk1>
      <a:lt1>
        <a:srgbClr val="FFFFFF"/>
      </a:lt1>
      <a:dk2>
        <a:srgbClr val="C12637"/>
      </a:dk2>
      <a:lt2>
        <a:srgbClr val="E7E6E6"/>
      </a:lt2>
      <a:accent1>
        <a:srgbClr val="0E3F75"/>
      </a:accent1>
      <a:accent2>
        <a:srgbClr val="C12637"/>
      </a:accent2>
      <a:accent3>
        <a:srgbClr val="0098D3"/>
      </a:accent3>
      <a:accent4>
        <a:srgbClr val="B0B3AF"/>
      </a:accent4>
      <a:accent5>
        <a:srgbClr val="69C2C6"/>
      </a:accent5>
      <a:accent6>
        <a:srgbClr val="BBD36F"/>
      </a:accent6>
      <a:hlink>
        <a:srgbClr val="0098D3"/>
      </a:hlink>
      <a:folHlink>
        <a:srgbClr val="0098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New ODH colors">
      <a:dk1>
        <a:sysClr val="windowText" lastClr="000000"/>
      </a:dk1>
      <a:lt1>
        <a:sysClr val="window" lastClr="FFFFFF"/>
      </a:lt1>
      <a:dk2>
        <a:srgbClr val="44546A"/>
      </a:dk2>
      <a:lt2>
        <a:srgbClr val="E7E6E6"/>
      </a:lt2>
      <a:accent1>
        <a:srgbClr val="C12637"/>
      </a:accent1>
      <a:accent2>
        <a:srgbClr val="0E3F75"/>
      </a:accent2>
      <a:accent3>
        <a:srgbClr val="0098D3"/>
      </a:accent3>
      <a:accent4>
        <a:srgbClr val="729354"/>
      </a:accent4>
      <a:accent5>
        <a:srgbClr val="EBA70E"/>
      </a:accent5>
      <a:accent6>
        <a:srgbClr val="69C2C6"/>
      </a:accent6>
      <a:hlink>
        <a:srgbClr val="BBD36F"/>
      </a:hlink>
      <a:folHlink>
        <a:srgbClr val="F3DF89"/>
      </a:folHlink>
    </a:clrScheme>
    <a:fontScheme name="Custom 1">
      <a:majorFont>
        <a:latin typeface="Source Sans Pro Semibold"/>
        <a:ea typeface=""/>
        <a:cs typeface=""/>
      </a:majorFont>
      <a:minorFont>
        <a:latin typeface="Source Sans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1">
    <a:dk1>
      <a:sysClr val="windowText" lastClr="000000"/>
    </a:dk1>
    <a:lt1>
      <a:sysClr val="window" lastClr="FFFFFF"/>
    </a:lt1>
    <a:dk2>
      <a:srgbClr val="323232"/>
    </a:dk2>
    <a:lt2>
      <a:srgbClr val="E3DED1"/>
    </a:lt2>
    <a:accent1>
      <a:srgbClr val="FCAE3B"/>
    </a:accent1>
    <a:accent2>
      <a:srgbClr val="50771B"/>
    </a:accent2>
    <a:accent3>
      <a:srgbClr val="4EA5D8"/>
    </a:accent3>
    <a:accent4>
      <a:srgbClr val="E58A03"/>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Custom 11">
    <a:dk1>
      <a:sysClr val="windowText" lastClr="000000"/>
    </a:dk1>
    <a:lt1>
      <a:sysClr val="window" lastClr="FFFFFF"/>
    </a:lt1>
    <a:dk2>
      <a:srgbClr val="323232"/>
    </a:dk2>
    <a:lt2>
      <a:srgbClr val="E3DED1"/>
    </a:lt2>
    <a:accent1>
      <a:srgbClr val="FCAE3B"/>
    </a:accent1>
    <a:accent2>
      <a:srgbClr val="50771B"/>
    </a:accent2>
    <a:accent3>
      <a:srgbClr val="4EA5D8"/>
    </a:accent3>
    <a:accent4>
      <a:srgbClr val="E58A03"/>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Custom 11">
    <a:dk1>
      <a:sysClr val="windowText" lastClr="000000"/>
    </a:dk1>
    <a:lt1>
      <a:sysClr val="window" lastClr="FFFFFF"/>
    </a:lt1>
    <a:dk2>
      <a:srgbClr val="323232"/>
    </a:dk2>
    <a:lt2>
      <a:srgbClr val="E3DED1"/>
    </a:lt2>
    <a:accent1>
      <a:srgbClr val="FCAE3B"/>
    </a:accent1>
    <a:accent2>
      <a:srgbClr val="50771B"/>
    </a:accent2>
    <a:accent3>
      <a:srgbClr val="4EA5D8"/>
    </a:accent3>
    <a:accent4>
      <a:srgbClr val="E58A03"/>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Custom 11">
    <a:dk1>
      <a:sysClr val="windowText" lastClr="000000"/>
    </a:dk1>
    <a:lt1>
      <a:sysClr val="window" lastClr="FFFFFF"/>
    </a:lt1>
    <a:dk2>
      <a:srgbClr val="323232"/>
    </a:dk2>
    <a:lt2>
      <a:srgbClr val="E3DED1"/>
    </a:lt2>
    <a:accent1>
      <a:srgbClr val="FCAE3B"/>
    </a:accent1>
    <a:accent2>
      <a:srgbClr val="50771B"/>
    </a:accent2>
    <a:accent3>
      <a:srgbClr val="4EA5D8"/>
    </a:accent3>
    <a:accent4>
      <a:srgbClr val="E58A03"/>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Custom 11">
    <a:dk1>
      <a:sysClr val="windowText" lastClr="000000"/>
    </a:dk1>
    <a:lt1>
      <a:sysClr val="window" lastClr="FFFFFF"/>
    </a:lt1>
    <a:dk2>
      <a:srgbClr val="323232"/>
    </a:dk2>
    <a:lt2>
      <a:srgbClr val="E3DED1"/>
    </a:lt2>
    <a:accent1>
      <a:srgbClr val="FCAE3B"/>
    </a:accent1>
    <a:accent2>
      <a:srgbClr val="50771B"/>
    </a:accent2>
    <a:accent3>
      <a:srgbClr val="4EA5D8"/>
    </a:accent3>
    <a:accent4>
      <a:srgbClr val="E58A03"/>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DBD0BFC49A6564DBAA8EFC6E048B4E5" ma:contentTypeVersion="11" ma:contentTypeDescription="Create a new document." ma:contentTypeScope="" ma:versionID="4bc267ad057b82023c980701f1cebf00">
  <xsd:schema xmlns:xsd="http://www.w3.org/2001/XMLSchema" xmlns:xs="http://www.w3.org/2001/XMLSchema" xmlns:p="http://schemas.microsoft.com/office/2006/metadata/properties" xmlns:ns2="317ed673-6fd9-496a-a9c5-6ab9adef4f1d" xmlns:ns3="a473e88c-ecef-451a-8be7-c78cd8a8a139" targetNamespace="http://schemas.microsoft.com/office/2006/metadata/properties" ma:root="true" ma:fieldsID="62fc2ef7f322d9edefec0827e1dc70dd" ns2:_="" ns3:_="">
    <xsd:import namespace="317ed673-6fd9-496a-a9c5-6ab9adef4f1d"/>
    <xsd:import namespace="a473e88c-ecef-451a-8be7-c78cd8a8a13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7ed673-6fd9-496a-a9c5-6ab9adef4f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234c9c0-dc82-4bd3-8448-fd5c6ce0fb7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3e88c-ecef-451a-8be7-c78cd8a8a139"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6A4F18-DDD6-42BF-8965-FEC830DB345C}">
  <ds:schemaRefs>
    <ds:schemaRef ds:uri="http://schemas.microsoft.com/sharepoint/v3/contenttype/forms"/>
  </ds:schemaRefs>
</ds:datastoreItem>
</file>

<file path=customXml/itemProps2.xml><?xml version="1.0" encoding="utf-8"?>
<ds:datastoreItem xmlns:ds="http://schemas.openxmlformats.org/officeDocument/2006/customXml" ds:itemID="{A1081F2F-B5B5-43E6-A86E-7708413BE1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17ed673-6fd9-496a-a9c5-6ab9adef4f1d"/>
    <ds:schemaRef ds:uri="a473e88c-ecef-451a-8be7-c78cd8a8a1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4951</TotalTime>
  <Words>2256</Words>
  <Application>Microsoft Office PowerPoint</Application>
  <PresentationFormat>Widescreen</PresentationFormat>
  <Paragraphs>254</Paragraphs>
  <Slides>23</Slides>
  <Notes>10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Arial</vt:lpstr>
      <vt:lpstr>Calibri</vt:lpstr>
      <vt:lpstr>Open Sans SemiBold</vt:lpstr>
      <vt:lpstr>Source Sans Pro</vt:lpstr>
      <vt:lpstr>Source Sans Pro SemiBold</vt:lpstr>
      <vt:lpstr>1_Office Theme</vt:lpstr>
      <vt:lpstr>Office Theme</vt:lpstr>
      <vt:lpstr>Mahoning County: The Current Status of Asthma Burden</vt:lpstr>
      <vt:lpstr>Table of Contents </vt:lpstr>
      <vt:lpstr>Background</vt:lpstr>
      <vt:lpstr>Population Demographics of Mahoning County</vt:lpstr>
      <vt:lpstr>Rates of Asthma Hospitalization &amp; Emergency Department Visits by Race-Age Group, Mahoning County 2016-2021</vt:lpstr>
      <vt:lpstr>Rates of Asthma Hospitalization &amp; Emergency Department Visits by Race/Ethnic-Age Group, Mahoning County 2016-2021</vt:lpstr>
      <vt:lpstr>Rates of Asthma Hospitalization &amp; Emergency Department Visits by Race-Age Group, Mahoning County 2016-2021</vt:lpstr>
      <vt:lpstr>Rates of Asthma Hospitalization &amp; Emergency Department Visits by Race/Ethnic-Age Group, Mahoning County 2016-2021</vt:lpstr>
      <vt:lpstr>Rates of Asthma Hospitalization &amp; Emergency Department Visits by Sex-Age Group, Mahoning County 2016-2021</vt:lpstr>
      <vt:lpstr>Rates of Asthma Hospitalization &amp; Emergency Department Visits by Sex-Age Group, Mahoning County 2016-2021</vt:lpstr>
      <vt:lpstr>Rates of Asthma Hospitalization &amp; Emergency Department Visits by Month of Admission, Mahoning County and Ohio, 2021</vt:lpstr>
      <vt:lpstr>Rate of Asthma Hospitalizations, Children (0-18) on Medicaid, Mahoning County &amp; Ohio, 2016-2021</vt:lpstr>
      <vt:lpstr>Rate of Asthma Hospitalizations, Adults (19+) on Medicaid, Mahoning County &amp; Ohio, 2016-2021</vt:lpstr>
      <vt:lpstr>Rates of Asthma Death by Race-Age Group 2016-2021</vt:lpstr>
      <vt:lpstr>Summary/Key Findings</vt:lpstr>
      <vt:lpstr>Summary/Key Findings Continued</vt:lpstr>
      <vt:lpstr>Methods</vt:lpstr>
      <vt:lpstr>Methods</vt:lpstr>
      <vt:lpstr>Data Sources </vt:lpstr>
      <vt:lpstr>Get Involved </vt:lpstr>
      <vt:lpstr>Contact Information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Curran, Sarah</dc:creator>
  <cp:lastModifiedBy>Kira Bryant</cp:lastModifiedBy>
  <cp:revision>65</cp:revision>
  <cp:lastPrinted>2023-10-10T13:22:31Z</cp:lastPrinted>
  <dcterms:created xsi:type="dcterms:W3CDTF">2023-05-19T13:43:30Z</dcterms:created>
  <dcterms:modified xsi:type="dcterms:W3CDTF">2023-11-15T18:21:41Z</dcterms:modified>
</cp:coreProperties>
</file>