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3"/>
    <p:sldMasterId id="2147483719" r:id="rId4"/>
  </p:sldMasterIdLst>
  <p:notesMasterIdLst>
    <p:notesMasterId r:id="rId14"/>
  </p:notesMasterIdLst>
  <p:sldIdLst>
    <p:sldId id="266" r:id="rId5"/>
    <p:sldId id="275" r:id="rId6"/>
    <p:sldId id="279" r:id="rId7"/>
    <p:sldId id="280" r:id="rId8"/>
    <p:sldId id="281" r:id="rId9"/>
    <p:sldId id="282" r:id="rId10"/>
    <p:sldId id="283" r:id="rId11"/>
    <p:sldId id="268" r:id="rId12"/>
    <p:sldId id="277" r:id="rId13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6DCCB742-677C-4344-8623-43BBBCD748F4}">
          <p14:sldIdLst>
            <p14:sldId id="266"/>
            <p14:sldId id="275"/>
            <p14:sldId id="279"/>
            <p14:sldId id="280"/>
            <p14:sldId id="281"/>
            <p14:sldId id="282"/>
            <p14:sldId id="283"/>
            <p14:sldId id="268"/>
            <p14:sldId id="27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2637"/>
    <a:srgbClr val="0E3F75"/>
    <a:srgbClr val="0098D3"/>
    <a:srgbClr val="0098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06" autoAdjust="0"/>
    <p:restoredTop sz="94725" autoAdjust="0"/>
  </p:normalViewPr>
  <p:slideViewPr>
    <p:cSldViewPr snapToGrid="0">
      <p:cViewPr varScale="1">
        <p:scale>
          <a:sx n="79" d="100"/>
          <a:sy n="79" d="100"/>
        </p:scale>
        <p:origin x="102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AAA4A48-8B0F-6F41-9B2B-AE1E44FF8804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9F2FC1C-B904-C54D-8912-5FAF5EE900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860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FE614-C17A-2C6D-1015-1A884DD3CB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978992"/>
            <a:ext cx="9144000" cy="698486"/>
          </a:xfrm>
        </p:spPr>
        <p:txBody>
          <a:bodyPr anchor="b">
            <a:normAutofit/>
          </a:bodyPr>
          <a:lstStyle>
            <a:lvl1pPr algn="ctr">
              <a:defRPr sz="4300"/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9F3DFD-7071-5588-CC66-C2C6E61AE14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806730"/>
            <a:ext cx="9144000" cy="44721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/ Date of presentation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E88E1-5A55-2C68-8259-48A9FBF23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2E630-7834-1EAE-E33C-820132F9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04BB-8D0A-F739-8585-77C50152B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FEB259-456A-E64B-FD19-EA66506DA6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3999" y="4808569"/>
            <a:ext cx="9143999" cy="447215"/>
          </a:xfrm>
        </p:spPr>
        <p:txBody>
          <a:bodyPr>
            <a:normAutofit/>
          </a:bodyPr>
          <a:lstStyle>
            <a:lvl1pPr algn="ctr">
              <a:defRPr sz="2200" b="1"/>
            </a:lvl1pPr>
          </a:lstStyle>
          <a:p>
            <a:pPr lvl="0"/>
            <a:r>
              <a:rPr lang="en-US" dirty="0"/>
              <a:t>Date, presenter names, or delete this</a:t>
            </a:r>
          </a:p>
        </p:txBody>
      </p:sp>
    </p:spTree>
    <p:extLst>
      <p:ext uri="{BB962C8B-B14F-4D97-AF65-F5344CB8AC3E}">
        <p14:creationId xmlns:p14="http://schemas.microsoft.com/office/powerpoint/2010/main" val="129025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62BE1-23FD-4604-5369-390969431F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Insert your slide title here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98E68F-56A9-0A4B-C871-7FFFEB447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566562-30E0-26F4-19A7-63F75D399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CA98FD-D206-160E-256F-649DFF2D5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640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7D0A54-1509-8F5E-20C6-4CBFA602B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EFF468-19B3-FC7B-B253-6501A75C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2E27DA-34F8-BBD0-71E2-8257BF061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88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he Heart of it All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7D0A54-1509-8F5E-20C6-4CBFA602B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EFF468-19B3-FC7B-B253-6501A75C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2E27DA-34F8-BBD0-71E2-8257BF061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D69C65-CF39-E92D-4F00-82414C5666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63C1AF-E3DE-26B8-FDB4-B0B0F4248C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529779" y="1152939"/>
            <a:ext cx="8635467" cy="409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41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evelopmen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7D0A54-1509-8F5E-20C6-4CBFA602B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EFF468-19B3-FC7B-B253-6501A75C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2E27DA-34F8-BBD0-71E2-8257BF061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D69C65-CF39-E92D-4F00-82414C5666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B13C31-E9C8-9E9D-02B6-28E3E55F0BB3}"/>
              </a:ext>
            </a:extLst>
          </p:cNvPr>
          <p:cNvSpPr txBox="1"/>
          <p:nvPr userDrawn="1"/>
        </p:nvSpPr>
        <p:spPr>
          <a:xfrm>
            <a:off x="5040351" y="4591763"/>
            <a:ext cx="6391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odh.ohio.gov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C5AD09B-51CE-5640-0AA7-4F55649086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8591" y="1734607"/>
            <a:ext cx="9836082" cy="2719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632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: full-sc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7D0A54-1509-8F5E-20C6-4CBFA602B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EFF468-19B3-FC7B-B253-6501A75C3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2E27DA-34F8-BBD0-71E2-8257BF061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FD69C65-CF39-E92D-4F00-82414C56667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EA0557E-403C-D9BC-12F0-21547A89D02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dirty="0"/>
              <a:t>Double-click center of slide to add a full-screen photo</a:t>
            </a:r>
          </a:p>
        </p:txBody>
      </p:sp>
    </p:spTree>
    <p:extLst>
      <p:ext uri="{BB962C8B-B14F-4D97-AF65-F5344CB8AC3E}">
        <p14:creationId xmlns:p14="http://schemas.microsoft.com/office/powerpoint/2010/main" val="7093947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02759-65BF-7B71-E39F-42015C2881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8C54E-42F8-DC95-831F-3C108CFF94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C89E44-FBD2-BEA1-10D6-2E07F29E41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779072-6F6D-3314-5E3D-730B2AD4A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27CA81-665C-DF79-8C32-8E7E40C97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98992B-05EC-65B3-87FF-164A9EED2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523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BC3F7-78DF-6CB1-EDC5-5C0F3B5ED0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2230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A short title can go here if you want 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1961FF-3CAB-0B1D-60C6-9D6D9261A2CE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7" y="987425"/>
            <a:ext cx="6603651" cy="45324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Double-click in this box to add a photo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57C780-101F-5AC0-D7F1-A9296B479C0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A small amount of text can go here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1091E-CE62-9F06-A666-C3A06AED0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59AE35-14D2-2DAB-34DB-60247B5F3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08A9D6-D6B6-CC61-E9A1-23B63B31F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3597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0088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904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62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07567-296C-688B-7C4D-50F553FF16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F7797-A798-4F54-8CDD-2AC539A561F9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/>
              <a:t>Slide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7B4CB-3376-C32E-1996-3B8F40443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06C8-C17E-DCF8-2CEC-0AB0DCF60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5E2F0-1ED3-990B-8BBD-E5731DB5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2869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screenshot, blue, graphics, colorfulness&#10;&#10;Description automatically generated">
            <a:extLst>
              <a:ext uri="{FF2B5EF4-FFF2-40B4-BE49-F238E27FC236}">
                <a16:creationId xmlns:a16="http://schemas.microsoft.com/office/drawing/2014/main" id="{B998B966-BD30-91D6-572D-9092A529A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1457" t="14804" b="686"/>
          <a:stretch/>
        </p:blipFill>
        <p:spPr>
          <a:xfrm>
            <a:off x="0" y="1"/>
            <a:ext cx="5562233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CEFE614-C17A-2C6D-1015-1A884DD3CB6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978992"/>
            <a:ext cx="9144000" cy="698486"/>
          </a:xfrm>
        </p:spPr>
        <p:txBody>
          <a:bodyPr anchor="b">
            <a:normAutofit/>
          </a:bodyPr>
          <a:lstStyle>
            <a:lvl1pPr algn="ctr">
              <a:defRPr sz="4300"/>
            </a:lvl1pPr>
          </a:lstStyle>
          <a:p>
            <a:r>
              <a:rPr lang="en-US" dirty="0"/>
              <a:t>Presentation 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9F3DFD-7071-5588-CC66-C2C6E61AE14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806730"/>
            <a:ext cx="9144000" cy="44721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3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/ Date of presentation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E88E1-5A55-2C68-8259-48A9FBF23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2E630-7834-1EAE-E33C-820132F9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04BB-8D0A-F739-8585-77C50152B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EFEB259-456A-E64B-FD19-EA66506DA6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23999" y="4808569"/>
            <a:ext cx="9143999" cy="447215"/>
          </a:xfrm>
        </p:spPr>
        <p:txBody>
          <a:bodyPr>
            <a:normAutofit/>
          </a:bodyPr>
          <a:lstStyle>
            <a:lvl1pPr algn="ctr">
              <a:defRPr sz="2200" b="1"/>
            </a:lvl1pPr>
          </a:lstStyle>
          <a:p>
            <a:pPr lvl="0"/>
            <a:r>
              <a:rPr lang="en-US" dirty="0"/>
              <a:t>Date, presenter names, or delete this</a:t>
            </a:r>
          </a:p>
        </p:txBody>
      </p:sp>
    </p:spTree>
    <p:extLst>
      <p:ext uri="{BB962C8B-B14F-4D97-AF65-F5344CB8AC3E}">
        <p14:creationId xmlns:p14="http://schemas.microsoft.com/office/powerpoint/2010/main" val="8885625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436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150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692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878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009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31581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676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5578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3316357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CC4CDF6-3F4C-D0FE-7E3B-158BD8BDA9B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437821" y="1819001"/>
            <a:ext cx="3316357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9637E2B-9D47-BD4B-C311-335FA4A3F0E3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037443" y="1819001"/>
            <a:ext cx="3316357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3618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and slid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07567-296C-688B-7C4D-50F553FF16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5157" y="714564"/>
            <a:ext cx="6264052" cy="756009"/>
          </a:xfrm>
        </p:spPr>
        <p:txBody>
          <a:bodyPr/>
          <a:lstStyle/>
          <a:p>
            <a:r>
              <a:rPr lang="en-US" dirty="0"/>
              <a:t>Slide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F7797-A798-4F54-8CDD-2AC539A561F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295156" y="1467397"/>
            <a:ext cx="6264051" cy="4575175"/>
          </a:xfrm>
        </p:spPr>
        <p:txBody>
          <a:bodyPr/>
          <a:lstStyle/>
          <a:p>
            <a:pPr lvl="0"/>
            <a:r>
              <a:rPr lang="en-US" dirty="0"/>
              <a:t>Slide content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97B4CB-3376-C32E-1996-3B8F40443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9606C8-C17E-DCF8-2CEC-0AB0DCF60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05E2F0-1ED3-990B-8BBD-E5731DB5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5A4401-5180-C3CC-411C-77852D81BA57}"/>
              </a:ext>
            </a:extLst>
          </p:cNvPr>
          <p:cNvSpPr/>
          <p:nvPr userDrawn="1"/>
        </p:nvSpPr>
        <p:spPr>
          <a:xfrm>
            <a:off x="43070" y="0"/>
            <a:ext cx="493163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760B0E9-4488-F7A1-E840-81CFDB8D310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840288" cy="6858000"/>
          </a:xfrm>
        </p:spPr>
        <p:txBody>
          <a:bodyPr/>
          <a:lstStyle/>
          <a:p>
            <a:r>
              <a:rPr lang="en-US" dirty="0"/>
              <a:t>Double-click to add a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4CD565-9BCF-6EC3-9850-A20B1235ABF4}"/>
              </a:ext>
            </a:extLst>
          </p:cNvPr>
          <p:cNvSpPr/>
          <p:nvPr userDrawn="1"/>
        </p:nvSpPr>
        <p:spPr>
          <a:xfrm>
            <a:off x="5382014" y="0"/>
            <a:ext cx="1375611" cy="1155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69116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5F3F283-DE41-8A64-A6C3-E37C239ACC0D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3485323" y="1819001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ABB7F53-2709-4DF0-7E5D-C089CC44D45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132445" y="1819001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BB8C4E5-2286-EC38-2899-81559387D4D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779567" y="1812377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23874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 areas w/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EF4E72-3870-7256-5E70-69560C80545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42FDEFD-E470-3CC1-D67C-697E4D9F988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8200" y="5899150"/>
            <a:ext cx="5181600" cy="365125"/>
          </a:xfrm>
        </p:spPr>
        <p:txBody>
          <a:bodyPr>
            <a:normAutofit/>
          </a:bodyPr>
          <a:lstStyle>
            <a:lvl1pPr>
              <a:defRPr sz="1600" i="1"/>
            </a:lvl1pPr>
          </a:lstStyle>
          <a:p>
            <a:r>
              <a:rPr lang="en-US" dirty="0"/>
              <a:t>Photo or chart caption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6AC48F6-4B6A-12A6-853B-937D463051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2200" y="5899150"/>
            <a:ext cx="5181600" cy="365125"/>
          </a:xfrm>
        </p:spPr>
        <p:txBody>
          <a:bodyPr>
            <a:normAutofit/>
          </a:bodyPr>
          <a:lstStyle>
            <a:lvl1pPr>
              <a:defRPr sz="1600" i="1"/>
            </a:lvl1pPr>
          </a:lstStyle>
          <a:p>
            <a:r>
              <a:rPr lang="en-US" dirty="0"/>
              <a:t>Photo or chart caption</a:t>
            </a:r>
          </a:p>
        </p:txBody>
      </p:sp>
    </p:spTree>
    <p:extLst>
      <p:ext uri="{BB962C8B-B14F-4D97-AF65-F5344CB8AC3E}">
        <p14:creationId xmlns:p14="http://schemas.microsoft.com/office/powerpoint/2010/main" val="13800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389EF8-6B03-DF8E-149D-F3E8C693F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5A1566-F60B-D737-EBB6-D74B02DC9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E6B36-0C90-FD3C-C497-F0CC3E0D5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39CC93-5744-3B91-AAAC-B3AC7E6773E3}"/>
              </a:ext>
            </a:extLst>
          </p:cNvPr>
          <p:cNvSpPr/>
          <p:nvPr userDrawn="1"/>
        </p:nvSpPr>
        <p:spPr>
          <a:xfrm>
            <a:off x="0" y="2478959"/>
            <a:ext cx="12192000" cy="19572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CE74988-C28F-89E5-F079-E1D9005B4F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2941982"/>
            <a:ext cx="10287000" cy="485637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Title (or Presenter’s Name)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C6340DF2-2AD2-9100-62C4-A1DCB2C0DA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515" y="3427619"/>
            <a:ext cx="10287000" cy="485637"/>
          </a:xfrm>
        </p:spPr>
        <p:txBody>
          <a:bodyPr>
            <a:normAutofit/>
          </a:bodyPr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Slide subtitle (or presenter’s title/organization)</a:t>
            </a:r>
          </a:p>
        </p:txBody>
      </p:sp>
    </p:spTree>
    <p:extLst>
      <p:ext uri="{BB962C8B-B14F-4D97-AF65-F5344CB8AC3E}">
        <p14:creationId xmlns:p14="http://schemas.microsoft.com/office/powerpoint/2010/main" val="1896234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two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EF4E72-3870-7256-5E70-69560C80545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404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hree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3316357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CC4CDF6-3F4C-D0FE-7E3B-158BD8BDA9B9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4437821" y="1819001"/>
            <a:ext cx="3316357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9637E2B-9D47-BD4B-C311-335FA4A3F0E3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037443" y="1819001"/>
            <a:ext cx="3316357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34096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ntent ar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1" y="1825625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5F3F283-DE41-8A64-A6C3-E37C239ACC0D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3485323" y="1819001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ABB7F53-2709-4DF0-7E5D-C089CC44D45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132445" y="1819001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BB8C4E5-2286-EC38-2899-81559387D4D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779567" y="1812377"/>
            <a:ext cx="246159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3081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2 content areas w/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goes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18266-1724-A21A-9926-44DA853B394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EF4E72-3870-7256-5E70-69560C80545E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icons to add content, or just start typing to add text.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42FDEFD-E470-3CC1-D67C-697E4D9F988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8200" y="5899150"/>
            <a:ext cx="5181600" cy="365125"/>
          </a:xfrm>
        </p:spPr>
        <p:txBody>
          <a:bodyPr>
            <a:normAutofit/>
          </a:bodyPr>
          <a:lstStyle>
            <a:lvl1pPr>
              <a:defRPr sz="1600" i="1"/>
            </a:lvl1pPr>
          </a:lstStyle>
          <a:p>
            <a:r>
              <a:rPr lang="en-US" dirty="0"/>
              <a:t>Photo or chart caption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C6AC48F6-4B6A-12A6-853B-937D463051B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172200" y="5899150"/>
            <a:ext cx="5181600" cy="365125"/>
          </a:xfrm>
        </p:spPr>
        <p:txBody>
          <a:bodyPr>
            <a:normAutofit/>
          </a:bodyPr>
          <a:lstStyle>
            <a:lvl1pPr>
              <a:defRPr sz="1600" i="1"/>
            </a:lvl1pPr>
          </a:lstStyle>
          <a:p>
            <a:r>
              <a:rPr lang="en-US" dirty="0"/>
              <a:t>Photo or chart caption</a:t>
            </a:r>
          </a:p>
        </p:txBody>
      </p:sp>
    </p:spTree>
    <p:extLst>
      <p:ext uri="{BB962C8B-B14F-4D97-AF65-F5344CB8AC3E}">
        <p14:creationId xmlns:p14="http://schemas.microsoft.com/office/powerpoint/2010/main" val="4251625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col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41723-8C70-EB77-AE1E-94B7AD7966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Slide title for photo collage layout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DAEBCA-E6AE-0844-8022-9B65AA54C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E974B6-3294-76B9-761C-1669E4096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01065-AD59-D388-05D1-EF96DB275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D76B3F5-49C2-242D-E372-FB066547CD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8201" y="1660525"/>
            <a:ext cx="3067878" cy="2017713"/>
          </a:xfrm>
        </p:spPr>
        <p:txBody>
          <a:bodyPr/>
          <a:lstStyle/>
          <a:p>
            <a:r>
              <a:rPr lang="en-US" dirty="0"/>
              <a:t>Click icon to add photo</a:t>
            </a: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B9B1DFD8-F3D2-6797-50D2-E8D3E783AE0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141305" y="1660524"/>
            <a:ext cx="3929269" cy="2017713"/>
          </a:xfrm>
        </p:spPr>
        <p:txBody>
          <a:bodyPr/>
          <a:lstStyle/>
          <a:p>
            <a:r>
              <a:rPr lang="en-US" dirty="0"/>
              <a:t>Click icon to add photo</a:t>
            </a:r>
          </a:p>
          <a:p>
            <a:endParaRPr lang="en-US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4AAC92D-7553-E12F-BE1E-19BEC28624A1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285923" y="1660523"/>
            <a:ext cx="3067878" cy="2017713"/>
          </a:xfrm>
        </p:spPr>
        <p:txBody>
          <a:bodyPr/>
          <a:lstStyle/>
          <a:p>
            <a:r>
              <a:rPr lang="en-US" dirty="0"/>
              <a:t>Click icon to add photo</a:t>
            </a:r>
          </a:p>
          <a:p>
            <a:endParaRPr lang="en-US" dirty="0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E38D850E-123F-20FA-98C7-8E6488CA0B2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02696" y="3882198"/>
            <a:ext cx="3067878" cy="2017713"/>
          </a:xfrm>
        </p:spPr>
        <p:txBody>
          <a:bodyPr/>
          <a:lstStyle/>
          <a:p>
            <a:r>
              <a:rPr lang="en-US" dirty="0"/>
              <a:t>Click icon to add photo</a:t>
            </a:r>
          </a:p>
          <a:p>
            <a:endParaRPr lang="en-US" dirty="0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1C140621-9E03-9BA8-A4C7-4A247E1D2FF9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38200" y="3882197"/>
            <a:ext cx="3929269" cy="2017713"/>
          </a:xfrm>
        </p:spPr>
        <p:txBody>
          <a:bodyPr/>
          <a:lstStyle/>
          <a:p>
            <a:r>
              <a:rPr lang="en-US" dirty="0"/>
              <a:t>Click icon to add photo</a:t>
            </a:r>
          </a:p>
          <a:p>
            <a:endParaRPr lang="en-US" dirty="0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3800D11E-2C6D-CAA9-300E-B149C75C4FC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85922" y="3882196"/>
            <a:ext cx="3067878" cy="2017713"/>
          </a:xfrm>
        </p:spPr>
        <p:txBody>
          <a:bodyPr/>
          <a:lstStyle/>
          <a:p>
            <a:r>
              <a:rPr lang="en-US" dirty="0"/>
              <a:t>Click icon to add photo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303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image" Target="../media/image5.sv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18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550BB3-D2FC-71F4-6C6B-67470301A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564"/>
            <a:ext cx="10515600" cy="756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0EEA6A-BDC4-D712-DB2D-5FDDD2365C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7397"/>
            <a:ext cx="10515600" cy="4575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17FBC-5D88-7EF9-C68D-ECDE419B25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FFF9A7-0432-634A-EC85-4A66BD1DF4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9178DACA-4989-D8EE-EAA7-3D55BCCA1C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3A6DB9D-68CC-3994-C78D-CECAC368C21A}"/>
              </a:ext>
            </a:extLst>
          </p:cNvPr>
          <p:cNvSpPr/>
          <p:nvPr userDrawn="1"/>
        </p:nvSpPr>
        <p:spPr>
          <a:xfrm>
            <a:off x="915203" y="0"/>
            <a:ext cx="1375611" cy="1155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580837F-ECB5-F7FF-414F-893177D33013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71745" y="6080538"/>
            <a:ext cx="20669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0562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E99CAA-8783-AA4F-8E32-6CB4A648AA17}" type="datetimeFigureOut">
              <a:rPr lang="en-US" smtClean="0"/>
              <a:t>2/29/2024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B0D76-416E-A848-A852-F384D553907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2C535E-9B1C-EB2C-44C8-3E3513010313}"/>
              </a:ext>
            </a:extLst>
          </p:cNvPr>
          <p:cNvSpPr/>
          <p:nvPr userDrawn="1"/>
        </p:nvSpPr>
        <p:spPr>
          <a:xfrm>
            <a:off x="915203" y="0"/>
            <a:ext cx="1375611" cy="115503"/>
          </a:xfrm>
          <a:prstGeom prst="rect">
            <a:avLst/>
          </a:prstGeom>
          <a:solidFill>
            <a:srgbClr val="C126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8B88971-08F0-8D75-285C-6EA18DEC3401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583519" y="6096746"/>
            <a:ext cx="2066925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143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2" r:id="rId2"/>
    <p:sldLayoutId id="2147483725" r:id="rId3"/>
    <p:sldLayoutId id="2147483731" r:id="rId4"/>
    <p:sldLayoutId id="2147483721" r:id="rId5"/>
    <p:sldLayoutId id="2147483723" r:id="rId6"/>
    <p:sldLayoutId id="2147483724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666" r:id="rId13"/>
    <p:sldLayoutId id="2147483667" r:id="rId14"/>
    <p:sldLayoutId id="2147483665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4.jpeg"/><Relationship Id="rId5" Type="http://schemas.openxmlformats.org/officeDocument/2006/relationships/hyperlink" Target="http://www.ohioamblyoperegistry.com/" TargetMode="Externa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6.jpeg"/><Relationship Id="rId5" Type="http://schemas.openxmlformats.org/officeDocument/2006/relationships/hyperlink" Target="http://www.ooa.org/" TargetMode="Externa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8.jpeg"/><Relationship Id="rId5" Type="http://schemas.openxmlformats.org/officeDocument/2006/relationships/hyperlink" Target="http://www.wiseabouteyes.org/copy-of-trainings-1" TargetMode="Externa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superspecs.org/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mailto:cynthia.penn@odh.ohio.gov" TargetMode="Externa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3F52138-CD10-23AD-AB66-3DAB3A7A62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1" y="4180391"/>
            <a:ext cx="9143999" cy="44721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Source Sans Pro" panose="020B0503030403020204" pitchFamily="34" charset="0"/>
              </a:rPr>
              <a:t>Cynthia Penn</a:t>
            </a:r>
          </a:p>
        </p:txBody>
      </p:sp>
      <p:pic>
        <p:nvPicPr>
          <p:cNvPr id="24" name="Graphic 23" descr="Background Design">
            <a:extLst>
              <a:ext uri="{FF2B5EF4-FFF2-40B4-BE49-F238E27FC236}">
                <a16:creationId xmlns:a16="http://schemas.microsoft.com/office/drawing/2014/main" id="{A00634D9-842D-4063-3074-2C7C53A7EB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0936" t="22684" r="49308" b="7686"/>
          <a:stretch/>
        </p:blipFill>
        <p:spPr>
          <a:xfrm>
            <a:off x="-5689601" y="-27734"/>
            <a:ext cx="10454839" cy="4775201"/>
          </a:xfrm>
          <a:prstGeom prst="rect">
            <a:avLst/>
          </a:prstGeom>
        </p:spPr>
      </p:pic>
      <p:sp>
        <p:nvSpPr>
          <p:cNvPr id="14" name="Title 13">
            <a:extLst>
              <a:ext uri="{FF2B5EF4-FFF2-40B4-BE49-F238E27FC236}">
                <a16:creationId xmlns:a16="http://schemas.microsoft.com/office/drawing/2014/main" id="{B1537A7E-1419-CC3B-70E5-122A24C40B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59867"/>
            <a:ext cx="9144000" cy="698486"/>
          </a:xfrm>
        </p:spPr>
        <p:txBody>
          <a:bodyPr/>
          <a:lstStyle/>
          <a:p>
            <a:r>
              <a:rPr lang="en-US" b="1" i="0" u="none" strike="noStrike" dirty="0">
                <a:solidFill>
                  <a:srgbClr val="0E3F75"/>
                </a:solidFill>
                <a:effectLst/>
                <a:latin typeface="+mn-lt"/>
              </a:rPr>
              <a:t>Save Our Sight</a:t>
            </a:r>
            <a:endParaRPr lang="en-US" dirty="0">
              <a:solidFill>
                <a:srgbClr val="0E3F75"/>
              </a:solidFill>
              <a:latin typeface="+mn-lt"/>
            </a:endParaRPr>
          </a:p>
        </p:txBody>
      </p:sp>
      <p:pic>
        <p:nvPicPr>
          <p:cNvPr id="10" name="Picture 9" descr="A logo with a map and text&#10;&#10;Description automatically generated">
            <a:extLst>
              <a:ext uri="{FF2B5EF4-FFF2-40B4-BE49-F238E27FC236}">
                <a16:creationId xmlns:a16="http://schemas.microsoft.com/office/drawing/2014/main" id="{A308E41C-97E6-210F-1785-B632505AD70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694" t="25666" r="13639" b="36491"/>
          <a:stretch/>
        </p:blipFill>
        <p:spPr>
          <a:xfrm>
            <a:off x="4572000" y="5230473"/>
            <a:ext cx="3277355" cy="103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145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8733-F653-4512-3154-CCF1ADDE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u="none" strike="noStrike" dirty="0">
                <a:solidFill>
                  <a:srgbClr val="000000"/>
                </a:solidFill>
                <a:effectLst/>
                <a:latin typeface="+mn-lt"/>
              </a:rPr>
              <a:t>Save Our Sight Overview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57E9-B370-A164-1E07-0AD9F939D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The Save Our Sight (SOS) Program was established in 1999 to provide early detection of vision problems and the promotion of good eye health and safety in Ohio’s children.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All local programs funded through SOS are free and serve children in all 88 counties in Ohio.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Ohio vehicle owners may donate $1 to the SOS</a:t>
            </a:r>
            <a:r>
              <a:rPr lang="en-US" b="0" i="0" u="none" strike="noStrike" dirty="0">
                <a:solidFill>
                  <a:srgbClr val="FF0000"/>
                </a:solidFill>
                <a:effectLst/>
              </a:rPr>
              <a:t> 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Fund when applying for or renewing their motor vehicle registrations. 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SOS funds are collected by the Ohio Department of Public Safety, and SOS is administered by the Ohio Department of Health (ODH).</a:t>
            </a:r>
            <a:endParaRPr lang="en-US" b="0" i="0" dirty="0">
              <a:solidFill>
                <a:srgbClr val="000000"/>
              </a:solidFill>
              <a:effectLst/>
            </a:endParaRPr>
          </a:p>
          <a:p>
            <a:pPr>
              <a:lnSpc>
                <a:spcPct val="100000"/>
              </a:lnSpc>
            </a:pP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DE777-D3B5-AB9B-18EC-CA70250E72D3}"/>
              </a:ext>
            </a:extLst>
          </p:cNvPr>
          <p:cNvSpPr/>
          <p:nvPr/>
        </p:nvSpPr>
        <p:spPr>
          <a:xfrm>
            <a:off x="88900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537C46-8561-572C-E2F3-4FFFA7A5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0700" y="5969909"/>
            <a:ext cx="2595003" cy="7175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BCFD84-5375-F24F-B9FF-8BE8BF66CD35}"/>
              </a:ext>
            </a:extLst>
          </p:cNvPr>
          <p:cNvSpPr/>
          <p:nvPr/>
        </p:nvSpPr>
        <p:spPr>
          <a:xfrm>
            <a:off x="889000" y="1428750"/>
            <a:ext cx="10267950" cy="120650"/>
          </a:xfrm>
          <a:prstGeom prst="rect">
            <a:avLst/>
          </a:prstGeom>
          <a:solidFill>
            <a:srgbClr val="009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52" name="Picture 4" descr="Picture 10">
            <a:extLst>
              <a:ext uri="{FF2B5EF4-FFF2-40B4-BE49-F238E27FC236}">
                <a16:creationId xmlns:a16="http://schemas.microsoft.com/office/drawing/2014/main" id="{179FB65B-93F5-3765-2B0A-2C465F1169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4869" y="57150"/>
            <a:ext cx="2486727" cy="131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10">
            <a:extLst>
              <a:ext uri="{FF2B5EF4-FFF2-40B4-BE49-F238E27FC236}">
                <a16:creationId xmlns:a16="http://schemas.microsoft.com/office/drawing/2014/main" id="{CE362250-0A91-5A94-42D7-D17F2DD5EE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2" t="62744" r="81974" b="27987"/>
          <a:stretch/>
        </p:blipFill>
        <p:spPr bwMode="auto">
          <a:xfrm>
            <a:off x="9685538" y="1029810"/>
            <a:ext cx="381740" cy="213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3ADBF4F-5BD3-F159-A1AD-40E3E7E3DD44}"/>
              </a:ext>
            </a:extLst>
          </p:cNvPr>
          <p:cNvSpPr/>
          <p:nvPr/>
        </p:nvSpPr>
        <p:spPr>
          <a:xfrm>
            <a:off x="11404600" y="1029810"/>
            <a:ext cx="491653" cy="213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logo with a map and text&#10;&#10;Description automatically generated">
            <a:extLst>
              <a:ext uri="{FF2B5EF4-FFF2-40B4-BE49-F238E27FC236}">
                <a16:creationId xmlns:a16="http://schemas.microsoft.com/office/drawing/2014/main" id="{705AFE1C-9F94-C4DE-A947-A33E262900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0521" t="24517" r="12608" b="47881"/>
          <a:stretch/>
        </p:blipFill>
        <p:spPr>
          <a:xfrm>
            <a:off x="11404599" y="1051860"/>
            <a:ext cx="491653" cy="160579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105352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8733-F653-4512-3154-CCF1ADDE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u="none" strike="noStrike" dirty="0">
                <a:solidFill>
                  <a:srgbClr val="000000"/>
                </a:solidFill>
                <a:effectLst/>
                <a:latin typeface="+mn-lt"/>
              </a:rPr>
              <a:t>Save Our Sight Overview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57E9-B370-A164-1E07-0AD9F939D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Funding granted to qualifying nonprofit organizations that offer vision services in all Ohio counties.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Donations support four statewide programs: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lvl="1" fontAlgn="base"/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The Ohio Amblyope Registry.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lvl="1" fontAlgn="base"/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Children’s Vision Health and Safety Education Program.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lvl="1" fontAlgn="base"/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Vision Screener Training and Certification.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lvl="1" fontAlgn="base"/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Children’s Protective Eyewear Program.</a:t>
            </a:r>
            <a:endParaRPr lang="en-US" b="0" i="0" dirty="0">
              <a:solidFill>
                <a:srgbClr val="000000"/>
              </a:solidFill>
              <a:effectLst/>
            </a:endParaRPr>
          </a:p>
          <a:p>
            <a:pPr>
              <a:lnSpc>
                <a:spcPct val="100000"/>
              </a:lnSpc>
            </a:pPr>
            <a:endParaRPr lang="en-US" dirty="0">
              <a:latin typeface="Source Sans Pro" panose="020B0503030403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DE777-D3B5-AB9B-18EC-CA70250E72D3}"/>
              </a:ext>
            </a:extLst>
          </p:cNvPr>
          <p:cNvSpPr/>
          <p:nvPr/>
        </p:nvSpPr>
        <p:spPr>
          <a:xfrm>
            <a:off x="88900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537C46-8561-572C-E2F3-4FFFA7A5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0700" y="5969909"/>
            <a:ext cx="2595003" cy="7175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BCFD84-5375-F24F-B9FF-8BE8BF66CD35}"/>
              </a:ext>
            </a:extLst>
          </p:cNvPr>
          <p:cNvSpPr/>
          <p:nvPr/>
        </p:nvSpPr>
        <p:spPr>
          <a:xfrm>
            <a:off x="889000" y="1428750"/>
            <a:ext cx="10267950" cy="120650"/>
          </a:xfrm>
          <a:prstGeom prst="rect">
            <a:avLst/>
          </a:prstGeom>
          <a:solidFill>
            <a:srgbClr val="009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593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8733-F653-4512-3154-CCF1ADDE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0" u="none" strike="noStrike" dirty="0">
                <a:solidFill>
                  <a:srgbClr val="000000"/>
                </a:solidFill>
                <a:effectLst/>
                <a:latin typeface="+mn-lt"/>
              </a:rPr>
              <a:t>Ohio Amblyope Registry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57E9-B370-A164-1E07-0AD9F939D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Statewide classroom education program. 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In</a:t>
            </a:r>
            <a:r>
              <a:rPr lang="en-US" b="0" i="0" u="none" strike="noStrike" dirty="0">
                <a:solidFill>
                  <a:srgbClr val="FF0000"/>
                </a:solidFill>
                <a:effectLst/>
              </a:rPr>
              <a:t> 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person, virtual, and pre-recorded presentations available for classrooms.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Topics include eye anatomy, eye safety, and eye disorders.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Includes six standardized, interactive, and age-appropriate curricula presented by volunteer optometrists and opticians in the community.</a:t>
            </a:r>
            <a:endParaRPr lang="en-US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DE777-D3B5-AB9B-18EC-CA70250E72D3}"/>
              </a:ext>
            </a:extLst>
          </p:cNvPr>
          <p:cNvSpPr/>
          <p:nvPr/>
        </p:nvSpPr>
        <p:spPr>
          <a:xfrm>
            <a:off x="88900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537C46-8561-572C-E2F3-4FFFA7A5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0700" y="5969909"/>
            <a:ext cx="2595003" cy="7175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BCFD84-5375-F24F-B9FF-8BE8BF66CD35}"/>
              </a:ext>
            </a:extLst>
          </p:cNvPr>
          <p:cNvSpPr/>
          <p:nvPr/>
        </p:nvSpPr>
        <p:spPr>
          <a:xfrm>
            <a:off x="889000" y="1428750"/>
            <a:ext cx="10267950" cy="120650"/>
          </a:xfrm>
          <a:prstGeom prst="rect">
            <a:avLst/>
          </a:prstGeom>
          <a:solidFill>
            <a:srgbClr val="009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B466983-3518-B052-B762-4E81D1C473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384" y="5844549"/>
            <a:ext cx="1952625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D3EF626-45F4-A9AC-9853-1A6387334A52}"/>
              </a:ext>
            </a:extLst>
          </p:cNvPr>
          <p:cNvSpPr txBox="1"/>
          <p:nvPr/>
        </p:nvSpPr>
        <p:spPr>
          <a:xfrm>
            <a:off x="3917272" y="612723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u="sng" strike="noStrike" dirty="0">
                <a:solidFill>
                  <a:srgbClr val="C12637"/>
                </a:solidFill>
                <a:effectLst/>
                <a:latin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http://www.ohioamblyoperegistry.com</a:t>
            </a:r>
            <a:endParaRPr lang="en-US" dirty="0">
              <a:solidFill>
                <a:srgbClr val="C12637"/>
              </a:solidFill>
            </a:endParaRPr>
          </a:p>
        </p:txBody>
      </p:sp>
      <p:pic>
        <p:nvPicPr>
          <p:cNvPr id="3076" name="Picture 4" descr="Picture 15">
            <a:extLst>
              <a:ext uri="{FF2B5EF4-FFF2-40B4-BE49-F238E27FC236}">
                <a16:creationId xmlns:a16="http://schemas.microsoft.com/office/drawing/2014/main" id="{EFB23CA6-3EA6-61CA-0EE7-9F16341EB0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475" y="1825624"/>
            <a:ext cx="1719227" cy="1719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1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8733-F653-4512-3154-CCF1ADDE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0" u="none" strike="noStrike" dirty="0">
                <a:solidFill>
                  <a:srgbClr val="000000"/>
                </a:solidFill>
                <a:effectLst/>
                <a:latin typeface="+mn-lt"/>
              </a:rPr>
              <a:t>Children’s Vision Health and Safety Education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57E9-B370-A164-1E07-0AD9F939D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Statewide classroom education program. 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In</a:t>
            </a:r>
            <a:r>
              <a:rPr lang="en-US" b="0" i="0" u="none" strike="noStrike" dirty="0">
                <a:solidFill>
                  <a:srgbClr val="FF0000"/>
                </a:solidFill>
                <a:effectLst/>
              </a:rPr>
              <a:t> 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person, virtual, and pre-recorded presentations available for classrooms.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Topics include eye anatomy, eye safety, and eye disorders.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Includes six standardized, interactive, and age-appropriate curricula presented by volunteer optometrists and opticians in the community.</a:t>
            </a:r>
            <a:endParaRPr lang="en-US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DE777-D3B5-AB9B-18EC-CA70250E72D3}"/>
              </a:ext>
            </a:extLst>
          </p:cNvPr>
          <p:cNvSpPr/>
          <p:nvPr/>
        </p:nvSpPr>
        <p:spPr>
          <a:xfrm>
            <a:off x="88900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537C46-8561-572C-E2F3-4FFFA7A5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0700" y="5969909"/>
            <a:ext cx="2595003" cy="7175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BCFD84-5375-F24F-B9FF-8BE8BF66CD35}"/>
              </a:ext>
            </a:extLst>
          </p:cNvPr>
          <p:cNvSpPr/>
          <p:nvPr/>
        </p:nvSpPr>
        <p:spPr>
          <a:xfrm>
            <a:off x="889000" y="1428750"/>
            <a:ext cx="10267950" cy="120650"/>
          </a:xfrm>
          <a:prstGeom prst="rect">
            <a:avLst/>
          </a:prstGeom>
          <a:solidFill>
            <a:srgbClr val="009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3811C797-15FA-1614-546C-67B8E0FFFD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5858746"/>
            <a:ext cx="2095500" cy="82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85C09F-460E-5A71-D7CA-87CB28EDF39D}"/>
              </a:ext>
            </a:extLst>
          </p:cNvPr>
          <p:cNvSpPr txBox="1"/>
          <p:nvPr/>
        </p:nvSpPr>
        <p:spPr>
          <a:xfrm>
            <a:off x="4529830" y="614399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u="sng" strike="noStrike" dirty="0">
                <a:solidFill>
                  <a:srgbClr val="C12637"/>
                </a:solidFill>
                <a:effectLst/>
                <a:latin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http://www.ooa.org</a:t>
            </a:r>
            <a:endParaRPr lang="en-US" dirty="0">
              <a:solidFill>
                <a:srgbClr val="C12637"/>
              </a:solidFill>
            </a:endParaRPr>
          </a:p>
        </p:txBody>
      </p:sp>
      <p:pic>
        <p:nvPicPr>
          <p:cNvPr id="4100" name="Picture 4" descr="Picture 3">
            <a:extLst>
              <a:ext uri="{FF2B5EF4-FFF2-40B4-BE49-F238E27FC236}">
                <a16:creationId xmlns:a16="http://schemas.microsoft.com/office/drawing/2014/main" id="{4666497B-5DC2-5035-8378-40784E0DA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4765" y="1825625"/>
            <a:ext cx="1524370" cy="152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6781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8733-F653-4512-3154-CCF1ADDE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0" u="none" strike="noStrike" dirty="0">
                <a:solidFill>
                  <a:srgbClr val="000000"/>
                </a:solidFill>
                <a:effectLst/>
                <a:latin typeface="+mn-lt"/>
              </a:rPr>
              <a:t>Vision Screener Training and Certification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57E9-B370-A164-1E07-0AD9F939D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Statewide classroom education program. 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In</a:t>
            </a:r>
            <a:r>
              <a:rPr lang="en-US" b="0" i="0" u="none" strike="noStrike" dirty="0">
                <a:solidFill>
                  <a:srgbClr val="FF0000"/>
                </a:solidFill>
                <a:effectLst/>
              </a:rPr>
              <a:t> </a:t>
            </a: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person, virtual, and pre-recorded presentations available for classrooms.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Topics include eye anatomy, eye safety, and eye disorders.</a:t>
            </a:r>
            <a:r>
              <a:rPr lang="en-US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</a:rPr>
              <a:t>Includes six standardized, interactive, and age-appropriate curricula presented by volunteer optometrists and opticians in the community.</a:t>
            </a:r>
            <a:endParaRPr lang="en-US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DE777-D3B5-AB9B-18EC-CA70250E72D3}"/>
              </a:ext>
            </a:extLst>
          </p:cNvPr>
          <p:cNvSpPr/>
          <p:nvPr/>
        </p:nvSpPr>
        <p:spPr>
          <a:xfrm>
            <a:off x="88900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537C46-8561-572C-E2F3-4FFFA7A5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0700" y="5969909"/>
            <a:ext cx="2595003" cy="7175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BCFD84-5375-F24F-B9FF-8BE8BF66CD35}"/>
              </a:ext>
            </a:extLst>
          </p:cNvPr>
          <p:cNvSpPr/>
          <p:nvPr/>
        </p:nvSpPr>
        <p:spPr>
          <a:xfrm>
            <a:off x="889000" y="1428750"/>
            <a:ext cx="10267950" cy="120650"/>
          </a:xfrm>
          <a:prstGeom prst="rect">
            <a:avLst/>
          </a:prstGeom>
          <a:solidFill>
            <a:srgbClr val="009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DBBC3126-D563-D883-B33A-DB484BC6A4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5702300"/>
            <a:ext cx="2362200" cy="79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04D16-1D25-0681-20C3-FF62D7D90353}"/>
              </a:ext>
            </a:extLst>
          </p:cNvPr>
          <p:cNvSpPr txBox="1"/>
          <p:nvPr/>
        </p:nvSpPr>
        <p:spPr>
          <a:xfrm>
            <a:off x="4636009" y="6151392"/>
            <a:ext cx="3665425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xmlns:lc="http://schemas.openxmlformats.org/drawingml/2006/lockedCanvas" val="1"/>
            </a:ext>
          </a:extLst>
        </p:spPr>
        <p:txBody>
          <a:bodyPr wrap="none" lIns="45719" rIns="45719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1pPr>
            <a:lvl2pPr marL="0" marR="0" indent="457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2pPr>
            <a:lvl3pPr marL="0" marR="0" indent="914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3pPr>
            <a:lvl4pPr marL="0" marR="0" indent="1371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4pPr>
            <a:lvl5pPr marL="0" marR="0" indent="18288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5pPr>
            <a:lvl6pPr marL="0" marR="0" indent="22860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6pPr>
            <a:lvl7pPr marL="0" marR="0" indent="27432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7pPr>
            <a:lvl8pPr marL="0" marR="0" indent="32004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8pPr>
            <a:lvl9pPr marL="0" marR="0" indent="365760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n-lt"/>
                <a:ea typeface="+mn-ea"/>
                <a:cs typeface="+mn-cs"/>
                <a:sym typeface="Calibri"/>
              </a:defRPr>
            </a:lvl9pPr>
          </a:lstStyle>
          <a:p>
            <a:pPr>
              <a:defRPr sz="1400" b="1">
                <a:solidFill>
                  <a:srgbClr val="73A5CC"/>
                </a:solidFill>
              </a:defRPr>
            </a:pPr>
            <a:r>
              <a:rPr u="sng" dirty="0">
                <a:solidFill>
                  <a:srgbClr val="C12637"/>
                </a:solidFill>
                <a:uFill>
                  <a:solidFill>
                    <a:schemeClr val="accent3"/>
                  </a:solidFill>
                </a:u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www.wiseabouteyes.org/copy-of-trainings-1</a:t>
            </a:r>
          </a:p>
        </p:txBody>
      </p:sp>
      <p:pic>
        <p:nvPicPr>
          <p:cNvPr id="5126" name="Picture 6" descr="Picture 1">
            <a:extLst>
              <a:ext uri="{FF2B5EF4-FFF2-40B4-BE49-F238E27FC236}">
                <a16:creationId xmlns:a16="http://schemas.microsoft.com/office/drawing/2014/main" id="{54BB8F35-266B-4D0F-0E27-ADD224F62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7556" y="1741012"/>
            <a:ext cx="1618788" cy="1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7218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E8733-F653-4512-3154-CCF1ADDEC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i="0" u="none" strike="noStrike" dirty="0">
                <a:solidFill>
                  <a:srgbClr val="000000"/>
                </a:solidFill>
                <a:effectLst/>
                <a:latin typeface="+mn-lt"/>
              </a:rPr>
              <a:t>Children’s Protective Eyewear</a:t>
            </a:r>
            <a:endParaRPr lang="en-US" sz="4000" b="1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457E9-B370-A164-1E07-0AD9F939D5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Developed by the Ohio Ophthalmological Society.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Supports eye safety prevention of eye injuries through education and the distribution of protective eyewear.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Certified protective helmets for baseball and softball.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Protective polycarbonate masks for baseball and softball pitchers and infielders.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Prescription and non-prescription sports/activity goggles.</a:t>
            </a:r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US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Safety glasses for career tech schools.</a:t>
            </a:r>
            <a:endParaRPr lang="en-US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4DE777-D3B5-AB9B-18EC-CA70250E72D3}"/>
              </a:ext>
            </a:extLst>
          </p:cNvPr>
          <p:cNvSpPr/>
          <p:nvPr/>
        </p:nvSpPr>
        <p:spPr>
          <a:xfrm>
            <a:off x="88900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37537C46-8561-572C-E2F3-4FFFA7A52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0700" y="5969909"/>
            <a:ext cx="2595003" cy="71751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BCFD84-5375-F24F-B9FF-8BE8BF66CD35}"/>
              </a:ext>
            </a:extLst>
          </p:cNvPr>
          <p:cNvSpPr/>
          <p:nvPr/>
        </p:nvSpPr>
        <p:spPr>
          <a:xfrm>
            <a:off x="889000" y="1428750"/>
            <a:ext cx="10267950" cy="120650"/>
          </a:xfrm>
          <a:prstGeom prst="rect">
            <a:avLst/>
          </a:prstGeom>
          <a:solidFill>
            <a:srgbClr val="0098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146" name="Picture 2" descr="Picture 4">
            <a:extLst>
              <a:ext uri="{FF2B5EF4-FFF2-40B4-BE49-F238E27FC236}">
                <a16:creationId xmlns:a16="http://schemas.microsoft.com/office/drawing/2014/main" id="{FCCA49E4-5D36-D0F2-EB5C-E4F5BB365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4034" y="1690688"/>
            <a:ext cx="1603375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4154872F-D9D9-FFFE-7FF5-72C131E249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0" y="5903945"/>
            <a:ext cx="2009775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34F8D5-4C4F-66C4-E32E-CED8CFB0B93B}"/>
              </a:ext>
            </a:extLst>
          </p:cNvPr>
          <p:cNvSpPr txBox="1"/>
          <p:nvPr/>
        </p:nvSpPr>
        <p:spPr>
          <a:xfrm>
            <a:off x="4716262" y="6127234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u="sng" strike="noStrike" dirty="0">
                <a:solidFill>
                  <a:srgbClr val="C12637"/>
                </a:solidFill>
                <a:effectLst/>
                <a:latin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http://www.superspecs.org</a:t>
            </a:r>
            <a:endParaRPr lang="en-US" dirty="0">
              <a:solidFill>
                <a:srgbClr val="C1263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454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938BC09-F437-410E-E38F-C3EA1A1BB728}"/>
              </a:ext>
            </a:extLst>
          </p:cNvPr>
          <p:cNvSpPr txBox="1"/>
          <p:nvPr/>
        </p:nvSpPr>
        <p:spPr>
          <a:xfrm>
            <a:off x="2697931" y="1665676"/>
            <a:ext cx="86389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0E3F75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Contact Information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5431EA-3898-F979-B4F0-1D40F5BC68BD}"/>
              </a:ext>
            </a:extLst>
          </p:cNvPr>
          <p:cNvCxnSpPr>
            <a:cxnSpLocks/>
          </p:cNvCxnSpPr>
          <p:nvPr/>
        </p:nvCxnSpPr>
        <p:spPr>
          <a:xfrm>
            <a:off x="4306341" y="2346405"/>
            <a:ext cx="5462350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46574B5-9A28-A8B2-5AF9-C78DB13C0E3A}"/>
              </a:ext>
            </a:extLst>
          </p:cNvPr>
          <p:cNvSpPr txBox="1"/>
          <p:nvPr/>
        </p:nvSpPr>
        <p:spPr>
          <a:xfrm>
            <a:off x="4467566" y="2727996"/>
            <a:ext cx="37928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223076"/>
                </a:solidFill>
              </a:rPr>
              <a:t>Cynthia Penn</a:t>
            </a:r>
          </a:p>
          <a:p>
            <a:pPr algn="l" rtl="0" fontAlgn="base"/>
            <a:r>
              <a:rPr lang="en-US" i="0" u="none" strike="noStrike" dirty="0">
                <a:solidFill>
                  <a:srgbClr val="0E3F75"/>
                </a:solidFill>
                <a:effectLst/>
              </a:rPr>
              <a:t>246 N. High St.</a:t>
            </a:r>
            <a:r>
              <a:rPr lang="en-US" i="0" dirty="0">
                <a:solidFill>
                  <a:srgbClr val="0E3F75"/>
                </a:solidFill>
                <a:effectLst/>
              </a:rPr>
              <a:t>​</a:t>
            </a:r>
            <a:br>
              <a:rPr lang="en-US" i="0" dirty="0">
                <a:solidFill>
                  <a:srgbClr val="0E3F75"/>
                </a:solidFill>
                <a:effectLst/>
              </a:rPr>
            </a:br>
            <a:r>
              <a:rPr lang="en-US" i="0" u="none" strike="noStrike" dirty="0">
                <a:solidFill>
                  <a:srgbClr val="0E3F75"/>
                </a:solidFill>
                <a:effectLst/>
              </a:rPr>
              <a:t>Columbus, OH 43215</a:t>
            </a:r>
            <a:r>
              <a:rPr lang="en-US" i="0" dirty="0">
                <a:solidFill>
                  <a:srgbClr val="0E3F75"/>
                </a:solidFill>
                <a:effectLst/>
              </a:rPr>
              <a:t>​</a:t>
            </a:r>
            <a:br>
              <a:rPr lang="en-US" i="0" dirty="0">
                <a:solidFill>
                  <a:srgbClr val="0E3F75"/>
                </a:solidFill>
                <a:effectLst/>
              </a:rPr>
            </a:br>
            <a:r>
              <a:rPr lang="en-US" i="0" u="none" strike="noStrike" dirty="0">
                <a:solidFill>
                  <a:srgbClr val="0E3F75"/>
                </a:solidFill>
                <a:effectLst/>
              </a:rPr>
              <a:t>614-466-5274</a:t>
            </a:r>
            <a:r>
              <a:rPr lang="en-US" i="0" dirty="0">
                <a:solidFill>
                  <a:srgbClr val="0E3F75"/>
                </a:solidFill>
                <a:effectLst/>
              </a:rPr>
              <a:t>​</a:t>
            </a:r>
          </a:p>
          <a:p>
            <a:pPr algn="l" rtl="0" fontAlgn="base"/>
            <a:r>
              <a:rPr lang="en-US" i="0" u="sng" strike="noStrike" dirty="0">
                <a:solidFill>
                  <a:srgbClr val="C12637"/>
                </a:solidFill>
                <a:effectLst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cynthia.penn@odh.ohio.gov</a:t>
            </a:r>
            <a:r>
              <a:rPr lang="en-US" i="0" u="sng" strike="noStrike" dirty="0">
                <a:solidFill>
                  <a:srgbClr val="C12637"/>
                </a:solidFill>
                <a:effectLst/>
              </a:rPr>
              <a:t> </a:t>
            </a:r>
            <a:endParaRPr lang="en-US" i="0" dirty="0">
              <a:solidFill>
                <a:srgbClr val="C12637"/>
              </a:solidFill>
              <a:effectLst/>
            </a:endParaRPr>
          </a:p>
          <a:p>
            <a:pPr algn="ctr"/>
            <a:endParaRPr lang="en-US" dirty="0">
              <a:solidFill>
                <a:srgbClr val="223076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107B28D-1D9B-7BA4-519F-B3BD9F1829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40936" t="22684" r="49308" b="7686"/>
          <a:stretch/>
        </p:blipFill>
        <p:spPr>
          <a:xfrm>
            <a:off x="-5733593" y="0"/>
            <a:ext cx="10454839" cy="47752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6EEE969-1DE3-216C-6F30-091E92A416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40936" t="22684" r="49308" b="7686"/>
          <a:stretch/>
        </p:blipFill>
        <p:spPr>
          <a:xfrm flipH="1" flipV="1">
            <a:off x="7425230" y="2082799"/>
            <a:ext cx="10454839" cy="477520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6F69ADF-BA31-E6A2-9E82-386404981075}"/>
              </a:ext>
            </a:extLst>
          </p:cNvPr>
          <p:cNvSpPr/>
          <p:nvPr/>
        </p:nvSpPr>
        <p:spPr>
          <a:xfrm>
            <a:off x="89535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logo with a map and text&#10;&#10;Description automatically generated">
            <a:extLst>
              <a:ext uri="{FF2B5EF4-FFF2-40B4-BE49-F238E27FC236}">
                <a16:creationId xmlns:a16="http://schemas.microsoft.com/office/drawing/2014/main" id="{2600D018-4314-B3A5-CF52-94854C4850F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694" t="25666" r="13639" b="36491"/>
          <a:stretch/>
        </p:blipFill>
        <p:spPr>
          <a:xfrm>
            <a:off x="4894217" y="4482322"/>
            <a:ext cx="3277355" cy="103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058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C0431071-850C-17AB-EEFF-914F8E3AD9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0936" t="22684" r="49308" b="7686"/>
          <a:stretch/>
        </p:blipFill>
        <p:spPr>
          <a:xfrm>
            <a:off x="-5733593" y="0"/>
            <a:ext cx="10454839" cy="4775201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D1676DE-6A30-C250-31AF-848831A015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0936" t="22684" r="49308" b="7686"/>
          <a:stretch/>
        </p:blipFill>
        <p:spPr>
          <a:xfrm flipH="1" flipV="1">
            <a:off x="7425230" y="2082799"/>
            <a:ext cx="10454839" cy="4775201"/>
          </a:xfrm>
          <a:prstGeom prst="rect">
            <a:avLst/>
          </a:prstGeom>
        </p:spPr>
      </p:pic>
      <p:pic>
        <p:nvPicPr>
          <p:cNvPr id="5" name="Graphic 4" descr="Ohio Department of Health logo.">
            <a:extLst>
              <a:ext uri="{FF2B5EF4-FFF2-40B4-BE49-F238E27FC236}">
                <a16:creationId xmlns:a16="http://schemas.microsoft.com/office/drawing/2014/main" id="{922CFB76-98D8-B4FA-504A-D7A7D0D89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0194" y="2444750"/>
            <a:ext cx="8704052" cy="24066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129A6F-724F-5779-EFF0-E74492E56CAA}"/>
              </a:ext>
            </a:extLst>
          </p:cNvPr>
          <p:cNvSpPr/>
          <p:nvPr/>
        </p:nvSpPr>
        <p:spPr>
          <a:xfrm>
            <a:off x="895350" y="0"/>
            <a:ext cx="1435100" cy="1143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72561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Development">
      <a:dk1>
        <a:srgbClr val="0E3F75"/>
      </a:dk1>
      <a:lt1>
        <a:srgbClr val="FFFFFF"/>
      </a:lt1>
      <a:dk2>
        <a:srgbClr val="C12637"/>
      </a:dk2>
      <a:lt2>
        <a:srgbClr val="E7E6E6"/>
      </a:lt2>
      <a:accent1>
        <a:srgbClr val="0E3F75"/>
      </a:accent1>
      <a:accent2>
        <a:srgbClr val="C12637"/>
      </a:accent2>
      <a:accent3>
        <a:srgbClr val="0098D3"/>
      </a:accent3>
      <a:accent4>
        <a:srgbClr val="B0B3AF"/>
      </a:accent4>
      <a:accent5>
        <a:srgbClr val="69C2C6"/>
      </a:accent5>
      <a:accent6>
        <a:srgbClr val="BBD36F"/>
      </a:accent6>
      <a:hlink>
        <a:srgbClr val="0098D3"/>
      </a:hlink>
      <a:folHlink>
        <a:srgbClr val="0098D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ew ODH color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12637"/>
      </a:accent1>
      <a:accent2>
        <a:srgbClr val="0E3F75"/>
      </a:accent2>
      <a:accent3>
        <a:srgbClr val="0098D3"/>
      </a:accent3>
      <a:accent4>
        <a:srgbClr val="729354"/>
      </a:accent4>
      <a:accent5>
        <a:srgbClr val="EBA70E"/>
      </a:accent5>
      <a:accent6>
        <a:srgbClr val="69C2C6"/>
      </a:accent6>
      <a:hlink>
        <a:srgbClr val="BBD36F"/>
      </a:hlink>
      <a:folHlink>
        <a:srgbClr val="F3DF89"/>
      </a:folHlink>
    </a:clrScheme>
    <a:fontScheme name="Custom 1">
      <a:majorFont>
        <a:latin typeface="Source Sans Pro Semibold"/>
        <a:ea typeface=""/>
        <a:cs typeface=""/>
      </a:majorFont>
      <a:minorFont>
        <a:latin typeface="Source Sans Pr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BD0BFC49A6564DBAA8EFC6E048B4E5" ma:contentTypeVersion="11" ma:contentTypeDescription="Create a new document." ma:contentTypeScope="" ma:versionID="4bc267ad057b82023c980701f1cebf00">
  <xsd:schema xmlns:xsd="http://www.w3.org/2001/XMLSchema" xmlns:xs="http://www.w3.org/2001/XMLSchema" xmlns:p="http://schemas.microsoft.com/office/2006/metadata/properties" xmlns:ns2="317ed673-6fd9-496a-a9c5-6ab9adef4f1d" xmlns:ns3="a473e88c-ecef-451a-8be7-c78cd8a8a139" targetNamespace="http://schemas.microsoft.com/office/2006/metadata/properties" ma:root="true" ma:fieldsID="62fc2ef7f322d9edefec0827e1dc70dd" ns2:_="" ns3:_="">
    <xsd:import namespace="317ed673-6fd9-496a-a9c5-6ab9adef4f1d"/>
    <xsd:import namespace="a473e88c-ecef-451a-8be7-c78cd8a8a1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7ed673-6fd9-496a-a9c5-6ab9adef4f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Image Tags" ma:readOnly="false" ma:fieldId="{5cf76f15-5ced-4ddc-b409-7134ff3c332f}" ma:taxonomyMulti="true" ma:sspId="7234c9c0-dc82-4bd3-8448-fd5c6ce0fb7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3e88c-ecef-451a-8be7-c78cd8a8a13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081F2F-B5B5-43E6-A86E-7708413BE1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7ed673-6fd9-496a-a9c5-6ab9adef4f1d"/>
    <ds:schemaRef ds:uri="a473e88c-ecef-451a-8be7-c78cd8a8a13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6A4F18-DDD6-42BF-8965-FEC830DB345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4951</TotalTime>
  <Words>451</Words>
  <Application>Microsoft Office PowerPoint</Application>
  <PresentationFormat>Widescreen</PresentationFormat>
  <Paragraphs>44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Open Sans Semibold</vt:lpstr>
      <vt:lpstr>Source Sans Pro</vt:lpstr>
      <vt:lpstr>Source Sans Pro Semibold</vt:lpstr>
      <vt:lpstr>1_Office Theme</vt:lpstr>
      <vt:lpstr>Office Theme</vt:lpstr>
      <vt:lpstr>Save Our Sight</vt:lpstr>
      <vt:lpstr>Save Our Sight Overview</vt:lpstr>
      <vt:lpstr>Save Our Sight Overview</vt:lpstr>
      <vt:lpstr>Ohio Amblyope Registry</vt:lpstr>
      <vt:lpstr>Children’s Vision Health and Safety Education</vt:lpstr>
      <vt:lpstr>Vision Screener Training and Certification</vt:lpstr>
      <vt:lpstr>Children’s Protective Eyewear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Curran, Sarah</dc:creator>
  <cp:lastModifiedBy>Sumner, Michaela</cp:lastModifiedBy>
  <cp:revision>68</cp:revision>
  <cp:lastPrinted>2023-10-10T13:22:31Z</cp:lastPrinted>
  <dcterms:created xsi:type="dcterms:W3CDTF">2023-05-19T13:43:30Z</dcterms:created>
  <dcterms:modified xsi:type="dcterms:W3CDTF">2024-02-29T15:06:23Z</dcterms:modified>
</cp:coreProperties>
</file>