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5.xml" ContentType="application/vnd.openxmlformats-officedocument.themeOverride+xml"/>
  <Override PartName="/ppt/notesSlides/notesSlide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6.xml" ContentType="application/vnd.openxmlformats-officedocument.themeOverride+xml"/>
  <Override PartName="/ppt/notesSlides/notesSlide7.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7.xml" ContentType="application/vnd.openxmlformats-officedocument.themeOverride+xml"/>
  <Override PartName="/ppt/notesSlides/notesSlide8.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8.xml" ContentType="application/vnd.openxmlformats-officedocument.themeOverride+xml"/>
  <Override PartName="/ppt/drawings/drawing1.xml" ContentType="application/vnd.openxmlformats-officedocument.drawingml.chartshapes+xml"/>
  <Override PartName="/ppt/notesSlides/notesSlide9.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9.xml" ContentType="application/vnd.openxmlformats-officedocument.themeOverride+xml"/>
  <Override PartName="/ppt/notesSlides/notesSlide10.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10.xml" ContentType="application/vnd.openxmlformats-officedocument.themeOverr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8" r:id="rId3"/>
    <p:sldMasterId id="2147483719" r:id="rId4"/>
  </p:sldMasterIdLst>
  <p:notesMasterIdLst>
    <p:notesMasterId r:id="rId28"/>
  </p:notesMasterIdLst>
  <p:sldIdLst>
    <p:sldId id="266" r:id="rId5"/>
    <p:sldId id="279" r:id="rId6"/>
    <p:sldId id="280" r:id="rId7"/>
    <p:sldId id="281" r:id="rId8"/>
    <p:sldId id="282" r:id="rId9"/>
    <p:sldId id="283" r:id="rId10"/>
    <p:sldId id="284" r:id="rId11"/>
    <p:sldId id="285" r:id="rId12"/>
    <p:sldId id="286" r:id="rId13"/>
    <p:sldId id="287" r:id="rId14"/>
    <p:sldId id="288" r:id="rId15"/>
    <p:sldId id="289" r:id="rId16"/>
    <p:sldId id="290" r:id="rId17"/>
    <p:sldId id="291" r:id="rId18"/>
    <p:sldId id="292" r:id="rId19"/>
    <p:sldId id="293" r:id="rId20"/>
    <p:sldId id="294" r:id="rId21"/>
    <p:sldId id="295" r:id="rId22"/>
    <p:sldId id="297" r:id="rId23"/>
    <p:sldId id="298" r:id="rId24"/>
    <p:sldId id="299" r:id="rId25"/>
    <p:sldId id="268" r:id="rId26"/>
    <p:sldId id="277" r:id="rId27"/>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Untitled Section" id="{6DCCB742-677C-4344-8623-43BBBCD748F4}">
          <p14:sldIdLst>
            <p14:sldId id="266"/>
            <p14:sldId id="279"/>
            <p14:sldId id="280"/>
            <p14:sldId id="281"/>
            <p14:sldId id="282"/>
            <p14:sldId id="283"/>
            <p14:sldId id="284"/>
            <p14:sldId id="285"/>
            <p14:sldId id="286"/>
            <p14:sldId id="287"/>
            <p14:sldId id="288"/>
            <p14:sldId id="289"/>
            <p14:sldId id="290"/>
            <p14:sldId id="291"/>
            <p14:sldId id="292"/>
            <p14:sldId id="293"/>
            <p14:sldId id="294"/>
            <p14:sldId id="295"/>
            <p14:sldId id="297"/>
            <p14:sldId id="298"/>
            <p14:sldId id="299"/>
            <p14:sldId id="268"/>
            <p14:sldId id="27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BD36F"/>
    <a:srgbClr val="69C2C6"/>
    <a:srgbClr val="0098D3"/>
    <a:srgbClr val="F3DF89"/>
    <a:srgbClr val="0E3F75"/>
    <a:srgbClr val="EBA70E"/>
    <a:srgbClr val="C12637"/>
    <a:srgbClr val="00980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9DCEED9-7713-4A9B-B3E5-8C8944A627A6}" v="31" dt="2023-11-13T19:53:00.53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106" autoAdjust="0"/>
    <p:restoredTop sz="94725" autoAdjust="0"/>
  </p:normalViewPr>
  <p:slideViewPr>
    <p:cSldViewPr snapToGrid="0">
      <p:cViewPr varScale="1">
        <p:scale>
          <a:sx n="108" d="100"/>
          <a:sy n="108" d="100"/>
        </p:scale>
        <p:origin x="936" y="102"/>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1.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2.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ira Bryant" userId="fde6f969-28da-402d-b662-e1ab71964167" providerId="ADAL" clId="{19DCEED9-7713-4A9B-B3E5-8C8944A627A6}"/>
    <pc:docChg chg="undo custSel addSld delSld modSld modSection">
      <pc:chgData name="Kira Bryant" userId="fde6f969-28da-402d-b662-e1ab71964167" providerId="ADAL" clId="{19DCEED9-7713-4A9B-B3E5-8C8944A627A6}" dt="2023-11-13T19:53:10.401" v="253" actId="120"/>
      <pc:docMkLst>
        <pc:docMk/>
      </pc:docMkLst>
      <pc:sldChg chg="del">
        <pc:chgData name="Kira Bryant" userId="fde6f969-28da-402d-b662-e1ab71964167" providerId="ADAL" clId="{19DCEED9-7713-4A9B-B3E5-8C8944A627A6}" dt="2023-11-13T19:40:11.634" v="243" actId="2696"/>
        <pc:sldMkLst>
          <pc:docMk/>
          <pc:sldMk cId="720552170" sldId="261"/>
        </pc:sldMkLst>
      </pc:sldChg>
      <pc:sldChg chg="del">
        <pc:chgData name="Kira Bryant" userId="fde6f969-28da-402d-b662-e1ab71964167" providerId="ADAL" clId="{19DCEED9-7713-4A9B-B3E5-8C8944A627A6}" dt="2023-11-13T19:40:28.471" v="249" actId="2696"/>
        <pc:sldMkLst>
          <pc:docMk/>
          <pc:sldMk cId="3584031214" sldId="262"/>
        </pc:sldMkLst>
      </pc:sldChg>
      <pc:sldChg chg="delSp modSp mod">
        <pc:chgData name="Kira Bryant" userId="fde6f969-28da-402d-b662-e1ab71964167" providerId="ADAL" clId="{19DCEED9-7713-4A9B-B3E5-8C8944A627A6}" dt="2023-11-13T18:38:03.104" v="24" actId="255"/>
        <pc:sldMkLst>
          <pc:docMk/>
          <pc:sldMk cId="3552145038" sldId="266"/>
        </pc:sldMkLst>
        <pc:spChg chg="mod">
          <ac:chgData name="Kira Bryant" userId="fde6f969-28da-402d-b662-e1ab71964167" providerId="ADAL" clId="{19DCEED9-7713-4A9B-B3E5-8C8944A627A6}" dt="2023-11-13T18:38:03.104" v="24" actId="255"/>
          <ac:spMkLst>
            <pc:docMk/>
            <pc:sldMk cId="3552145038" sldId="266"/>
            <ac:spMk id="14" creationId="{B1537A7E-1419-CC3B-70E5-122A24C40B25}"/>
          </ac:spMkLst>
        </pc:spChg>
        <pc:spChg chg="mod">
          <ac:chgData name="Kira Bryant" userId="fde6f969-28da-402d-b662-e1ab71964167" providerId="ADAL" clId="{19DCEED9-7713-4A9B-B3E5-8C8944A627A6}" dt="2023-11-13T18:35:38.494" v="6" actId="20577"/>
          <ac:spMkLst>
            <pc:docMk/>
            <pc:sldMk cId="3552145038" sldId="266"/>
            <ac:spMk id="15" creationId="{FD926582-7DE4-E74B-B904-88D63229BA44}"/>
          </ac:spMkLst>
        </pc:spChg>
        <pc:spChg chg="del">
          <ac:chgData name="Kira Bryant" userId="fde6f969-28da-402d-b662-e1ab71964167" providerId="ADAL" clId="{19DCEED9-7713-4A9B-B3E5-8C8944A627A6}" dt="2023-11-13T18:35:47.858" v="7" actId="21"/>
          <ac:spMkLst>
            <pc:docMk/>
            <pc:sldMk cId="3552145038" sldId="266"/>
            <ac:spMk id="16" creationId="{A3F52138-CD10-23AD-AB66-3DAB3A7A62E3}"/>
          </ac:spMkLst>
        </pc:spChg>
      </pc:sldChg>
      <pc:sldChg chg="del">
        <pc:chgData name="Kira Bryant" userId="fde6f969-28da-402d-b662-e1ab71964167" providerId="ADAL" clId="{19DCEED9-7713-4A9B-B3E5-8C8944A627A6}" dt="2023-11-13T19:40:14.728" v="244" actId="2696"/>
        <pc:sldMkLst>
          <pc:docMk/>
          <pc:sldMk cId="3520034243" sldId="269"/>
        </pc:sldMkLst>
      </pc:sldChg>
      <pc:sldChg chg="del">
        <pc:chgData name="Kira Bryant" userId="fde6f969-28da-402d-b662-e1ab71964167" providerId="ADAL" clId="{19DCEED9-7713-4A9B-B3E5-8C8944A627A6}" dt="2023-11-13T19:40:17.893" v="245" actId="2696"/>
        <pc:sldMkLst>
          <pc:docMk/>
          <pc:sldMk cId="3577630578" sldId="270"/>
        </pc:sldMkLst>
      </pc:sldChg>
      <pc:sldChg chg="del">
        <pc:chgData name="Kira Bryant" userId="fde6f969-28da-402d-b662-e1ab71964167" providerId="ADAL" clId="{19DCEED9-7713-4A9B-B3E5-8C8944A627A6}" dt="2023-11-13T19:40:25.088" v="248" actId="2696"/>
        <pc:sldMkLst>
          <pc:docMk/>
          <pc:sldMk cId="2700839000" sldId="271"/>
        </pc:sldMkLst>
      </pc:sldChg>
      <pc:sldChg chg="del">
        <pc:chgData name="Kira Bryant" userId="fde6f969-28da-402d-b662-e1ab71964167" providerId="ADAL" clId="{19DCEED9-7713-4A9B-B3E5-8C8944A627A6}" dt="2023-11-13T19:40:20.331" v="246" actId="2696"/>
        <pc:sldMkLst>
          <pc:docMk/>
          <pc:sldMk cId="3290014256" sldId="272"/>
        </pc:sldMkLst>
      </pc:sldChg>
      <pc:sldChg chg="del">
        <pc:chgData name="Kira Bryant" userId="fde6f969-28da-402d-b662-e1ab71964167" providerId="ADAL" clId="{19DCEED9-7713-4A9B-B3E5-8C8944A627A6}" dt="2023-11-13T19:40:22.566" v="247" actId="2696"/>
        <pc:sldMkLst>
          <pc:docMk/>
          <pc:sldMk cId="3503205911" sldId="273"/>
        </pc:sldMkLst>
      </pc:sldChg>
      <pc:sldChg chg="del">
        <pc:chgData name="Kira Bryant" userId="fde6f969-28da-402d-b662-e1ab71964167" providerId="ADAL" clId="{19DCEED9-7713-4A9B-B3E5-8C8944A627A6}" dt="2023-11-13T19:40:09.081" v="242" actId="2696"/>
        <pc:sldMkLst>
          <pc:docMk/>
          <pc:sldMk cId="3105352478" sldId="275"/>
        </pc:sldMkLst>
      </pc:sldChg>
      <pc:sldChg chg="del">
        <pc:chgData name="Kira Bryant" userId="fde6f969-28da-402d-b662-e1ab71964167" providerId="ADAL" clId="{19DCEED9-7713-4A9B-B3E5-8C8944A627A6}" dt="2023-11-13T19:40:06.381" v="241" actId="2696"/>
        <pc:sldMkLst>
          <pc:docMk/>
          <pc:sldMk cId="778551092" sldId="276"/>
        </pc:sldMkLst>
      </pc:sldChg>
      <pc:sldChg chg="del">
        <pc:chgData name="Kira Bryant" userId="fde6f969-28da-402d-b662-e1ab71964167" providerId="ADAL" clId="{19DCEED9-7713-4A9B-B3E5-8C8944A627A6}" dt="2023-11-13T19:40:31.313" v="250" actId="2696"/>
        <pc:sldMkLst>
          <pc:docMk/>
          <pc:sldMk cId="508833710" sldId="278"/>
        </pc:sldMkLst>
      </pc:sldChg>
      <pc:sldChg chg="modSp new mod">
        <pc:chgData name="Kira Bryant" userId="fde6f969-28da-402d-b662-e1ab71964167" providerId="ADAL" clId="{19DCEED9-7713-4A9B-B3E5-8C8944A627A6}" dt="2023-11-13T18:37:53.805" v="23" actId="255"/>
        <pc:sldMkLst>
          <pc:docMk/>
          <pc:sldMk cId="2051054604" sldId="279"/>
        </pc:sldMkLst>
        <pc:spChg chg="mod">
          <ac:chgData name="Kira Bryant" userId="fde6f969-28da-402d-b662-e1ab71964167" providerId="ADAL" clId="{19DCEED9-7713-4A9B-B3E5-8C8944A627A6}" dt="2023-11-13T18:37:53.805" v="23" actId="255"/>
          <ac:spMkLst>
            <pc:docMk/>
            <pc:sldMk cId="2051054604" sldId="279"/>
            <ac:spMk id="2" creationId="{40984F73-11EA-613A-0326-25CE58AC2A66}"/>
          </ac:spMkLst>
        </pc:spChg>
        <pc:spChg chg="mod">
          <ac:chgData name="Kira Bryant" userId="fde6f969-28da-402d-b662-e1ab71964167" providerId="ADAL" clId="{19DCEED9-7713-4A9B-B3E5-8C8944A627A6}" dt="2023-11-13T18:36:15.723" v="11" actId="27636"/>
          <ac:spMkLst>
            <pc:docMk/>
            <pc:sldMk cId="2051054604" sldId="279"/>
            <ac:spMk id="3" creationId="{5F4C039A-38B4-0915-29D4-81948A70D13F}"/>
          </ac:spMkLst>
        </pc:spChg>
      </pc:sldChg>
      <pc:sldChg chg="modSp new mod">
        <pc:chgData name="Kira Bryant" userId="fde6f969-28da-402d-b662-e1ab71964167" providerId="ADAL" clId="{19DCEED9-7713-4A9B-B3E5-8C8944A627A6}" dt="2023-11-13T18:37:47.620" v="22" actId="255"/>
        <pc:sldMkLst>
          <pc:docMk/>
          <pc:sldMk cId="1148085089" sldId="280"/>
        </pc:sldMkLst>
        <pc:spChg chg="mod">
          <ac:chgData name="Kira Bryant" userId="fde6f969-28da-402d-b662-e1ab71964167" providerId="ADAL" clId="{19DCEED9-7713-4A9B-B3E5-8C8944A627A6}" dt="2023-11-13T18:37:47.620" v="22" actId="255"/>
          <ac:spMkLst>
            <pc:docMk/>
            <pc:sldMk cId="1148085089" sldId="280"/>
            <ac:spMk id="2" creationId="{B05706BD-91BD-6B37-FED4-FF36D6279FFC}"/>
          </ac:spMkLst>
        </pc:spChg>
        <pc:spChg chg="mod">
          <ac:chgData name="Kira Bryant" userId="fde6f969-28da-402d-b662-e1ab71964167" providerId="ADAL" clId="{19DCEED9-7713-4A9B-B3E5-8C8944A627A6}" dt="2023-11-13T18:37:00.559" v="16" actId="5793"/>
          <ac:spMkLst>
            <pc:docMk/>
            <pc:sldMk cId="1148085089" sldId="280"/>
            <ac:spMk id="3" creationId="{B1EDBFD9-2234-3E90-BEE5-349C89B98F21}"/>
          </ac:spMkLst>
        </pc:spChg>
      </pc:sldChg>
      <pc:sldChg chg="addSp delSp modSp new mod">
        <pc:chgData name="Kira Bryant" userId="fde6f969-28da-402d-b662-e1ab71964167" providerId="ADAL" clId="{19DCEED9-7713-4A9B-B3E5-8C8944A627A6}" dt="2023-11-13T19:53:10.401" v="253" actId="120"/>
        <pc:sldMkLst>
          <pc:docMk/>
          <pc:sldMk cId="4284625920" sldId="281"/>
        </pc:sldMkLst>
        <pc:spChg chg="mod">
          <ac:chgData name="Kira Bryant" userId="fde6f969-28da-402d-b662-e1ab71964167" providerId="ADAL" clId="{19DCEED9-7713-4A9B-B3E5-8C8944A627A6}" dt="2023-11-13T18:37:40.780" v="21" actId="2711"/>
          <ac:spMkLst>
            <pc:docMk/>
            <pc:sldMk cId="4284625920" sldId="281"/>
            <ac:spMk id="2" creationId="{47731BC4-01A2-3104-CE6E-EEFA44FA5CE9}"/>
          </ac:spMkLst>
        </pc:spChg>
        <pc:spChg chg="del">
          <ac:chgData name="Kira Bryant" userId="fde6f969-28da-402d-b662-e1ab71964167" providerId="ADAL" clId="{19DCEED9-7713-4A9B-B3E5-8C8944A627A6}" dt="2023-11-13T18:38:26.086" v="25" actId="3680"/>
          <ac:spMkLst>
            <pc:docMk/>
            <pc:sldMk cId="4284625920" sldId="281"/>
            <ac:spMk id="3" creationId="{C08FF9D4-0F88-A3D0-3F09-1A5CBF6A13B0}"/>
          </ac:spMkLst>
        </pc:spChg>
        <pc:spChg chg="add mod">
          <ac:chgData name="Kira Bryant" userId="fde6f969-28da-402d-b662-e1ab71964167" providerId="ADAL" clId="{19DCEED9-7713-4A9B-B3E5-8C8944A627A6}" dt="2023-11-13T19:53:10.401" v="253" actId="120"/>
          <ac:spMkLst>
            <pc:docMk/>
            <pc:sldMk cId="4284625920" sldId="281"/>
            <ac:spMk id="5" creationId="{CEE6B7F4-7FD0-89DD-0122-3BEF57560644}"/>
          </ac:spMkLst>
        </pc:spChg>
        <pc:graphicFrameChg chg="add mod ord modGraphic">
          <ac:chgData name="Kira Bryant" userId="fde6f969-28da-402d-b662-e1ab71964167" providerId="ADAL" clId="{19DCEED9-7713-4A9B-B3E5-8C8944A627A6}" dt="2023-11-13T18:39:17.360" v="27" actId="21"/>
          <ac:graphicFrameMkLst>
            <pc:docMk/>
            <pc:sldMk cId="4284625920" sldId="281"/>
            <ac:graphicFrameMk id="4" creationId="{BFB21E08-0BB7-B78A-4C3A-96BA6822EC05}"/>
          </ac:graphicFrameMkLst>
        </pc:graphicFrameChg>
      </pc:sldChg>
      <pc:sldChg chg="addSp delSp modSp new mod modNotesTx">
        <pc:chgData name="Kira Bryant" userId="fde6f969-28da-402d-b662-e1ab71964167" providerId="ADAL" clId="{19DCEED9-7713-4A9B-B3E5-8C8944A627A6}" dt="2023-11-13T18:43:53.754" v="58" actId="14100"/>
        <pc:sldMkLst>
          <pc:docMk/>
          <pc:sldMk cId="2305044019" sldId="282"/>
        </pc:sldMkLst>
        <pc:spChg chg="mod">
          <ac:chgData name="Kira Bryant" userId="fde6f969-28da-402d-b662-e1ab71964167" providerId="ADAL" clId="{19DCEED9-7713-4A9B-B3E5-8C8944A627A6}" dt="2023-11-13T18:40:06.982" v="32" actId="2711"/>
          <ac:spMkLst>
            <pc:docMk/>
            <pc:sldMk cId="2305044019" sldId="282"/>
            <ac:spMk id="2" creationId="{622CF120-E3CF-419C-9CB4-7EC947AD8E29}"/>
          </ac:spMkLst>
        </pc:spChg>
        <pc:spChg chg="del">
          <ac:chgData name="Kira Bryant" userId="fde6f969-28da-402d-b662-e1ab71964167" providerId="ADAL" clId="{19DCEED9-7713-4A9B-B3E5-8C8944A627A6}" dt="2023-11-13T18:40:17.030" v="33"/>
          <ac:spMkLst>
            <pc:docMk/>
            <pc:sldMk cId="2305044019" sldId="282"/>
            <ac:spMk id="3" creationId="{3D7004D4-EEE9-7A85-6935-5D1690035519}"/>
          </ac:spMkLst>
        </pc:spChg>
        <pc:spChg chg="add mod">
          <ac:chgData name="Kira Bryant" userId="fde6f969-28da-402d-b662-e1ab71964167" providerId="ADAL" clId="{19DCEED9-7713-4A9B-B3E5-8C8944A627A6}" dt="2023-11-13T18:43:53.754" v="58" actId="14100"/>
          <ac:spMkLst>
            <pc:docMk/>
            <pc:sldMk cId="2305044019" sldId="282"/>
            <ac:spMk id="6" creationId="{41B1DBC6-3A1B-F7A4-69D3-9090A18671B3}"/>
          </ac:spMkLst>
        </pc:spChg>
        <pc:graphicFrameChg chg="add mod">
          <ac:chgData name="Kira Bryant" userId="fde6f969-28da-402d-b662-e1ab71964167" providerId="ADAL" clId="{19DCEED9-7713-4A9B-B3E5-8C8944A627A6}" dt="2023-11-13T18:40:17.030" v="33"/>
          <ac:graphicFrameMkLst>
            <pc:docMk/>
            <pc:sldMk cId="2305044019" sldId="282"/>
            <ac:graphicFrameMk id="4" creationId="{D4D8C64E-53DE-54B6-CA39-11CDCFCD2268}"/>
          </ac:graphicFrameMkLst>
        </pc:graphicFrameChg>
      </pc:sldChg>
      <pc:sldChg chg="addSp delSp modSp new mod modNotesTx">
        <pc:chgData name="Kira Bryant" userId="fde6f969-28da-402d-b662-e1ab71964167" providerId="ADAL" clId="{19DCEED9-7713-4A9B-B3E5-8C8944A627A6}" dt="2023-11-13T18:44:07.495" v="59" actId="14100"/>
        <pc:sldMkLst>
          <pc:docMk/>
          <pc:sldMk cId="3990404496" sldId="283"/>
        </pc:sldMkLst>
        <pc:spChg chg="mod">
          <ac:chgData name="Kira Bryant" userId="fde6f969-28da-402d-b662-e1ab71964167" providerId="ADAL" clId="{19DCEED9-7713-4A9B-B3E5-8C8944A627A6}" dt="2023-11-13T18:40:59.613" v="39" actId="2711"/>
          <ac:spMkLst>
            <pc:docMk/>
            <pc:sldMk cId="3990404496" sldId="283"/>
            <ac:spMk id="2" creationId="{09F30DC6-E328-CD40-B98C-BA6E611A3838}"/>
          </ac:spMkLst>
        </pc:spChg>
        <pc:spChg chg="del">
          <ac:chgData name="Kira Bryant" userId="fde6f969-28da-402d-b662-e1ab71964167" providerId="ADAL" clId="{19DCEED9-7713-4A9B-B3E5-8C8944A627A6}" dt="2023-11-13T18:41:10.405" v="40"/>
          <ac:spMkLst>
            <pc:docMk/>
            <pc:sldMk cId="3990404496" sldId="283"/>
            <ac:spMk id="3" creationId="{88509770-6BE5-72B2-1058-DD3D0E202927}"/>
          </ac:spMkLst>
        </pc:spChg>
        <pc:spChg chg="add mod">
          <ac:chgData name="Kira Bryant" userId="fde6f969-28da-402d-b662-e1ab71964167" providerId="ADAL" clId="{19DCEED9-7713-4A9B-B3E5-8C8944A627A6}" dt="2023-11-13T18:44:07.495" v="59" actId="14100"/>
          <ac:spMkLst>
            <pc:docMk/>
            <pc:sldMk cId="3990404496" sldId="283"/>
            <ac:spMk id="6" creationId="{D1691F7C-8807-AD8E-8402-14E5150E54B0}"/>
          </ac:spMkLst>
        </pc:spChg>
        <pc:spChg chg="add del mod">
          <ac:chgData name="Kira Bryant" userId="fde6f969-28da-402d-b662-e1ab71964167" providerId="ADAL" clId="{19DCEED9-7713-4A9B-B3E5-8C8944A627A6}" dt="2023-11-13T18:42:13.484" v="45" actId="767"/>
          <ac:spMkLst>
            <pc:docMk/>
            <pc:sldMk cId="3990404496" sldId="283"/>
            <ac:spMk id="7" creationId="{77D98338-B221-8371-F2F4-42C5D1F2D536}"/>
          </ac:spMkLst>
        </pc:spChg>
        <pc:graphicFrameChg chg="add mod">
          <ac:chgData name="Kira Bryant" userId="fde6f969-28da-402d-b662-e1ab71964167" providerId="ADAL" clId="{19DCEED9-7713-4A9B-B3E5-8C8944A627A6}" dt="2023-11-13T18:41:10.405" v="40"/>
          <ac:graphicFrameMkLst>
            <pc:docMk/>
            <pc:sldMk cId="3990404496" sldId="283"/>
            <ac:graphicFrameMk id="4" creationId="{6C97F2D4-AB64-B92E-7169-825C1448A12C}"/>
          </ac:graphicFrameMkLst>
        </pc:graphicFrameChg>
      </pc:sldChg>
      <pc:sldChg chg="addSp delSp modSp new mod modNotesTx">
        <pc:chgData name="Kira Bryant" userId="fde6f969-28da-402d-b662-e1ab71964167" providerId="ADAL" clId="{19DCEED9-7713-4A9B-B3E5-8C8944A627A6}" dt="2023-11-13T18:46:23.212" v="79"/>
        <pc:sldMkLst>
          <pc:docMk/>
          <pc:sldMk cId="3232733605" sldId="284"/>
        </pc:sldMkLst>
        <pc:spChg chg="mod">
          <ac:chgData name="Kira Bryant" userId="fde6f969-28da-402d-b662-e1ab71964167" providerId="ADAL" clId="{19DCEED9-7713-4A9B-B3E5-8C8944A627A6}" dt="2023-11-13T18:44:44.642" v="64" actId="2711"/>
          <ac:spMkLst>
            <pc:docMk/>
            <pc:sldMk cId="3232733605" sldId="284"/>
            <ac:spMk id="2" creationId="{97F35FD3-AFFA-2C22-F417-D7CF6B18BF7C}"/>
          </ac:spMkLst>
        </pc:spChg>
        <pc:spChg chg="del">
          <ac:chgData name="Kira Bryant" userId="fde6f969-28da-402d-b662-e1ab71964167" providerId="ADAL" clId="{19DCEED9-7713-4A9B-B3E5-8C8944A627A6}" dt="2023-11-13T18:44:52.642" v="65"/>
          <ac:spMkLst>
            <pc:docMk/>
            <pc:sldMk cId="3232733605" sldId="284"/>
            <ac:spMk id="3" creationId="{192A5F80-A03B-1CB1-5BF9-A9FA469ECE98}"/>
          </ac:spMkLst>
        </pc:spChg>
        <pc:spChg chg="add mod">
          <ac:chgData name="Kira Bryant" userId="fde6f969-28da-402d-b662-e1ab71964167" providerId="ADAL" clId="{19DCEED9-7713-4A9B-B3E5-8C8944A627A6}" dt="2023-11-13T18:46:04.228" v="78" actId="688"/>
          <ac:spMkLst>
            <pc:docMk/>
            <pc:sldMk cId="3232733605" sldId="284"/>
            <ac:spMk id="6" creationId="{2473EAC6-EBEC-A835-E5B4-AFE146AD87B8}"/>
          </ac:spMkLst>
        </pc:spChg>
        <pc:graphicFrameChg chg="add mod">
          <ac:chgData name="Kira Bryant" userId="fde6f969-28da-402d-b662-e1ab71964167" providerId="ADAL" clId="{19DCEED9-7713-4A9B-B3E5-8C8944A627A6}" dt="2023-11-13T18:44:52.642" v="65"/>
          <ac:graphicFrameMkLst>
            <pc:docMk/>
            <pc:sldMk cId="3232733605" sldId="284"/>
            <ac:graphicFrameMk id="4" creationId="{355353FD-C8E0-3791-9CF3-7758FEC6A8B9}"/>
          </ac:graphicFrameMkLst>
        </pc:graphicFrameChg>
      </pc:sldChg>
      <pc:sldChg chg="addSp delSp modSp new mod modNotesTx">
        <pc:chgData name="Kira Bryant" userId="fde6f969-28da-402d-b662-e1ab71964167" providerId="ADAL" clId="{19DCEED9-7713-4A9B-B3E5-8C8944A627A6}" dt="2023-11-13T18:48:27.383" v="96" actId="14100"/>
        <pc:sldMkLst>
          <pc:docMk/>
          <pc:sldMk cId="191896909" sldId="285"/>
        </pc:sldMkLst>
        <pc:spChg chg="mod">
          <ac:chgData name="Kira Bryant" userId="fde6f969-28da-402d-b662-e1ab71964167" providerId="ADAL" clId="{19DCEED9-7713-4A9B-B3E5-8C8944A627A6}" dt="2023-11-13T18:47:07.621" v="85" actId="255"/>
          <ac:spMkLst>
            <pc:docMk/>
            <pc:sldMk cId="191896909" sldId="285"/>
            <ac:spMk id="2" creationId="{DE9C8898-5D2C-6D97-FA76-5CF430F71AF3}"/>
          </ac:spMkLst>
        </pc:spChg>
        <pc:spChg chg="del">
          <ac:chgData name="Kira Bryant" userId="fde6f969-28da-402d-b662-e1ab71964167" providerId="ADAL" clId="{19DCEED9-7713-4A9B-B3E5-8C8944A627A6}" dt="2023-11-13T18:46:51.289" v="83"/>
          <ac:spMkLst>
            <pc:docMk/>
            <pc:sldMk cId="191896909" sldId="285"/>
            <ac:spMk id="3" creationId="{EABDA879-6A40-85B4-7359-9897528DCCED}"/>
          </ac:spMkLst>
        </pc:spChg>
        <pc:spChg chg="add mod">
          <ac:chgData name="Kira Bryant" userId="fde6f969-28da-402d-b662-e1ab71964167" providerId="ADAL" clId="{19DCEED9-7713-4A9B-B3E5-8C8944A627A6}" dt="2023-11-13T18:48:27.383" v="96" actId="14100"/>
          <ac:spMkLst>
            <pc:docMk/>
            <pc:sldMk cId="191896909" sldId="285"/>
            <ac:spMk id="6" creationId="{6E9D2D5A-DB78-4FB4-4DBC-A54D8C0B7221}"/>
          </ac:spMkLst>
        </pc:spChg>
        <pc:graphicFrameChg chg="add mod">
          <ac:chgData name="Kira Bryant" userId="fde6f969-28da-402d-b662-e1ab71964167" providerId="ADAL" clId="{19DCEED9-7713-4A9B-B3E5-8C8944A627A6}" dt="2023-11-13T18:46:51.289" v="83"/>
          <ac:graphicFrameMkLst>
            <pc:docMk/>
            <pc:sldMk cId="191896909" sldId="285"/>
            <ac:graphicFrameMk id="4" creationId="{3AEFAE40-C043-60F7-C1AC-4392664E9686}"/>
          </ac:graphicFrameMkLst>
        </pc:graphicFrameChg>
      </pc:sldChg>
      <pc:sldChg chg="addSp delSp modSp new mod modNotesTx">
        <pc:chgData name="Kira Bryant" userId="fde6f969-28da-402d-b662-e1ab71964167" providerId="ADAL" clId="{19DCEED9-7713-4A9B-B3E5-8C8944A627A6}" dt="2023-11-13T18:56:44.264" v="110" actId="14100"/>
        <pc:sldMkLst>
          <pc:docMk/>
          <pc:sldMk cId="711397260" sldId="286"/>
        </pc:sldMkLst>
        <pc:spChg chg="mod">
          <ac:chgData name="Kira Bryant" userId="fde6f969-28da-402d-b662-e1ab71964167" providerId="ADAL" clId="{19DCEED9-7713-4A9B-B3E5-8C8944A627A6}" dt="2023-11-13T18:55:26.160" v="101" actId="2711"/>
          <ac:spMkLst>
            <pc:docMk/>
            <pc:sldMk cId="711397260" sldId="286"/>
            <ac:spMk id="2" creationId="{6B4DFBAB-4BE1-2D67-A28D-D16910F8ED37}"/>
          </ac:spMkLst>
        </pc:spChg>
        <pc:spChg chg="del">
          <ac:chgData name="Kira Bryant" userId="fde6f969-28da-402d-b662-e1ab71964167" providerId="ADAL" clId="{19DCEED9-7713-4A9B-B3E5-8C8944A627A6}" dt="2023-11-13T18:55:34.620" v="102"/>
          <ac:spMkLst>
            <pc:docMk/>
            <pc:sldMk cId="711397260" sldId="286"/>
            <ac:spMk id="3" creationId="{97DE136B-9AD3-7741-DEE4-921F1CA0CED3}"/>
          </ac:spMkLst>
        </pc:spChg>
        <pc:spChg chg="add mod">
          <ac:chgData name="Kira Bryant" userId="fde6f969-28da-402d-b662-e1ab71964167" providerId="ADAL" clId="{19DCEED9-7713-4A9B-B3E5-8C8944A627A6}" dt="2023-11-13T18:56:44.264" v="110" actId="14100"/>
          <ac:spMkLst>
            <pc:docMk/>
            <pc:sldMk cId="711397260" sldId="286"/>
            <ac:spMk id="6" creationId="{33286891-6BB2-A0A0-1358-DABF513C3ECC}"/>
          </ac:spMkLst>
        </pc:spChg>
        <pc:graphicFrameChg chg="add mod">
          <ac:chgData name="Kira Bryant" userId="fde6f969-28da-402d-b662-e1ab71964167" providerId="ADAL" clId="{19DCEED9-7713-4A9B-B3E5-8C8944A627A6}" dt="2023-11-13T18:55:34.620" v="102"/>
          <ac:graphicFrameMkLst>
            <pc:docMk/>
            <pc:sldMk cId="711397260" sldId="286"/>
            <ac:graphicFrameMk id="4" creationId="{C83FCBC2-D7AC-E01D-3DB9-C1B4389B33A9}"/>
          </ac:graphicFrameMkLst>
        </pc:graphicFrameChg>
      </pc:sldChg>
      <pc:sldChg chg="addSp delSp modSp new mod modNotesTx">
        <pc:chgData name="Kira Bryant" userId="fde6f969-28da-402d-b662-e1ab71964167" providerId="ADAL" clId="{19DCEED9-7713-4A9B-B3E5-8C8944A627A6}" dt="2023-11-13T18:58:33.990" v="125" actId="14100"/>
        <pc:sldMkLst>
          <pc:docMk/>
          <pc:sldMk cId="2290917436" sldId="287"/>
        </pc:sldMkLst>
        <pc:spChg chg="mod">
          <ac:chgData name="Kira Bryant" userId="fde6f969-28da-402d-b662-e1ab71964167" providerId="ADAL" clId="{19DCEED9-7713-4A9B-B3E5-8C8944A627A6}" dt="2023-11-13T18:57:21.914" v="115" actId="255"/>
          <ac:spMkLst>
            <pc:docMk/>
            <pc:sldMk cId="2290917436" sldId="287"/>
            <ac:spMk id="2" creationId="{3571122E-614E-4E14-0CA6-8C7D1CD11B9E}"/>
          </ac:spMkLst>
        </pc:spChg>
        <pc:spChg chg="del">
          <ac:chgData name="Kira Bryant" userId="fde6f969-28da-402d-b662-e1ab71964167" providerId="ADAL" clId="{19DCEED9-7713-4A9B-B3E5-8C8944A627A6}" dt="2023-11-13T18:57:29.745" v="116"/>
          <ac:spMkLst>
            <pc:docMk/>
            <pc:sldMk cId="2290917436" sldId="287"/>
            <ac:spMk id="3" creationId="{14D8604B-C86A-5243-0F16-4EC390E837CE}"/>
          </ac:spMkLst>
        </pc:spChg>
        <pc:spChg chg="add mod">
          <ac:chgData name="Kira Bryant" userId="fde6f969-28da-402d-b662-e1ab71964167" providerId="ADAL" clId="{19DCEED9-7713-4A9B-B3E5-8C8944A627A6}" dt="2023-11-13T18:58:33.990" v="125" actId="14100"/>
          <ac:spMkLst>
            <pc:docMk/>
            <pc:sldMk cId="2290917436" sldId="287"/>
            <ac:spMk id="6" creationId="{C717317B-F40D-EA0D-BCEC-5B2E933AEE41}"/>
          </ac:spMkLst>
        </pc:spChg>
        <pc:graphicFrameChg chg="add mod">
          <ac:chgData name="Kira Bryant" userId="fde6f969-28da-402d-b662-e1ab71964167" providerId="ADAL" clId="{19DCEED9-7713-4A9B-B3E5-8C8944A627A6}" dt="2023-11-13T18:57:29.745" v="116"/>
          <ac:graphicFrameMkLst>
            <pc:docMk/>
            <pc:sldMk cId="2290917436" sldId="287"/>
            <ac:graphicFrameMk id="4" creationId="{6C6FE29A-0842-946F-B60B-44DD6F331752}"/>
          </ac:graphicFrameMkLst>
        </pc:graphicFrameChg>
      </pc:sldChg>
      <pc:sldChg chg="addSp delSp modSp new mod modNotesTx">
        <pc:chgData name="Kira Bryant" userId="fde6f969-28da-402d-b662-e1ab71964167" providerId="ADAL" clId="{19DCEED9-7713-4A9B-B3E5-8C8944A627A6}" dt="2023-11-13T19:01:06.598" v="138" actId="14100"/>
        <pc:sldMkLst>
          <pc:docMk/>
          <pc:sldMk cId="1363139455" sldId="288"/>
        </pc:sldMkLst>
        <pc:spChg chg="mod">
          <ac:chgData name="Kira Bryant" userId="fde6f969-28da-402d-b662-e1ab71964167" providerId="ADAL" clId="{19DCEED9-7713-4A9B-B3E5-8C8944A627A6}" dt="2023-11-13T18:59:58.889" v="131" actId="255"/>
          <ac:spMkLst>
            <pc:docMk/>
            <pc:sldMk cId="1363139455" sldId="288"/>
            <ac:spMk id="2" creationId="{2A27CE11-2DC1-7F96-73D5-BF02E9F67DCD}"/>
          </ac:spMkLst>
        </pc:spChg>
        <pc:spChg chg="del">
          <ac:chgData name="Kira Bryant" userId="fde6f969-28da-402d-b662-e1ab71964167" providerId="ADAL" clId="{19DCEED9-7713-4A9B-B3E5-8C8944A627A6}" dt="2023-11-13T18:59:44.442" v="129"/>
          <ac:spMkLst>
            <pc:docMk/>
            <pc:sldMk cId="1363139455" sldId="288"/>
            <ac:spMk id="3" creationId="{EDB4F7B7-A080-764F-A890-9CC0075AC8F0}"/>
          </ac:spMkLst>
        </pc:spChg>
        <pc:spChg chg="add mod">
          <ac:chgData name="Kira Bryant" userId="fde6f969-28da-402d-b662-e1ab71964167" providerId="ADAL" clId="{19DCEED9-7713-4A9B-B3E5-8C8944A627A6}" dt="2023-11-13T19:01:06.598" v="138" actId="14100"/>
          <ac:spMkLst>
            <pc:docMk/>
            <pc:sldMk cId="1363139455" sldId="288"/>
            <ac:spMk id="6" creationId="{4644D7CB-F636-5525-D616-2078DA507502}"/>
          </ac:spMkLst>
        </pc:spChg>
        <pc:graphicFrameChg chg="add mod">
          <ac:chgData name="Kira Bryant" userId="fde6f969-28da-402d-b662-e1ab71964167" providerId="ADAL" clId="{19DCEED9-7713-4A9B-B3E5-8C8944A627A6}" dt="2023-11-13T18:59:44.442" v="129"/>
          <ac:graphicFrameMkLst>
            <pc:docMk/>
            <pc:sldMk cId="1363139455" sldId="288"/>
            <ac:graphicFrameMk id="4" creationId="{B1D8F28A-E7D3-6C2D-93B4-5C4D75155F29}"/>
          </ac:graphicFrameMkLst>
        </pc:graphicFrameChg>
      </pc:sldChg>
      <pc:sldChg chg="addSp delSp modSp new mod modNotesTx">
        <pc:chgData name="Kira Bryant" userId="fde6f969-28da-402d-b662-e1ab71964167" providerId="ADAL" clId="{19DCEED9-7713-4A9B-B3E5-8C8944A627A6}" dt="2023-11-13T19:12:01.490" v="157" actId="2711"/>
        <pc:sldMkLst>
          <pc:docMk/>
          <pc:sldMk cId="1879743981" sldId="289"/>
        </pc:sldMkLst>
        <pc:spChg chg="mod">
          <ac:chgData name="Kira Bryant" userId="fde6f969-28da-402d-b662-e1ab71964167" providerId="ADAL" clId="{19DCEED9-7713-4A9B-B3E5-8C8944A627A6}" dt="2023-11-13T19:12:01.490" v="157" actId="2711"/>
          <ac:spMkLst>
            <pc:docMk/>
            <pc:sldMk cId="1879743981" sldId="289"/>
            <ac:spMk id="2" creationId="{4C56B215-DF33-E5D0-2DC3-6363769F0034}"/>
          </ac:spMkLst>
        </pc:spChg>
        <pc:spChg chg="del">
          <ac:chgData name="Kira Bryant" userId="fde6f969-28da-402d-b662-e1ab71964167" providerId="ADAL" clId="{19DCEED9-7713-4A9B-B3E5-8C8944A627A6}" dt="2023-11-13T19:04:21.772" v="142"/>
          <ac:spMkLst>
            <pc:docMk/>
            <pc:sldMk cId="1879743981" sldId="289"/>
            <ac:spMk id="3" creationId="{7FEF5385-7641-FA85-F364-F52980F2E264}"/>
          </ac:spMkLst>
        </pc:spChg>
        <pc:spChg chg="add mod">
          <ac:chgData name="Kira Bryant" userId="fde6f969-28da-402d-b662-e1ab71964167" providerId="ADAL" clId="{19DCEED9-7713-4A9B-B3E5-8C8944A627A6}" dt="2023-11-13T19:06:58.358" v="153" actId="14100"/>
          <ac:spMkLst>
            <pc:docMk/>
            <pc:sldMk cId="1879743981" sldId="289"/>
            <ac:spMk id="6" creationId="{1B4467DE-3642-A9AD-7F17-9A102AEC5BFB}"/>
          </ac:spMkLst>
        </pc:spChg>
        <pc:graphicFrameChg chg="add mod">
          <ac:chgData name="Kira Bryant" userId="fde6f969-28da-402d-b662-e1ab71964167" providerId="ADAL" clId="{19DCEED9-7713-4A9B-B3E5-8C8944A627A6}" dt="2023-11-13T19:09:30.179" v="154" actId="207"/>
          <ac:graphicFrameMkLst>
            <pc:docMk/>
            <pc:sldMk cId="1879743981" sldId="289"/>
            <ac:graphicFrameMk id="4" creationId="{267701BD-685C-CB6C-9590-E25319498D98}"/>
          </ac:graphicFrameMkLst>
        </pc:graphicFrameChg>
      </pc:sldChg>
      <pc:sldChg chg="addSp delSp modSp new mod modNotesTx">
        <pc:chgData name="Kira Bryant" userId="fde6f969-28da-402d-b662-e1ab71964167" providerId="ADAL" clId="{19DCEED9-7713-4A9B-B3E5-8C8944A627A6}" dt="2023-11-13T19:15:19.199" v="180" actId="14100"/>
        <pc:sldMkLst>
          <pc:docMk/>
          <pc:sldMk cId="1879315167" sldId="290"/>
        </pc:sldMkLst>
        <pc:spChg chg="mod">
          <ac:chgData name="Kira Bryant" userId="fde6f969-28da-402d-b662-e1ab71964167" providerId="ADAL" clId="{19DCEED9-7713-4A9B-B3E5-8C8944A627A6}" dt="2023-11-13T19:12:37.036" v="161" actId="2711"/>
          <ac:spMkLst>
            <pc:docMk/>
            <pc:sldMk cId="1879315167" sldId="290"/>
            <ac:spMk id="2" creationId="{DB6C58B3-B281-231B-CB52-AA4CAC8BC399}"/>
          </ac:spMkLst>
        </pc:spChg>
        <pc:spChg chg="del">
          <ac:chgData name="Kira Bryant" userId="fde6f969-28da-402d-b662-e1ab71964167" providerId="ADAL" clId="{19DCEED9-7713-4A9B-B3E5-8C8944A627A6}" dt="2023-11-13T19:13:02.221" v="162"/>
          <ac:spMkLst>
            <pc:docMk/>
            <pc:sldMk cId="1879315167" sldId="290"/>
            <ac:spMk id="3" creationId="{142C4B0F-FDF4-8A1A-A31A-A42948FF3B67}"/>
          </ac:spMkLst>
        </pc:spChg>
        <pc:spChg chg="add del">
          <ac:chgData name="Kira Bryant" userId="fde6f969-28da-402d-b662-e1ab71964167" providerId="ADAL" clId="{19DCEED9-7713-4A9B-B3E5-8C8944A627A6}" dt="2023-11-13T19:13:19.534" v="164" actId="22"/>
          <ac:spMkLst>
            <pc:docMk/>
            <pc:sldMk cId="1879315167" sldId="290"/>
            <ac:spMk id="6" creationId="{577745A1-464A-9912-C0D0-A80C9EB9A798}"/>
          </ac:spMkLst>
        </pc:spChg>
        <pc:spChg chg="add mod">
          <ac:chgData name="Kira Bryant" userId="fde6f969-28da-402d-b662-e1ab71964167" providerId="ADAL" clId="{19DCEED9-7713-4A9B-B3E5-8C8944A627A6}" dt="2023-11-13T19:14:25.750" v="170" actId="2711"/>
          <ac:spMkLst>
            <pc:docMk/>
            <pc:sldMk cId="1879315167" sldId="290"/>
            <ac:spMk id="7" creationId="{27A69747-DD00-9AFE-1015-BECFF5A984D7}"/>
          </ac:spMkLst>
        </pc:spChg>
        <pc:spChg chg="add mod">
          <ac:chgData name="Kira Bryant" userId="fde6f969-28da-402d-b662-e1ab71964167" providerId="ADAL" clId="{19DCEED9-7713-4A9B-B3E5-8C8944A627A6}" dt="2023-11-13T19:15:19.199" v="180" actId="14100"/>
          <ac:spMkLst>
            <pc:docMk/>
            <pc:sldMk cId="1879315167" sldId="290"/>
            <ac:spMk id="9" creationId="{5C19D826-BCC5-E911-921E-68413662E5FF}"/>
          </ac:spMkLst>
        </pc:spChg>
        <pc:graphicFrameChg chg="add mod">
          <ac:chgData name="Kira Bryant" userId="fde6f969-28da-402d-b662-e1ab71964167" providerId="ADAL" clId="{19DCEED9-7713-4A9B-B3E5-8C8944A627A6}" dt="2023-11-13T19:13:02.221" v="162"/>
          <ac:graphicFrameMkLst>
            <pc:docMk/>
            <pc:sldMk cId="1879315167" sldId="290"/>
            <ac:graphicFrameMk id="4" creationId="{3FA8E3C1-2FE8-13E6-8E83-E7A423E3D26C}"/>
          </ac:graphicFrameMkLst>
        </pc:graphicFrameChg>
      </pc:sldChg>
      <pc:sldChg chg="addSp delSp modSp new mod modNotesTx">
        <pc:chgData name="Kira Bryant" userId="fde6f969-28da-402d-b662-e1ab71964167" providerId="ADAL" clId="{19DCEED9-7713-4A9B-B3E5-8C8944A627A6}" dt="2023-11-13T19:32:12.052" v="193" actId="14100"/>
        <pc:sldMkLst>
          <pc:docMk/>
          <pc:sldMk cId="631223274" sldId="291"/>
        </pc:sldMkLst>
        <pc:spChg chg="mod">
          <ac:chgData name="Kira Bryant" userId="fde6f969-28da-402d-b662-e1ab71964167" providerId="ADAL" clId="{19DCEED9-7713-4A9B-B3E5-8C8944A627A6}" dt="2023-11-13T19:31:02.067" v="184" actId="2711"/>
          <ac:spMkLst>
            <pc:docMk/>
            <pc:sldMk cId="631223274" sldId="291"/>
            <ac:spMk id="2" creationId="{FEF26092-20FE-6572-E569-75A4F5EC4C81}"/>
          </ac:spMkLst>
        </pc:spChg>
        <pc:spChg chg="del">
          <ac:chgData name="Kira Bryant" userId="fde6f969-28da-402d-b662-e1ab71964167" providerId="ADAL" clId="{19DCEED9-7713-4A9B-B3E5-8C8944A627A6}" dt="2023-11-13T19:31:11.527" v="185"/>
          <ac:spMkLst>
            <pc:docMk/>
            <pc:sldMk cId="631223274" sldId="291"/>
            <ac:spMk id="3" creationId="{EC67DDB0-4C2D-08D5-A70A-23CD9CF433CB}"/>
          </ac:spMkLst>
        </pc:spChg>
        <pc:spChg chg="add mod">
          <ac:chgData name="Kira Bryant" userId="fde6f969-28da-402d-b662-e1ab71964167" providerId="ADAL" clId="{19DCEED9-7713-4A9B-B3E5-8C8944A627A6}" dt="2023-11-13T19:32:12.052" v="193" actId="14100"/>
          <ac:spMkLst>
            <pc:docMk/>
            <pc:sldMk cId="631223274" sldId="291"/>
            <ac:spMk id="6" creationId="{F471C0C6-1223-6657-8B8C-B01928CCE984}"/>
          </ac:spMkLst>
        </pc:spChg>
        <pc:graphicFrameChg chg="add mod">
          <ac:chgData name="Kira Bryant" userId="fde6f969-28da-402d-b662-e1ab71964167" providerId="ADAL" clId="{19DCEED9-7713-4A9B-B3E5-8C8944A627A6}" dt="2023-11-13T19:31:11.527" v="185"/>
          <ac:graphicFrameMkLst>
            <pc:docMk/>
            <pc:sldMk cId="631223274" sldId="291"/>
            <ac:graphicFrameMk id="4" creationId="{113BA124-72F1-B451-C627-B2A9C25455FE}"/>
          </ac:graphicFrameMkLst>
        </pc:graphicFrameChg>
      </pc:sldChg>
      <pc:sldChg chg="modSp new mod">
        <pc:chgData name="Kira Bryant" userId="fde6f969-28da-402d-b662-e1ab71964167" providerId="ADAL" clId="{19DCEED9-7713-4A9B-B3E5-8C8944A627A6}" dt="2023-11-13T19:35:08.425" v="199" actId="27636"/>
        <pc:sldMkLst>
          <pc:docMk/>
          <pc:sldMk cId="1122689289" sldId="292"/>
        </pc:sldMkLst>
        <pc:spChg chg="mod">
          <ac:chgData name="Kira Bryant" userId="fde6f969-28da-402d-b662-e1ab71964167" providerId="ADAL" clId="{19DCEED9-7713-4A9B-B3E5-8C8944A627A6}" dt="2023-11-13T19:34:56.869" v="197" actId="255"/>
          <ac:spMkLst>
            <pc:docMk/>
            <pc:sldMk cId="1122689289" sldId="292"/>
            <ac:spMk id="2" creationId="{D3FB3500-C6C5-48DD-1CEB-250FE19FBFBA}"/>
          </ac:spMkLst>
        </pc:spChg>
        <pc:spChg chg="mod">
          <ac:chgData name="Kira Bryant" userId="fde6f969-28da-402d-b662-e1ab71964167" providerId="ADAL" clId="{19DCEED9-7713-4A9B-B3E5-8C8944A627A6}" dt="2023-11-13T19:35:08.425" v="199" actId="27636"/>
          <ac:spMkLst>
            <pc:docMk/>
            <pc:sldMk cId="1122689289" sldId="292"/>
            <ac:spMk id="3" creationId="{80E15516-6C81-F9AA-4E9C-7714DA3A2C19}"/>
          </ac:spMkLst>
        </pc:spChg>
      </pc:sldChg>
      <pc:sldChg chg="modSp new mod">
        <pc:chgData name="Kira Bryant" userId="fde6f969-28da-402d-b662-e1ab71964167" providerId="ADAL" clId="{19DCEED9-7713-4A9B-B3E5-8C8944A627A6}" dt="2023-11-13T19:35:52.624" v="204"/>
        <pc:sldMkLst>
          <pc:docMk/>
          <pc:sldMk cId="1331845995" sldId="293"/>
        </pc:sldMkLst>
        <pc:spChg chg="mod">
          <ac:chgData name="Kira Bryant" userId="fde6f969-28da-402d-b662-e1ab71964167" providerId="ADAL" clId="{19DCEED9-7713-4A9B-B3E5-8C8944A627A6}" dt="2023-11-13T19:35:43.722" v="203" actId="2711"/>
          <ac:spMkLst>
            <pc:docMk/>
            <pc:sldMk cId="1331845995" sldId="293"/>
            <ac:spMk id="2" creationId="{9F3691B6-4971-DF05-EAB7-116C86A406B1}"/>
          </ac:spMkLst>
        </pc:spChg>
        <pc:spChg chg="mod">
          <ac:chgData name="Kira Bryant" userId="fde6f969-28da-402d-b662-e1ab71964167" providerId="ADAL" clId="{19DCEED9-7713-4A9B-B3E5-8C8944A627A6}" dt="2023-11-13T19:35:52.624" v="204"/>
          <ac:spMkLst>
            <pc:docMk/>
            <pc:sldMk cId="1331845995" sldId="293"/>
            <ac:spMk id="3" creationId="{EA849E15-0A34-D74B-E41D-A6B1C3ECDDC6}"/>
          </ac:spMkLst>
        </pc:spChg>
      </pc:sldChg>
      <pc:sldChg chg="modSp new mod">
        <pc:chgData name="Kira Bryant" userId="fde6f969-28da-402d-b662-e1ab71964167" providerId="ADAL" clId="{19DCEED9-7713-4A9B-B3E5-8C8944A627A6}" dt="2023-11-13T19:36:38.946" v="210" actId="2711"/>
        <pc:sldMkLst>
          <pc:docMk/>
          <pc:sldMk cId="3808077841" sldId="294"/>
        </pc:sldMkLst>
        <pc:spChg chg="mod">
          <ac:chgData name="Kira Bryant" userId="fde6f969-28da-402d-b662-e1ab71964167" providerId="ADAL" clId="{19DCEED9-7713-4A9B-B3E5-8C8944A627A6}" dt="2023-11-13T19:36:38.946" v="210" actId="2711"/>
          <ac:spMkLst>
            <pc:docMk/>
            <pc:sldMk cId="3808077841" sldId="294"/>
            <ac:spMk id="2" creationId="{6621C51F-F8FE-06B4-1AEE-632AA115F234}"/>
          </ac:spMkLst>
        </pc:spChg>
        <pc:spChg chg="mod">
          <ac:chgData name="Kira Bryant" userId="fde6f969-28da-402d-b662-e1ab71964167" providerId="ADAL" clId="{19DCEED9-7713-4A9B-B3E5-8C8944A627A6}" dt="2023-11-13T19:36:25.238" v="208" actId="27636"/>
          <ac:spMkLst>
            <pc:docMk/>
            <pc:sldMk cId="3808077841" sldId="294"/>
            <ac:spMk id="3" creationId="{C5091F66-3D01-59C4-AA21-EE13BACF4498}"/>
          </ac:spMkLst>
        </pc:spChg>
      </pc:sldChg>
      <pc:sldChg chg="modSp new mod">
        <pc:chgData name="Kira Bryant" userId="fde6f969-28da-402d-b662-e1ab71964167" providerId="ADAL" clId="{19DCEED9-7713-4A9B-B3E5-8C8944A627A6}" dt="2023-11-13T19:37:14.293" v="216" actId="27636"/>
        <pc:sldMkLst>
          <pc:docMk/>
          <pc:sldMk cId="2608150116" sldId="295"/>
        </pc:sldMkLst>
        <pc:spChg chg="mod">
          <ac:chgData name="Kira Bryant" userId="fde6f969-28da-402d-b662-e1ab71964167" providerId="ADAL" clId="{19DCEED9-7713-4A9B-B3E5-8C8944A627A6}" dt="2023-11-13T19:37:04.894" v="214" actId="2711"/>
          <ac:spMkLst>
            <pc:docMk/>
            <pc:sldMk cId="2608150116" sldId="295"/>
            <ac:spMk id="2" creationId="{C3B6439D-D036-5318-F74B-3A39FBFE9489}"/>
          </ac:spMkLst>
        </pc:spChg>
        <pc:spChg chg="mod">
          <ac:chgData name="Kira Bryant" userId="fde6f969-28da-402d-b662-e1ab71964167" providerId="ADAL" clId="{19DCEED9-7713-4A9B-B3E5-8C8944A627A6}" dt="2023-11-13T19:37:14.293" v="216" actId="27636"/>
          <ac:spMkLst>
            <pc:docMk/>
            <pc:sldMk cId="2608150116" sldId="295"/>
            <ac:spMk id="3" creationId="{DC362ECE-1B95-3A3D-8261-9F32DD717594}"/>
          </ac:spMkLst>
        </pc:spChg>
      </pc:sldChg>
      <pc:sldChg chg="new del">
        <pc:chgData name="Kira Bryant" userId="fde6f969-28da-402d-b662-e1ab71964167" providerId="ADAL" clId="{19DCEED9-7713-4A9B-B3E5-8C8944A627A6}" dt="2023-11-13T19:40:03.746" v="240" actId="2696"/>
        <pc:sldMkLst>
          <pc:docMk/>
          <pc:sldMk cId="3598986116" sldId="296"/>
        </pc:sldMkLst>
      </pc:sldChg>
      <pc:sldChg chg="modSp new mod">
        <pc:chgData name="Kira Bryant" userId="fde6f969-28da-402d-b662-e1ab71964167" providerId="ADAL" clId="{19DCEED9-7713-4A9B-B3E5-8C8944A627A6}" dt="2023-11-13T19:38:28.632" v="229" actId="2711"/>
        <pc:sldMkLst>
          <pc:docMk/>
          <pc:sldMk cId="565166092" sldId="297"/>
        </pc:sldMkLst>
        <pc:spChg chg="mod">
          <ac:chgData name="Kira Bryant" userId="fde6f969-28da-402d-b662-e1ab71964167" providerId="ADAL" clId="{19DCEED9-7713-4A9B-B3E5-8C8944A627A6}" dt="2023-11-13T19:38:28.632" v="229" actId="2711"/>
          <ac:spMkLst>
            <pc:docMk/>
            <pc:sldMk cId="565166092" sldId="297"/>
            <ac:spMk id="2" creationId="{93B7F169-6A09-A34D-BA1E-3045A87AF321}"/>
          </ac:spMkLst>
        </pc:spChg>
        <pc:spChg chg="mod">
          <ac:chgData name="Kira Bryant" userId="fde6f969-28da-402d-b662-e1ab71964167" providerId="ADAL" clId="{19DCEED9-7713-4A9B-B3E5-8C8944A627A6}" dt="2023-11-13T19:38:16.869" v="227" actId="5793"/>
          <ac:spMkLst>
            <pc:docMk/>
            <pc:sldMk cId="565166092" sldId="297"/>
            <ac:spMk id="3" creationId="{074BC3A8-C0CC-8F5D-4AAA-5DF6BF0B1689}"/>
          </ac:spMkLst>
        </pc:spChg>
      </pc:sldChg>
      <pc:sldChg chg="modSp new mod">
        <pc:chgData name="Kira Bryant" userId="fde6f969-28da-402d-b662-e1ab71964167" providerId="ADAL" clId="{19DCEED9-7713-4A9B-B3E5-8C8944A627A6}" dt="2023-11-13T19:39:15.753" v="234" actId="2711"/>
        <pc:sldMkLst>
          <pc:docMk/>
          <pc:sldMk cId="3785949515" sldId="298"/>
        </pc:sldMkLst>
        <pc:spChg chg="mod">
          <ac:chgData name="Kira Bryant" userId="fde6f969-28da-402d-b662-e1ab71964167" providerId="ADAL" clId="{19DCEED9-7713-4A9B-B3E5-8C8944A627A6}" dt="2023-11-13T19:39:10.511" v="233" actId="255"/>
          <ac:spMkLst>
            <pc:docMk/>
            <pc:sldMk cId="3785949515" sldId="298"/>
            <ac:spMk id="2" creationId="{7B83C1AD-01D6-2B3C-12A3-FA46415DBBF9}"/>
          </ac:spMkLst>
        </pc:spChg>
        <pc:spChg chg="mod">
          <ac:chgData name="Kira Bryant" userId="fde6f969-28da-402d-b662-e1ab71964167" providerId="ADAL" clId="{19DCEED9-7713-4A9B-B3E5-8C8944A627A6}" dt="2023-11-13T19:39:15.753" v="234" actId="2711"/>
          <ac:spMkLst>
            <pc:docMk/>
            <pc:sldMk cId="3785949515" sldId="298"/>
            <ac:spMk id="3" creationId="{F968C5F8-13EC-694E-C210-14B989A252BB}"/>
          </ac:spMkLst>
        </pc:spChg>
      </pc:sldChg>
      <pc:sldChg chg="modSp new mod">
        <pc:chgData name="Kira Bryant" userId="fde6f969-28da-402d-b662-e1ab71964167" providerId="ADAL" clId="{19DCEED9-7713-4A9B-B3E5-8C8944A627A6}" dt="2023-11-13T19:39:52.326" v="239" actId="2711"/>
        <pc:sldMkLst>
          <pc:docMk/>
          <pc:sldMk cId="2608997375" sldId="299"/>
        </pc:sldMkLst>
        <pc:spChg chg="mod">
          <ac:chgData name="Kira Bryant" userId="fde6f969-28da-402d-b662-e1ab71964167" providerId="ADAL" clId="{19DCEED9-7713-4A9B-B3E5-8C8944A627A6}" dt="2023-11-13T19:39:52.326" v="239" actId="2711"/>
          <ac:spMkLst>
            <pc:docMk/>
            <pc:sldMk cId="2608997375" sldId="299"/>
            <ac:spMk id="2" creationId="{885971F6-4041-7119-BD6A-05582DC5F570}"/>
          </ac:spMkLst>
        </pc:spChg>
        <pc:spChg chg="mod">
          <ac:chgData name="Kira Bryant" userId="fde6f969-28da-402d-b662-e1ab71964167" providerId="ADAL" clId="{19DCEED9-7713-4A9B-B3E5-8C8944A627A6}" dt="2023-11-13T19:39:40.717" v="237"/>
          <ac:spMkLst>
            <pc:docMk/>
            <pc:sldMk cId="2608997375" sldId="299"/>
            <ac:spMk id="3" creationId="{ED964B88-4D23-5670-AB6E-B1376660E690}"/>
          </ac:spMkLst>
        </pc:spChg>
      </pc:sldChg>
      <pc:sldMasterChg chg="delSldLayout">
        <pc:chgData name="Kira Bryant" userId="fde6f969-28da-402d-b662-e1ab71964167" providerId="ADAL" clId="{19DCEED9-7713-4A9B-B3E5-8C8944A627A6}" dt="2023-11-13T19:40:25.088" v="248" actId="2696"/>
        <pc:sldMasterMkLst>
          <pc:docMk/>
          <pc:sldMasterMk cId="4194143696" sldId="2147483719"/>
        </pc:sldMasterMkLst>
        <pc:sldLayoutChg chg="del">
          <pc:chgData name="Kira Bryant" userId="fde6f969-28da-402d-b662-e1ab71964167" providerId="ADAL" clId="{19DCEED9-7713-4A9B-B3E5-8C8944A627A6}" dt="2023-11-13T19:40:25.088" v="248" actId="2696"/>
          <pc:sldLayoutMkLst>
            <pc:docMk/>
            <pc:sldMasterMk cId="4194143696" sldId="2147483719"/>
            <pc:sldLayoutMk cId="4098087748" sldId="2147483732"/>
          </pc:sldLayoutMkLst>
        </pc:sldLayoutChg>
        <pc:sldLayoutChg chg="del">
          <pc:chgData name="Kira Bryant" userId="fde6f969-28da-402d-b662-e1ab71964167" providerId="ADAL" clId="{19DCEED9-7713-4A9B-B3E5-8C8944A627A6}" dt="2023-11-13T19:40:06.381" v="241" actId="2696"/>
          <pc:sldLayoutMkLst>
            <pc:docMk/>
            <pc:sldMasterMk cId="4194143696" sldId="2147483719"/>
            <pc:sldLayoutMk cId="1955389676" sldId="2147483733"/>
          </pc:sldLayoutMkLst>
        </pc:sldLayoutChg>
        <pc:sldLayoutChg chg="del">
          <pc:chgData name="Kira Bryant" userId="fde6f969-28da-402d-b662-e1ab71964167" providerId="ADAL" clId="{19DCEED9-7713-4A9B-B3E5-8C8944A627A6}" dt="2023-11-13T19:40:11.634" v="243" actId="2696"/>
          <pc:sldLayoutMkLst>
            <pc:docMk/>
            <pc:sldMasterMk cId="4194143696" sldId="2147483719"/>
            <pc:sldLayoutMk cId="2562343666" sldId="2147483734"/>
          </pc:sldLayoutMkLst>
        </pc:sldLayoutChg>
        <pc:sldLayoutChg chg="del">
          <pc:chgData name="Kira Bryant" userId="fde6f969-28da-402d-b662-e1ab71964167" providerId="ADAL" clId="{19DCEED9-7713-4A9B-B3E5-8C8944A627A6}" dt="2023-11-13T19:40:22.566" v="247" actId="2696"/>
          <pc:sldLayoutMkLst>
            <pc:docMk/>
            <pc:sldMasterMk cId="4194143696" sldId="2147483719"/>
            <pc:sldLayoutMk cId="846576663" sldId="2147483735"/>
          </pc:sldLayoutMkLst>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package" Target="../embeddings/Microsoft_Excel_Worksheet7.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embeddings/oleObject1.bin"/></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1.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oleObject" Target="../embeddings/oleObject2.bin"/></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2.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3.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4.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8.xml"/><Relationship Id="rId1" Type="http://schemas.microsoft.com/office/2011/relationships/chartStyle" Target="style8.xml"/><Relationship Id="rId5" Type="http://schemas.openxmlformats.org/officeDocument/2006/relationships/chartUserShapes" Target="../drawings/drawing1.xml"/><Relationship Id="rId4" Type="http://schemas.openxmlformats.org/officeDocument/2006/relationships/package" Target="../embeddings/Microsoft_Excel_Worksheet5.xlsx"/></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6.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Black Adults in Cuyahoga County Experienced Significantly Higher Rates of Asthma-Related Hospitalizations and Emergency Department Visits Compared to their White Counterparts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manualLayout>
          <c:layoutTarget val="inner"/>
          <c:xMode val="edge"/>
          <c:yMode val="edge"/>
          <c:x val="0.10896885602714294"/>
          <c:y val="0.14863976377952753"/>
          <c:w val="0.85418907240253505"/>
          <c:h val="0.67873556430446191"/>
        </c:manualLayout>
      </c:layout>
      <c:lineChart>
        <c:grouping val="standard"/>
        <c:varyColors val="0"/>
        <c:ser>
          <c:idx val="0"/>
          <c:order val="0"/>
          <c:tx>
            <c:strRef>
              <c:f>viz!$C$4:$C$5</c:f>
              <c:strCache>
                <c:ptCount val="2"/>
                <c:pt idx="0">
                  <c:v>Cuyahoga White Adults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3.723482796161736E-2"/>
                  <c:y val="2.813659668489426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B7B-4C22-8AC4-95EA4230F0D8}"/>
                </c:ext>
              </c:extLst>
            </c:dLbl>
            <c:dLbl>
              <c:idx val="1"/>
              <c:layout>
                <c:manualLayout>
                  <c:x val="-4.5672126996987111E-2"/>
                  <c:y val="3.680398563397335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4B7B-4C22-8AC4-95EA4230F0D8}"/>
                </c:ext>
              </c:extLst>
            </c:dLbl>
            <c:dLbl>
              <c:idx val="2"/>
              <c:layout>
                <c:manualLayout>
                  <c:x val="-4.8244474263868235E-2"/>
                  <c:y val="2.813659668489426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4B7B-4C22-8AC4-95EA4230F0D8}"/>
                </c:ext>
              </c:extLst>
            </c:dLbl>
            <c:dLbl>
              <c:idx val="3"/>
              <c:layout>
                <c:manualLayout>
                  <c:x val="-4.8244474263868145E-2"/>
                  <c:y val="3.247029115943397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4B7B-4C22-8AC4-95EA4230F0D8}"/>
                </c:ext>
              </c:extLst>
            </c:dLbl>
            <c:dLbl>
              <c:idx val="4"/>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4B7B-4C22-8AC4-95EA4230F0D8}"/>
                </c:ext>
              </c:extLst>
            </c:dLbl>
            <c:dLbl>
              <c:idx val="5"/>
              <c:layout>
                <c:manualLayout>
                  <c:x val="-5.3389168797630199E-2"/>
                  <c:y val="-3.686882043319882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4B7B-4C22-8AC4-95EA4230F0D8}"/>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viz!$B$6:$B$11</c:f>
              <c:numCache>
                <c:formatCode>General</c:formatCode>
                <c:ptCount val="6"/>
                <c:pt idx="0">
                  <c:v>2016</c:v>
                </c:pt>
                <c:pt idx="1">
                  <c:v>2017</c:v>
                </c:pt>
                <c:pt idx="2">
                  <c:v>2018</c:v>
                </c:pt>
                <c:pt idx="3">
                  <c:v>2019</c:v>
                </c:pt>
                <c:pt idx="4">
                  <c:v>2020</c:v>
                </c:pt>
                <c:pt idx="5">
                  <c:v>2021</c:v>
                </c:pt>
              </c:numCache>
            </c:numRef>
          </c:cat>
          <c:val>
            <c:numRef>
              <c:f>viz!$C$6:$C$11</c:f>
              <c:numCache>
                <c:formatCode>General</c:formatCode>
                <c:ptCount val="6"/>
                <c:pt idx="0">
                  <c:v>9.35</c:v>
                </c:pt>
                <c:pt idx="1">
                  <c:v>15.32</c:v>
                </c:pt>
                <c:pt idx="2">
                  <c:v>20.81</c:v>
                </c:pt>
                <c:pt idx="3">
                  <c:v>24.77</c:v>
                </c:pt>
                <c:pt idx="4">
                  <c:v>20.440000000000001</c:v>
                </c:pt>
                <c:pt idx="5">
                  <c:v>18.52</c:v>
                </c:pt>
              </c:numCache>
            </c:numRef>
          </c:val>
          <c:smooth val="0"/>
          <c:extLst>
            <c:ext xmlns:c16="http://schemas.microsoft.com/office/drawing/2014/chart" uri="{C3380CC4-5D6E-409C-BE32-E72D297353CC}">
              <c16:uniqueId val="{00000006-4B7B-4C22-8AC4-95EA4230F0D8}"/>
            </c:ext>
          </c:extLst>
        </c:ser>
        <c:ser>
          <c:idx val="1"/>
          <c:order val="1"/>
          <c:tx>
            <c:strRef>
              <c:f>viz!$D$4:$D$5</c:f>
              <c:strCache>
                <c:ptCount val="2"/>
                <c:pt idx="0">
                  <c:v>Cuyahoga Black Adults </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dLbl>
              <c:idx val="1"/>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4B7B-4C22-8AC4-95EA4230F0D8}"/>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viz!$B$6:$B$11</c:f>
              <c:numCache>
                <c:formatCode>General</c:formatCode>
                <c:ptCount val="6"/>
                <c:pt idx="0">
                  <c:v>2016</c:v>
                </c:pt>
                <c:pt idx="1">
                  <c:v>2017</c:v>
                </c:pt>
                <c:pt idx="2">
                  <c:v>2018</c:v>
                </c:pt>
                <c:pt idx="3">
                  <c:v>2019</c:v>
                </c:pt>
                <c:pt idx="4">
                  <c:v>2020</c:v>
                </c:pt>
                <c:pt idx="5">
                  <c:v>2021</c:v>
                </c:pt>
              </c:numCache>
            </c:numRef>
          </c:cat>
          <c:val>
            <c:numRef>
              <c:f>viz!$D$6:$D$11</c:f>
              <c:numCache>
                <c:formatCode>General</c:formatCode>
                <c:ptCount val="6"/>
                <c:pt idx="0">
                  <c:v>76.680000000000007</c:v>
                </c:pt>
                <c:pt idx="1">
                  <c:v>115.36</c:v>
                </c:pt>
                <c:pt idx="2">
                  <c:v>139.77000000000001</c:v>
                </c:pt>
                <c:pt idx="3">
                  <c:v>184.37</c:v>
                </c:pt>
                <c:pt idx="4">
                  <c:v>144.1</c:v>
                </c:pt>
                <c:pt idx="5">
                  <c:v>148.74</c:v>
                </c:pt>
              </c:numCache>
            </c:numRef>
          </c:val>
          <c:smooth val="0"/>
          <c:extLst>
            <c:ext xmlns:c16="http://schemas.microsoft.com/office/drawing/2014/chart" uri="{C3380CC4-5D6E-409C-BE32-E72D297353CC}">
              <c16:uniqueId val="{00000008-4B7B-4C22-8AC4-95EA4230F0D8}"/>
            </c:ext>
          </c:extLst>
        </c:ser>
        <c:ser>
          <c:idx val="2"/>
          <c:order val="2"/>
          <c:tx>
            <c:strRef>
              <c:f>viz!$E$4:$E$5</c:f>
              <c:strCache>
                <c:ptCount val="2"/>
                <c:pt idx="0">
                  <c:v>Ohio White Adults </c:v>
                </c:pt>
              </c:strCache>
            </c:strRef>
          </c:tx>
          <c:spPr>
            <a:ln w="28575" cap="rnd">
              <a:solidFill>
                <a:schemeClr val="accent6">
                  <a:lumMod val="60000"/>
                  <a:lumOff val="40000"/>
                </a:schemeClr>
              </a:solidFill>
              <a:round/>
            </a:ln>
            <a:effectLst/>
          </c:spPr>
          <c:marker>
            <c:symbol val="circle"/>
            <c:size val="5"/>
            <c:spPr>
              <a:solidFill>
                <a:schemeClr val="accent6">
                  <a:lumMod val="60000"/>
                  <a:lumOff val="40000"/>
                </a:schemeClr>
              </a:solidFill>
              <a:ln w="9525">
                <a:solidFill>
                  <a:schemeClr val="accent3"/>
                </a:solidFill>
              </a:ln>
              <a:effectLst/>
            </c:spPr>
          </c:marker>
          <c:dLbls>
            <c:dLbl>
              <c:idx val="0"/>
              <c:layout>
                <c:manualLayout>
                  <c:x val="-4.5672126996987139E-2"/>
                  <c:y val="-4.113768010851297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4B7B-4C22-8AC4-95EA4230F0D8}"/>
                </c:ext>
              </c:extLst>
            </c:dLbl>
            <c:dLbl>
              <c:idx val="4"/>
              <c:layout>
                <c:manualLayout>
                  <c:x val="-8.6518773577740085E-2"/>
                  <c:y val="2.6465565043806063E-2"/>
                </c:manualLayout>
              </c:layout>
              <c:spPr>
                <a:noFill/>
                <a:ln>
                  <a:noFill/>
                </a:ln>
                <a:effectLst/>
              </c:spPr>
              <c:txPr>
                <a:bodyPr rot="0" spcFirstLastPara="1" vertOverflow="clip" horzOverflow="clip" vert="horz" wrap="square" lIns="36576" tIns="18288" rIns="36576" bIns="18288" anchor="ctr" anchorCtr="1">
                  <a:spAutoFit/>
                </a:bodyPr>
                <a:lstStyle/>
                <a:p>
                  <a:pPr>
                    <a:defRPr sz="900" b="0" i="0" u="none" strike="noStrike" kern="1200" baseline="0">
                      <a:solidFill>
                        <a:schemeClr val="dk1">
                          <a:lumMod val="65000"/>
                          <a:lumOff val="35000"/>
                        </a:schemeClr>
                      </a:solidFill>
                      <a:latin typeface="Source Sans Pro" panose="020B0503030403020204" pitchFamily="34" charset="0"/>
                      <a:ea typeface="Source Sans Pro" panose="020B0503030403020204" pitchFamily="34" charset="0"/>
                      <a:cs typeface="+mn-cs"/>
                    </a:defRPr>
                  </a:pPr>
                  <a:endParaRPr lang="en-US"/>
                </a:p>
              </c:txPr>
              <c:dLblPos val="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a:noFill/>
                    <a:ln>
                      <a:noFill/>
                    </a:ln>
                  </c15:spPr>
                  <c15:layout>
                    <c:manualLayout>
                      <c:w val="0.1395968301389979"/>
                      <c:h val="0.10060176930754729"/>
                    </c:manualLayout>
                  </c15:layout>
                </c:ext>
                <c:ext xmlns:c16="http://schemas.microsoft.com/office/drawing/2014/chart" uri="{C3380CC4-5D6E-409C-BE32-E72D297353CC}">
                  <c16:uniqueId val="{0000000A-4B7B-4C22-8AC4-95EA4230F0D8}"/>
                </c:ext>
              </c:extLst>
            </c:dLbl>
            <c:dLbl>
              <c:idx val="5"/>
              <c:layout>
                <c:manualLayout>
                  <c:x val="-4.8244474263868332E-2"/>
                  <c:y val="2.82014314841197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4B7B-4C22-8AC4-95EA4230F0D8}"/>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viz!$B$6:$B$11</c:f>
              <c:numCache>
                <c:formatCode>General</c:formatCode>
                <c:ptCount val="6"/>
                <c:pt idx="0">
                  <c:v>2016</c:v>
                </c:pt>
                <c:pt idx="1">
                  <c:v>2017</c:v>
                </c:pt>
                <c:pt idx="2">
                  <c:v>2018</c:v>
                </c:pt>
                <c:pt idx="3">
                  <c:v>2019</c:v>
                </c:pt>
                <c:pt idx="4">
                  <c:v>2020</c:v>
                </c:pt>
                <c:pt idx="5">
                  <c:v>2021</c:v>
                </c:pt>
              </c:numCache>
            </c:numRef>
          </c:cat>
          <c:val>
            <c:numRef>
              <c:f>viz!$E$6:$E$11</c:f>
              <c:numCache>
                <c:formatCode>0.00</c:formatCode>
                <c:ptCount val="6"/>
                <c:pt idx="0">
                  <c:v>23.20592166597401</c:v>
                </c:pt>
                <c:pt idx="1">
                  <c:v>25.853660865460142</c:v>
                </c:pt>
                <c:pt idx="2">
                  <c:v>26.037747990511647</c:v>
                </c:pt>
                <c:pt idx="3">
                  <c:v>26.108100890416257</c:v>
                </c:pt>
                <c:pt idx="4">
                  <c:v>19.192334175245101</c:v>
                </c:pt>
                <c:pt idx="5">
                  <c:v>17.67458023399103</c:v>
                </c:pt>
              </c:numCache>
            </c:numRef>
          </c:val>
          <c:smooth val="0"/>
          <c:extLst>
            <c:ext xmlns:c16="http://schemas.microsoft.com/office/drawing/2014/chart" uri="{C3380CC4-5D6E-409C-BE32-E72D297353CC}">
              <c16:uniqueId val="{0000000C-4B7B-4C22-8AC4-95EA4230F0D8}"/>
            </c:ext>
          </c:extLst>
        </c:ser>
        <c:ser>
          <c:idx val="3"/>
          <c:order val="3"/>
          <c:tx>
            <c:strRef>
              <c:f>viz!$F$4:$F$5</c:f>
              <c:strCache>
                <c:ptCount val="2"/>
                <c:pt idx="0">
                  <c:v>Ohio Black Adults</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dLbls>
            <c:dLbl>
              <c:idx val="0"/>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4B7B-4C22-8AC4-95EA4230F0D8}"/>
                </c:ext>
              </c:extLst>
            </c:dLbl>
            <c:dLbl>
              <c:idx val="1"/>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4B7B-4C22-8AC4-95EA4230F0D8}"/>
                </c:ext>
              </c:extLst>
            </c:dLbl>
            <c:dLbl>
              <c:idx val="4"/>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4B7B-4C22-8AC4-95EA4230F0D8}"/>
                </c:ext>
              </c:extLst>
            </c:dLbl>
            <c:dLbl>
              <c:idx val="5"/>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4B7B-4C22-8AC4-95EA4230F0D8}"/>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viz!$B$6:$B$11</c:f>
              <c:numCache>
                <c:formatCode>General</c:formatCode>
                <c:ptCount val="6"/>
                <c:pt idx="0">
                  <c:v>2016</c:v>
                </c:pt>
                <c:pt idx="1">
                  <c:v>2017</c:v>
                </c:pt>
                <c:pt idx="2">
                  <c:v>2018</c:v>
                </c:pt>
                <c:pt idx="3">
                  <c:v>2019</c:v>
                </c:pt>
                <c:pt idx="4">
                  <c:v>2020</c:v>
                </c:pt>
                <c:pt idx="5">
                  <c:v>2021</c:v>
                </c:pt>
              </c:numCache>
            </c:numRef>
          </c:cat>
          <c:val>
            <c:numRef>
              <c:f>viz!$F$6:$F$11</c:f>
              <c:numCache>
                <c:formatCode>0.00</c:formatCode>
                <c:ptCount val="6"/>
                <c:pt idx="0">
                  <c:v>113.02654186836551</c:v>
                </c:pt>
                <c:pt idx="1">
                  <c:v>132.15024439342727</c:v>
                </c:pt>
                <c:pt idx="2">
                  <c:v>136.81599220943681</c:v>
                </c:pt>
                <c:pt idx="3">
                  <c:v>146.44674551136245</c:v>
                </c:pt>
                <c:pt idx="4">
                  <c:v>108.20050384950439</c:v>
                </c:pt>
                <c:pt idx="5">
                  <c:v>110.85141591017455</c:v>
                </c:pt>
              </c:numCache>
            </c:numRef>
          </c:val>
          <c:smooth val="0"/>
          <c:extLst>
            <c:ext xmlns:c16="http://schemas.microsoft.com/office/drawing/2014/chart" uri="{C3380CC4-5D6E-409C-BE32-E72D297353CC}">
              <c16:uniqueId val="{00000011-4B7B-4C22-8AC4-95EA4230F0D8}"/>
            </c:ext>
          </c:extLst>
        </c:ser>
        <c:dLbls>
          <c:dLblPos val="t"/>
          <c:showLegendKey val="0"/>
          <c:showVal val="1"/>
          <c:showCatName val="0"/>
          <c:showSerName val="0"/>
          <c:showPercent val="0"/>
          <c:showBubbleSize val="0"/>
        </c:dLbls>
        <c:marker val="1"/>
        <c:smooth val="0"/>
        <c:axId val="535055680"/>
        <c:axId val="535063840"/>
      </c:lineChart>
      <c:catAx>
        <c:axId val="5350556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535063840"/>
        <c:crosses val="autoZero"/>
        <c:auto val="1"/>
        <c:lblAlgn val="ctr"/>
        <c:lblOffset val="100"/>
        <c:noMultiLvlLbl val="0"/>
      </c:catAx>
      <c:valAx>
        <c:axId val="53506384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Adult Residents</a:t>
                </a:r>
              </a:p>
            </c:rich>
          </c:tx>
          <c:layout>
            <c:manualLayout>
              <c:xMode val="edge"/>
              <c:yMode val="edge"/>
              <c:x val="9.336470136354906E-3"/>
              <c:y val="0.30118482064741908"/>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535055680"/>
        <c:crosses val="autoZero"/>
        <c:crossBetween val="between"/>
      </c:valAx>
      <c:spPr>
        <a:noFill/>
        <a:ln>
          <a:noFill/>
        </a:ln>
        <a:effectLst/>
      </c:spPr>
    </c:plotArea>
    <c:legend>
      <c:legendPos val="b"/>
      <c:layout>
        <c:manualLayout>
          <c:xMode val="edge"/>
          <c:yMode val="edge"/>
          <c:x val="0.24887885066998205"/>
          <c:y val="0.91344013032853655"/>
          <c:w val="0.54381033291891145"/>
          <c:h val="8.6559869671463466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20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j-cs"/>
              </a:defRPr>
            </a:pPr>
            <a:r>
              <a:rPr lang="en-US"/>
              <a:t>Black Children and Adults in Cuyahoga County Experienced Higher Rates of Asthma Deaths Compared to Ohio, 2016-2021 </a:t>
            </a:r>
          </a:p>
        </c:rich>
      </c:tx>
      <c:overlay val="0"/>
      <c:spPr>
        <a:noFill/>
        <a:ln>
          <a:noFill/>
        </a:ln>
        <a:effectLst/>
      </c:spPr>
      <c:txPr>
        <a:bodyPr rot="0" spcFirstLastPara="1" vertOverflow="ellipsis" vert="horz" wrap="square" anchor="ctr" anchorCtr="1"/>
        <a:lstStyle/>
        <a:p>
          <a:pPr algn="l">
            <a:defRPr sz="20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j-cs"/>
            </a:defRPr>
          </a:pPr>
          <a:endParaRPr lang="en-US"/>
        </a:p>
      </c:txPr>
    </c:title>
    <c:autoTitleDeleted val="0"/>
    <c:plotArea>
      <c:layout/>
      <c:barChart>
        <c:barDir val="col"/>
        <c:grouping val="clustered"/>
        <c:varyColors val="0"/>
        <c:ser>
          <c:idx val="0"/>
          <c:order val="0"/>
          <c:tx>
            <c:strRef>
              <c:f>Cuyahoga!$K$17</c:f>
              <c:strCache>
                <c:ptCount val="1"/>
                <c:pt idx="0">
                  <c:v>Cuyahoga County</c:v>
                </c:pt>
              </c:strCache>
            </c:strRef>
          </c:tx>
          <c:spPr>
            <a:solidFill>
              <a:srgbClr val="69C2C6"/>
            </a:solidFill>
            <a:ln>
              <a:noFill/>
            </a:ln>
            <a:effectLst/>
          </c:spPr>
          <c:invertIfNegative val="0"/>
          <c:dLbls>
            <c:dLbl>
              <c:idx val="0"/>
              <c:layout>
                <c:manualLayout>
                  <c:x val="-2.7045295119538324E-3"/>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D46-4932-9A9D-BB316501D812}"/>
                </c:ext>
              </c:extLst>
            </c:dLbl>
            <c:dLbl>
              <c:idx val="3"/>
              <c:layout>
                <c:manualLayout>
                  <c:x val="-5.4090590239077143E-3"/>
                  <c:y val="6.324491266094558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4D46-4932-9A9D-BB316501D812}"/>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multiLvlStrRef>
              <c:f>Cuyahoga!$L$15:$O$16</c:f>
              <c:multiLvlStrCache>
                <c:ptCount val="4"/>
                <c:lvl>
                  <c:pt idx="0">
                    <c:v>White</c:v>
                  </c:pt>
                  <c:pt idx="1">
                    <c:v>Black</c:v>
                  </c:pt>
                  <c:pt idx="2">
                    <c:v>White</c:v>
                  </c:pt>
                  <c:pt idx="3">
                    <c:v>Black</c:v>
                  </c:pt>
                </c:lvl>
                <c:lvl>
                  <c:pt idx="0">
                    <c:v>Adult</c:v>
                  </c:pt>
                  <c:pt idx="2">
                    <c:v>Child</c:v>
                  </c:pt>
                </c:lvl>
              </c:multiLvlStrCache>
            </c:multiLvlStrRef>
          </c:cat>
          <c:val>
            <c:numRef>
              <c:f>Cuyahoga!$L$17:$O$17</c:f>
              <c:numCache>
                <c:formatCode>0.00</c:formatCode>
                <c:ptCount val="4"/>
                <c:pt idx="0">
                  <c:v>11.9999386060371</c:v>
                </c:pt>
                <c:pt idx="1">
                  <c:v>41.125788334042959</c:v>
                </c:pt>
                <c:pt idx="2">
                  <c:v>2.4958703040696366</c:v>
                </c:pt>
                <c:pt idx="3">
                  <c:v>22.809663946213178</c:v>
                </c:pt>
              </c:numCache>
            </c:numRef>
          </c:val>
          <c:extLst>
            <c:ext xmlns:c16="http://schemas.microsoft.com/office/drawing/2014/chart" uri="{C3380CC4-5D6E-409C-BE32-E72D297353CC}">
              <c16:uniqueId val="{00000002-4D46-4932-9A9D-BB316501D812}"/>
            </c:ext>
          </c:extLst>
        </c:ser>
        <c:ser>
          <c:idx val="1"/>
          <c:order val="1"/>
          <c:tx>
            <c:strRef>
              <c:f>Cuyahoga!$K$18</c:f>
              <c:strCache>
                <c:ptCount val="1"/>
                <c:pt idx="0">
                  <c:v>Ohio</c:v>
                </c:pt>
              </c:strCache>
            </c:strRef>
          </c:tx>
          <c:spPr>
            <a:solidFill>
              <a:srgbClr val="BBD36F"/>
            </a:solidFill>
            <a:ln>
              <a:noFill/>
            </a:ln>
            <a:effectLst/>
          </c:spPr>
          <c:invertIfNegative val="0"/>
          <c:dLbls>
            <c:dLbl>
              <c:idx val="0"/>
              <c:layout>
                <c:manualLayout>
                  <c:x val="5.4090590239076154E-3"/>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4D46-4932-9A9D-BB316501D812}"/>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multiLvlStrRef>
              <c:f>Cuyahoga!$L$15:$O$16</c:f>
              <c:multiLvlStrCache>
                <c:ptCount val="4"/>
                <c:lvl>
                  <c:pt idx="0">
                    <c:v>White</c:v>
                  </c:pt>
                  <c:pt idx="1">
                    <c:v>Black</c:v>
                  </c:pt>
                  <c:pt idx="2">
                    <c:v>White</c:v>
                  </c:pt>
                  <c:pt idx="3">
                    <c:v>Black</c:v>
                  </c:pt>
                </c:lvl>
                <c:lvl>
                  <c:pt idx="0">
                    <c:v>Adult</c:v>
                  </c:pt>
                  <c:pt idx="2">
                    <c:v>Child</c:v>
                  </c:pt>
                </c:lvl>
              </c:multiLvlStrCache>
            </c:multiLvlStrRef>
          </c:cat>
          <c:val>
            <c:numRef>
              <c:f>Cuyahoga!$L$18:$O$18</c:f>
              <c:numCache>
                <c:formatCode>0.00</c:formatCode>
                <c:ptCount val="4"/>
                <c:pt idx="0">
                  <c:v>12.172437419853887</c:v>
                </c:pt>
                <c:pt idx="1">
                  <c:v>32.853552790465066</c:v>
                </c:pt>
                <c:pt idx="2">
                  <c:v>1.284779077837584</c:v>
                </c:pt>
                <c:pt idx="3">
                  <c:v>12.600378986936704</c:v>
                </c:pt>
              </c:numCache>
            </c:numRef>
          </c:val>
          <c:extLst>
            <c:ext xmlns:c16="http://schemas.microsoft.com/office/drawing/2014/chart" uri="{C3380CC4-5D6E-409C-BE32-E72D297353CC}">
              <c16:uniqueId val="{00000004-4D46-4932-9A9D-BB316501D812}"/>
            </c:ext>
          </c:extLst>
        </c:ser>
        <c:dLbls>
          <c:dLblPos val="outEnd"/>
          <c:showLegendKey val="0"/>
          <c:showVal val="1"/>
          <c:showCatName val="0"/>
          <c:showSerName val="0"/>
          <c:showPercent val="0"/>
          <c:showBubbleSize val="0"/>
        </c:dLbls>
        <c:gapWidth val="199"/>
        <c:axId val="58021967"/>
        <c:axId val="58024367"/>
      </c:barChart>
      <c:catAx>
        <c:axId val="5802196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58024367"/>
        <c:crosses val="autoZero"/>
        <c:auto val="1"/>
        <c:lblAlgn val="ctr"/>
        <c:lblOffset val="100"/>
        <c:noMultiLvlLbl val="0"/>
      </c:catAx>
      <c:valAx>
        <c:axId val="58024367"/>
        <c:scaling>
          <c:orientation val="minMax"/>
        </c:scaling>
        <c:delete val="0"/>
        <c:axPos val="l"/>
        <c:title>
          <c:tx>
            <c:rich>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1,000,000 residents</a:t>
                </a:r>
              </a:p>
            </c:rich>
          </c:tx>
          <c:layout>
            <c:manualLayout>
              <c:xMode val="edge"/>
              <c:yMode val="edge"/>
              <c:x val="1.0818118047815231E-2"/>
              <c:y val="0.31048486002521319"/>
            </c:manualLayout>
          </c:layout>
          <c:overlay val="0"/>
          <c:spPr>
            <a:noFill/>
            <a:ln>
              <a:noFill/>
            </a:ln>
            <a:effectLst/>
          </c:spPr>
          <c:txPr>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58021967"/>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Hispanic Adults in Cuyahoga County Experienced Higher Rates of Asthma-related Hospitalizations &amp; Emergency Department Visits Compared to their White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'[County Visualizations.xlsx]Cuya'!$C$4</c:f>
              <c:strCache>
                <c:ptCount val="1"/>
                <c:pt idx="0">
                  <c:v>Cuyahoga White Adults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3.9017263161820602E-2"/>
                  <c:y val="2.564945649468937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3CF8-4AE7-AD7B-20697FD50801}"/>
                </c:ext>
              </c:extLst>
            </c:dLbl>
            <c:dLbl>
              <c:idx val="1"/>
              <c:layout>
                <c:manualLayout>
                  <c:x val="-4.4416907922033726E-2"/>
                  <c:y val="2.960007316417628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3CF8-4AE7-AD7B-20697FD50801}"/>
                </c:ext>
              </c:extLst>
            </c:dLbl>
            <c:dLbl>
              <c:idx val="4"/>
              <c:layout>
                <c:manualLayout>
                  <c:x val="-4.9153438413448852E-2"/>
                  <c:y val="-4.151102688659047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3CF8-4AE7-AD7B-20697FD50801}"/>
                </c:ext>
              </c:extLst>
            </c:dLbl>
            <c:dLbl>
              <c:idx val="5"/>
              <c:layout>
                <c:manualLayout>
                  <c:x val="-5.1521703659156454E-2"/>
                  <c:y val="-3.360979354761651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3CF8-4AE7-AD7B-20697FD50801}"/>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'[County Visualizations.xlsx]Cuya'!$B$5:$B$11</c:f>
              <c:strCache>
                <c:ptCount val="6"/>
                <c:pt idx="0">
                  <c:v>2016</c:v>
                </c:pt>
                <c:pt idx="1">
                  <c:v>2017</c:v>
                </c:pt>
                <c:pt idx="2">
                  <c:v>2018</c:v>
                </c:pt>
                <c:pt idx="3">
                  <c:v>2019</c:v>
                </c:pt>
                <c:pt idx="4">
                  <c:v>2020</c:v>
                </c:pt>
                <c:pt idx="5">
                  <c:v>2021</c:v>
                </c:pt>
              </c:strCache>
              <c:extLst/>
            </c:strRef>
          </c:cat>
          <c:val>
            <c:numRef>
              <c:f>'[County Visualizations.xlsx]Cuya'!$C$5:$C$11</c:f>
              <c:numCache>
                <c:formatCode>General</c:formatCode>
                <c:ptCount val="6"/>
                <c:pt idx="0">
                  <c:v>9.35</c:v>
                </c:pt>
                <c:pt idx="1">
                  <c:v>15.32</c:v>
                </c:pt>
                <c:pt idx="2">
                  <c:v>20.81</c:v>
                </c:pt>
                <c:pt idx="3">
                  <c:v>24.77</c:v>
                </c:pt>
                <c:pt idx="4">
                  <c:v>20.440000000000001</c:v>
                </c:pt>
                <c:pt idx="5">
                  <c:v>18.52</c:v>
                </c:pt>
              </c:numCache>
              <c:extLst/>
            </c:numRef>
          </c:val>
          <c:smooth val="0"/>
          <c:extLst>
            <c:ext xmlns:c16="http://schemas.microsoft.com/office/drawing/2014/chart" uri="{C3380CC4-5D6E-409C-BE32-E72D297353CC}">
              <c16:uniqueId val="{00000004-3CF8-4AE7-AD7B-20697FD50801}"/>
            </c:ext>
          </c:extLst>
        </c:ser>
        <c:ser>
          <c:idx val="2"/>
          <c:order val="1"/>
          <c:tx>
            <c:strRef>
              <c:f>'[County Visualizations.xlsx]Cuya'!$E$4</c:f>
              <c:strCache>
                <c:ptCount val="1"/>
                <c:pt idx="0">
                  <c:v>Ohio White Adults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0"/>
              <c:layout>
                <c:manualLayout>
                  <c:x val="-4.4416907922033726E-2"/>
                  <c:y val="-2.564945649468937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3CF8-4AE7-AD7B-20697FD50801}"/>
                </c:ext>
              </c:extLst>
            </c:dLbl>
            <c:dLbl>
              <c:idx val="1"/>
              <c:layout>
                <c:manualLayout>
                  <c:x val="-5.8626499396278842E-2"/>
                  <c:y val="3.360979354761651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3CF8-4AE7-AD7B-20697FD50801}"/>
                </c:ext>
              </c:extLst>
            </c:dLbl>
            <c:dLbl>
              <c:idx val="2"/>
              <c:layout>
                <c:manualLayout>
                  <c:x val="-4.4416907922033726E-2"/>
                  <c:y val="-2.564945649468937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3CF8-4AE7-AD7B-20697FD50801}"/>
                </c:ext>
              </c:extLst>
            </c:dLbl>
            <c:dLbl>
              <c:idx val="3"/>
              <c:layout>
                <c:manualLayout>
                  <c:x val="-4.4416907922033726E-2"/>
                  <c:y val="-2.960007316417650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3CF8-4AE7-AD7B-20697FD50801}"/>
                </c:ext>
              </c:extLst>
            </c:dLbl>
            <c:dLbl>
              <c:idx val="4"/>
              <c:layout>
                <c:manualLayout>
                  <c:x val="-4.9153438413448852E-2"/>
                  <c:y val="2.570856020864233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3CF8-4AE7-AD7B-20697FD50801}"/>
                </c:ext>
              </c:extLst>
            </c:dLbl>
            <c:dLbl>
              <c:idx val="5"/>
              <c:layout>
                <c:manualLayout>
                  <c:x val="-4.9153438413448762E-2"/>
                  <c:y val="3.756041021710349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3CF8-4AE7-AD7B-20697FD50801}"/>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'[County Visualizations.xlsx]Cuya'!$B$5:$B$11</c:f>
              <c:strCache>
                <c:ptCount val="6"/>
                <c:pt idx="0">
                  <c:v>2016</c:v>
                </c:pt>
                <c:pt idx="1">
                  <c:v>2017</c:v>
                </c:pt>
                <c:pt idx="2">
                  <c:v>2018</c:v>
                </c:pt>
                <c:pt idx="3">
                  <c:v>2019</c:v>
                </c:pt>
                <c:pt idx="4">
                  <c:v>2020</c:v>
                </c:pt>
                <c:pt idx="5">
                  <c:v>2021</c:v>
                </c:pt>
              </c:strCache>
              <c:extLst/>
            </c:strRef>
          </c:cat>
          <c:val>
            <c:numRef>
              <c:f>'[County Visualizations.xlsx]Cuya'!$E$5:$E$11</c:f>
              <c:numCache>
                <c:formatCode>0.00</c:formatCode>
                <c:ptCount val="6"/>
                <c:pt idx="0">
                  <c:v>23.20592166597401</c:v>
                </c:pt>
                <c:pt idx="1">
                  <c:v>25.853660865460142</c:v>
                </c:pt>
                <c:pt idx="2">
                  <c:v>26.037747990511647</c:v>
                </c:pt>
                <c:pt idx="3">
                  <c:v>26.108100890416257</c:v>
                </c:pt>
                <c:pt idx="4">
                  <c:v>19.192334175245101</c:v>
                </c:pt>
                <c:pt idx="5">
                  <c:v>17.67458023399103</c:v>
                </c:pt>
              </c:numCache>
              <c:extLst/>
            </c:numRef>
          </c:val>
          <c:smooth val="0"/>
          <c:extLst>
            <c:ext xmlns:c16="http://schemas.microsoft.com/office/drawing/2014/chart" uri="{C3380CC4-5D6E-409C-BE32-E72D297353CC}">
              <c16:uniqueId val="{0000000B-3CF8-4AE7-AD7B-20697FD50801}"/>
            </c:ext>
          </c:extLst>
        </c:ser>
        <c:ser>
          <c:idx val="4"/>
          <c:order val="2"/>
          <c:tx>
            <c:strRef>
              <c:f>'[County Visualizations.xlsx]Cuya'!$G$4</c:f>
              <c:strCache>
                <c:ptCount val="1"/>
                <c:pt idx="0">
                  <c:v>Cuyahoga Hispanic Adults</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Lbls>
            <c:dLbl>
              <c:idx val="1"/>
              <c:layout>
                <c:manualLayout>
                  <c:x val="-4.6785173167741244E-2"/>
                  <c:y val="-4.540253984212464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3CF8-4AE7-AD7B-20697FD50801}"/>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'[County Visualizations.xlsx]Cuya'!$B$5:$B$11</c:f>
              <c:strCache>
                <c:ptCount val="6"/>
                <c:pt idx="0">
                  <c:v>2016</c:v>
                </c:pt>
                <c:pt idx="1">
                  <c:v>2017</c:v>
                </c:pt>
                <c:pt idx="2">
                  <c:v>2018</c:v>
                </c:pt>
                <c:pt idx="3">
                  <c:v>2019</c:v>
                </c:pt>
                <c:pt idx="4">
                  <c:v>2020</c:v>
                </c:pt>
                <c:pt idx="5">
                  <c:v>2021</c:v>
                </c:pt>
              </c:strCache>
              <c:extLst/>
            </c:strRef>
          </c:cat>
          <c:val>
            <c:numRef>
              <c:f>'[County Visualizations.xlsx]Cuya'!$G$5:$G$11</c:f>
              <c:numCache>
                <c:formatCode>0.00</c:formatCode>
                <c:ptCount val="6"/>
                <c:pt idx="0">
                  <c:v>58.702480233943497</c:v>
                </c:pt>
                <c:pt idx="1">
                  <c:v>29.5145793649132</c:v>
                </c:pt>
                <c:pt idx="2">
                  <c:v>73.874814309230302</c:v>
                </c:pt>
                <c:pt idx="3">
                  <c:v>97.327906565209702</c:v>
                </c:pt>
                <c:pt idx="4">
                  <c:v>91.178609386362396</c:v>
                </c:pt>
                <c:pt idx="5">
                  <c:v>117.370035046729</c:v>
                </c:pt>
              </c:numCache>
              <c:extLst/>
            </c:numRef>
          </c:val>
          <c:smooth val="0"/>
          <c:extLst>
            <c:ext xmlns:c16="http://schemas.microsoft.com/office/drawing/2014/chart" uri="{C3380CC4-5D6E-409C-BE32-E72D297353CC}">
              <c16:uniqueId val="{0000000D-3CF8-4AE7-AD7B-20697FD50801}"/>
            </c:ext>
          </c:extLst>
        </c:ser>
        <c:ser>
          <c:idx val="5"/>
          <c:order val="3"/>
          <c:tx>
            <c:strRef>
              <c:f>'[County Visualizations.xlsx]Cuya'!$H$4</c:f>
              <c:strCache>
                <c:ptCount val="1"/>
                <c:pt idx="0">
                  <c:v>Ohio Hispanic Adults</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dLbls>
            <c:dLbl>
              <c:idx val="0"/>
              <c:layout>
                <c:manualLayout>
                  <c:x val="-6.5731295133401396E-2"/>
                  <c:y val="2.175794353915520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3CF8-4AE7-AD7B-20697FD50801}"/>
                </c:ext>
              </c:extLst>
            </c:dLbl>
            <c:dLbl>
              <c:idx val="2"/>
              <c:layout>
                <c:manualLayout>
                  <c:x val="-4.2048642676326208E-2"/>
                  <c:y val="2.965917687812931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3CF8-4AE7-AD7B-20697FD50801}"/>
                </c:ext>
              </c:extLst>
            </c:dLbl>
            <c:dLbl>
              <c:idx val="3"/>
              <c:layout>
                <c:manualLayout>
                  <c:x val="-4.6785173167741244E-2"/>
                  <c:y val="-2.96000731641764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3CF8-4AE7-AD7B-20697FD50801}"/>
                </c:ext>
              </c:extLst>
            </c:dLbl>
            <c:dLbl>
              <c:idx val="4"/>
              <c:layout>
                <c:manualLayout>
                  <c:x val="-4.4416907922033809E-2"/>
                  <c:y val="-2.96000731641764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3CF8-4AE7-AD7B-20697FD50801}"/>
                </c:ext>
              </c:extLst>
            </c:dLbl>
            <c:dLbl>
              <c:idx val="5"/>
              <c:layout>
                <c:manualLayout>
                  <c:x val="-4.6785173167741417E-2"/>
                  <c:y val="-2.564945649468937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3CF8-4AE7-AD7B-20697FD50801}"/>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'[County Visualizations.xlsx]Cuya'!$B$5:$B$11</c:f>
              <c:strCache>
                <c:ptCount val="6"/>
                <c:pt idx="0">
                  <c:v>2016</c:v>
                </c:pt>
                <c:pt idx="1">
                  <c:v>2017</c:v>
                </c:pt>
                <c:pt idx="2">
                  <c:v>2018</c:v>
                </c:pt>
                <c:pt idx="3">
                  <c:v>2019</c:v>
                </c:pt>
                <c:pt idx="4">
                  <c:v>2020</c:v>
                </c:pt>
                <c:pt idx="5">
                  <c:v>2021</c:v>
                </c:pt>
              </c:strCache>
              <c:extLst/>
            </c:strRef>
          </c:cat>
          <c:val>
            <c:numRef>
              <c:f>'[County Visualizations.xlsx]Cuya'!$H$5:$H$11</c:f>
              <c:numCache>
                <c:formatCode>0.00</c:formatCode>
                <c:ptCount val="6"/>
                <c:pt idx="0">
                  <c:v>48.051649682446353</c:v>
                </c:pt>
                <c:pt idx="1">
                  <c:v>45.932741877472722</c:v>
                </c:pt>
                <c:pt idx="2">
                  <c:v>57.704568458437947</c:v>
                </c:pt>
                <c:pt idx="3">
                  <c:v>63.897430189361785</c:v>
                </c:pt>
                <c:pt idx="4">
                  <c:v>48.498576020518634</c:v>
                </c:pt>
                <c:pt idx="5">
                  <c:v>55.598992268265135</c:v>
                </c:pt>
              </c:numCache>
              <c:extLst/>
            </c:numRef>
          </c:val>
          <c:smooth val="0"/>
          <c:extLst>
            <c:ext xmlns:c16="http://schemas.microsoft.com/office/drawing/2014/chart" uri="{C3380CC4-5D6E-409C-BE32-E72D297353CC}">
              <c16:uniqueId val="{00000013-3CF8-4AE7-AD7B-20697FD50801}"/>
            </c:ext>
          </c:extLst>
        </c:ser>
        <c:dLbls>
          <c:dLblPos val="t"/>
          <c:showLegendKey val="0"/>
          <c:showVal val="1"/>
          <c:showCatName val="0"/>
          <c:showSerName val="0"/>
          <c:showPercent val="0"/>
          <c:showBubbleSize val="0"/>
        </c:dLbls>
        <c:marker val="1"/>
        <c:smooth val="0"/>
        <c:axId val="1471852063"/>
        <c:axId val="1067266255"/>
      </c:lineChart>
      <c:catAx>
        <c:axId val="147185206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067266255"/>
        <c:crosses val="autoZero"/>
        <c:auto val="1"/>
        <c:lblAlgn val="ctr"/>
        <c:lblOffset val="100"/>
        <c:noMultiLvlLbl val="0"/>
      </c:catAx>
      <c:valAx>
        <c:axId val="1067266255"/>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Adult Residents</a:t>
                </a:r>
              </a:p>
            </c:rich>
          </c:tx>
          <c:layout>
            <c:manualLayout>
              <c:xMode val="edge"/>
              <c:yMode val="edge"/>
              <c:x val="1.1841326228537596E-2"/>
              <c:y val="0.22366431827909894"/>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47185206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sz="1000" dirty="0">
                <a:solidFill>
                  <a:schemeClr val="tx1"/>
                </a:solidFill>
                <a:latin typeface="Source Sans Pro" panose="020B0503030403020204" pitchFamily="34" charset="0"/>
                <a:ea typeface="Source Sans Pro" panose="020B0503030403020204" pitchFamily="34" charset="0"/>
              </a:rPr>
              <a:t>Black Children</a:t>
            </a:r>
            <a:r>
              <a:rPr lang="en-US" sz="1000" baseline="0" dirty="0">
                <a:solidFill>
                  <a:schemeClr val="tx1"/>
                </a:solidFill>
                <a:latin typeface="Source Sans Pro" panose="020B0503030403020204" pitchFamily="34" charset="0"/>
                <a:ea typeface="Source Sans Pro" panose="020B0503030403020204" pitchFamily="34" charset="0"/>
              </a:rPr>
              <a:t> Experienced Higher Rates of Asthma-related Hospitalizations &amp; Emergency Department Visits Compared to their White Counter-parts</a:t>
            </a:r>
            <a:endParaRPr lang="en-US" sz="1000" dirty="0">
              <a:solidFill>
                <a:schemeClr val="tx1"/>
              </a:solidFill>
              <a:latin typeface="Source Sans Pro" panose="020B0503030403020204" pitchFamily="34" charset="0"/>
              <a:ea typeface="Source Sans Pro" panose="020B0503030403020204" pitchFamily="34" charset="0"/>
            </a:endParaRPr>
          </a:p>
        </c:rich>
      </c:tx>
      <c:layout>
        <c:manualLayout>
          <c:xMode val="edge"/>
          <c:yMode val="edge"/>
          <c:x val="0.12349850665218572"/>
          <c:y val="1.6666666666666666E-2"/>
        </c:manualLayout>
      </c:layout>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manualLayout>
          <c:layoutTarget val="inner"/>
          <c:xMode val="edge"/>
          <c:yMode val="edge"/>
          <c:x val="0.13253610453923106"/>
          <c:y val="0.18998907103825136"/>
          <c:w val="0.82923523622047246"/>
          <c:h val="0.5672456783419314"/>
        </c:manualLayout>
      </c:layout>
      <c:lineChart>
        <c:grouping val="standard"/>
        <c:varyColors val="0"/>
        <c:ser>
          <c:idx val="0"/>
          <c:order val="0"/>
          <c:tx>
            <c:strRef>
              <c:f>Cuya!$I$4:$I$5</c:f>
              <c:strCache>
                <c:ptCount val="2"/>
                <c:pt idx="0">
                  <c:v>Cuyahoga White Children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4.9980118241382383E-2"/>
                  <c:y val="2.844800137687707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7E0-4979-B1BC-3993490C1E42}"/>
                </c:ext>
              </c:extLst>
            </c:dLbl>
            <c:dLbl>
              <c:idx val="1"/>
              <c:layout>
                <c:manualLayout>
                  <c:x val="-5.2645008314666862E-2"/>
                  <c:y val="2.844800137687699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7E0-4979-B1BC-3993490C1E42}"/>
                </c:ext>
              </c:extLst>
            </c:dLbl>
            <c:dLbl>
              <c:idx val="2"/>
              <c:layout>
                <c:manualLayout>
                  <c:x val="-4.7315228168097911E-2"/>
                  <c:y val="3.281958607633054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7E0-4979-B1BC-3993490C1E42}"/>
                </c:ext>
              </c:extLst>
            </c:dLbl>
            <c:dLbl>
              <c:idx val="4"/>
              <c:layout>
                <c:manualLayout>
                  <c:x val="-4.998011824138248E-2"/>
                  <c:y val="3.28195860763306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E7E0-4979-B1BC-3993490C1E42}"/>
                </c:ext>
              </c:extLst>
            </c:dLbl>
            <c:dLbl>
              <c:idx val="5"/>
              <c:layout>
                <c:manualLayout>
                  <c:x val="-5.7974788461235716E-2"/>
                  <c:y val="-4.586893851383331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E7E0-4979-B1BC-3993490C1E42}"/>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Cuya!$H$6:$H$11</c:f>
              <c:numCache>
                <c:formatCode>General</c:formatCode>
                <c:ptCount val="6"/>
                <c:pt idx="0">
                  <c:v>2016</c:v>
                </c:pt>
                <c:pt idx="1">
                  <c:v>2017</c:v>
                </c:pt>
                <c:pt idx="2">
                  <c:v>2018</c:v>
                </c:pt>
                <c:pt idx="3">
                  <c:v>2019</c:v>
                </c:pt>
                <c:pt idx="4">
                  <c:v>2020</c:v>
                </c:pt>
                <c:pt idx="5">
                  <c:v>2021</c:v>
                </c:pt>
              </c:numCache>
            </c:numRef>
          </c:cat>
          <c:val>
            <c:numRef>
              <c:f>Cuya!$I$6:$I$11</c:f>
              <c:numCache>
                <c:formatCode>General</c:formatCode>
                <c:ptCount val="6"/>
                <c:pt idx="0">
                  <c:v>19.63</c:v>
                </c:pt>
                <c:pt idx="1">
                  <c:v>23.49</c:v>
                </c:pt>
                <c:pt idx="2">
                  <c:v>40.76</c:v>
                </c:pt>
                <c:pt idx="3">
                  <c:v>46.21</c:v>
                </c:pt>
                <c:pt idx="4">
                  <c:v>19.79</c:v>
                </c:pt>
                <c:pt idx="5">
                  <c:v>32.85</c:v>
                </c:pt>
              </c:numCache>
            </c:numRef>
          </c:val>
          <c:smooth val="0"/>
          <c:extLst>
            <c:ext xmlns:c16="http://schemas.microsoft.com/office/drawing/2014/chart" uri="{C3380CC4-5D6E-409C-BE32-E72D297353CC}">
              <c16:uniqueId val="{00000005-E7E0-4979-B1BC-3993490C1E42}"/>
            </c:ext>
          </c:extLst>
        </c:ser>
        <c:ser>
          <c:idx val="1"/>
          <c:order val="1"/>
          <c:tx>
            <c:strRef>
              <c:f>Cuya!$J$4:$J$5</c:f>
              <c:strCache>
                <c:ptCount val="2"/>
                <c:pt idx="0">
                  <c:v>Cuyahoga Black Children </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dLbl>
              <c:idx val="0"/>
              <c:layout>
                <c:manualLayout>
                  <c:x val="-5.0726287461902039E-2"/>
                  <c:y val="-3.71257691149262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E7E0-4979-B1BC-3993490C1E42}"/>
                </c:ext>
              </c:extLst>
            </c:dLbl>
            <c:dLbl>
              <c:idx val="1"/>
              <c:layout>
                <c:manualLayout>
                  <c:x val="-5.6056067608471039E-2"/>
                  <c:y val="4.156275547523780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E7E0-4979-B1BC-3993490C1E42}"/>
                </c:ext>
              </c:extLst>
            </c:dLbl>
            <c:dLbl>
              <c:idx val="2"/>
              <c:layout>
                <c:manualLayout>
                  <c:x val="-5.605606760847099E-2"/>
                  <c:y val="3.28195860763306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E7E0-4979-B1BC-3993490C1E42}"/>
                </c:ext>
              </c:extLst>
            </c:dLbl>
            <c:dLbl>
              <c:idx val="3"/>
              <c:layout>
                <c:manualLayout>
                  <c:x val="-5.605606760847099E-2"/>
                  <c:y val="-4.1497353814379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E7E0-4979-B1BC-3993490C1E42}"/>
                </c:ext>
              </c:extLst>
            </c:dLbl>
            <c:dLbl>
              <c:idx val="4"/>
              <c:layout>
                <c:manualLayout>
                  <c:x val="-5.605606760847099E-2"/>
                  <c:y val="3.28195860763306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E7E0-4979-B1BC-3993490C1E42}"/>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Cuya!$H$6:$H$11</c:f>
              <c:numCache>
                <c:formatCode>General</c:formatCode>
                <c:ptCount val="6"/>
                <c:pt idx="0">
                  <c:v>2016</c:v>
                </c:pt>
                <c:pt idx="1">
                  <c:v>2017</c:v>
                </c:pt>
                <c:pt idx="2">
                  <c:v>2018</c:v>
                </c:pt>
                <c:pt idx="3">
                  <c:v>2019</c:v>
                </c:pt>
                <c:pt idx="4">
                  <c:v>2020</c:v>
                </c:pt>
                <c:pt idx="5">
                  <c:v>2021</c:v>
                </c:pt>
              </c:numCache>
            </c:numRef>
          </c:cat>
          <c:val>
            <c:numRef>
              <c:f>Cuya!$J$6:$J$11</c:f>
              <c:numCache>
                <c:formatCode>General</c:formatCode>
                <c:ptCount val="6"/>
                <c:pt idx="0">
                  <c:v>164.77</c:v>
                </c:pt>
                <c:pt idx="1">
                  <c:v>190.19</c:v>
                </c:pt>
                <c:pt idx="2">
                  <c:v>222.46</c:v>
                </c:pt>
                <c:pt idx="3">
                  <c:v>254.86</c:v>
                </c:pt>
                <c:pt idx="4">
                  <c:v>111.55</c:v>
                </c:pt>
                <c:pt idx="5">
                  <c:v>198.25</c:v>
                </c:pt>
              </c:numCache>
            </c:numRef>
          </c:val>
          <c:smooth val="0"/>
          <c:extLst>
            <c:ext xmlns:c16="http://schemas.microsoft.com/office/drawing/2014/chart" uri="{C3380CC4-5D6E-409C-BE32-E72D297353CC}">
              <c16:uniqueId val="{0000000B-E7E0-4979-B1BC-3993490C1E42}"/>
            </c:ext>
          </c:extLst>
        </c:ser>
        <c:ser>
          <c:idx val="2"/>
          <c:order val="2"/>
          <c:tx>
            <c:strRef>
              <c:f>Cuya!$K$4:$K$5</c:f>
              <c:strCache>
                <c:ptCount val="2"/>
                <c:pt idx="0">
                  <c:v>Ohio White Children </c:v>
                </c:pt>
              </c:strCache>
            </c:strRef>
          </c:tx>
          <c:spPr>
            <a:ln w="28575" cap="rnd">
              <a:solidFill>
                <a:schemeClr val="accent6">
                  <a:lumMod val="40000"/>
                  <a:lumOff val="60000"/>
                </a:schemeClr>
              </a:solidFill>
              <a:round/>
            </a:ln>
            <a:effectLst/>
          </c:spPr>
          <c:marker>
            <c:symbol val="circle"/>
            <c:size val="5"/>
            <c:spPr>
              <a:solidFill>
                <a:schemeClr val="accent6">
                  <a:lumMod val="60000"/>
                  <a:lumOff val="40000"/>
                </a:schemeClr>
              </a:solidFill>
              <a:ln w="9525">
                <a:solidFill>
                  <a:schemeClr val="accent6">
                    <a:lumMod val="40000"/>
                    <a:lumOff val="60000"/>
                  </a:schemeClr>
                </a:solidFill>
              </a:ln>
              <a:effectLst/>
            </c:spPr>
          </c:marker>
          <c:dLbls>
            <c:dLbl>
              <c:idx val="2"/>
              <c:layout>
                <c:manualLayout>
                  <c:x val="-5.2645008314666862E-2"/>
                  <c:y val="-4.58689385138333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E7E0-4979-B1BC-3993490C1E42}"/>
                </c:ext>
              </c:extLst>
            </c:dLbl>
            <c:dLbl>
              <c:idx val="3"/>
              <c:layout>
                <c:manualLayout>
                  <c:x val="-4.9980118241382383E-2"/>
                  <c:y val="3.28195860763306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E7E0-4979-B1BC-3993490C1E42}"/>
                </c:ext>
              </c:extLst>
            </c:dLbl>
            <c:dLbl>
              <c:idx val="4"/>
              <c:layout>
                <c:manualLayout>
                  <c:x val="-4.998011824138248E-2"/>
                  <c:y val="-5.898369261219396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E7E0-4979-B1BC-3993490C1E42}"/>
                </c:ext>
              </c:extLst>
            </c:dLbl>
            <c:dLbl>
              <c:idx val="5"/>
              <c:layout>
                <c:manualLayout>
                  <c:x val="-5.2645008314666862E-2"/>
                  <c:y val="3.719117077578417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E7E0-4979-B1BC-3993490C1E42}"/>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Cuya!$H$6:$H$11</c:f>
              <c:numCache>
                <c:formatCode>General</c:formatCode>
                <c:ptCount val="6"/>
                <c:pt idx="0">
                  <c:v>2016</c:v>
                </c:pt>
                <c:pt idx="1">
                  <c:v>2017</c:v>
                </c:pt>
                <c:pt idx="2">
                  <c:v>2018</c:v>
                </c:pt>
                <c:pt idx="3">
                  <c:v>2019</c:v>
                </c:pt>
                <c:pt idx="4">
                  <c:v>2020</c:v>
                </c:pt>
                <c:pt idx="5">
                  <c:v>2021</c:v>
                </c:pt>
              </c:numCache>
            </c:numRef>
          </c:cat>
          <c:val>
            <c:numRef>
              <c:f>Cuya!$K$6:$K$11</c:f>
              <c:numCache>
                <c:formatCode>0.00</c:formatCode>
                <c:ptCount val="6"/>
                <c:pt idx="0">
                  <c:v>44.004702676944859</c:v>
                </c:pt>
                <c:pt idx="1">
                  <c:v>44.73695160288279</c:v>
                </c:pt>
                <c:pt idx="2">
                  <c:v>49.605113685844273</c:v>
                </c:pt>
                <c:pt idx="3">
                  <c:v>45.555601754132802</c:v>
                </c:pt>
                <c:pt idx="4">
                  <c:v>21.784170040564295</c:v>
                </c:pt>
                <c:pt idx="5">
                  <c:v>32.560540259413706</c:v>
                </c:pt>
              </c:numCache>
            </c:numRef>
          </c:val>
          <c:smooth val="0"/>
          <c:extLst>
            <c:ext xmlns:c16="http://schemas.microsoft.com/office/drawing/2014/chart" uri="{C3380CC4-5D6E-409C-BE32-E72D297353CC}">
              <c16:uniqueId val="{00000010-E7E0-4979-B1BC-3993490C1E42}"/>
            </c:ext>
          </c:extLst>
        </c:ser>
        <c:ser>
          <c:idx val="3"/>
          <c:order val="3"/>
          <c:tx>
            <c:strRef>
              <c:f>Cuya!$L$4:$L$5</c:f>
              <c:strCache>
                <c:ptCount val="2"/>
                <c:pt idx="0">
                  <c:v>Ohio Black Children</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dLbls>
            <c:dLbl>
              <c:idx val="3"/>
              <c:layout>
                <c:manualLayout>
                  <c:x val="-6.4050737828324419E-2"/>
                  <c:y val="2.84480013768770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E7E0-4979-B1BC-3993490C1E42}"/>
                </c:ext>
              </c:extLst>
            </c:dLbl>
            <c:dLbl>
              <c:idx val="4"/>
              <c:layout>
                <c:manualLayout>
                  <c:x val="-5.3391177535186518E-2"/>
                  <c:y val="-5.024052321328694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E7E0-4979-B1BC-3993490C1E42}"/>
                </c:ext>
              </c:extLst>
            </c:dLbl>
            <c:dLbl>
              <c:idx val="5"/>
              <c:layout>
                <c:manualLayout>
                  <c:x val="-4.8061397388617658E-2"/>
                  <c:y val="4.593434017469127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3-E7E0-4979-B1BC-3993490C1E42}"/>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Cuya!$H$6:$H$11</c:f>
              <c:numCache>
                <c:formatCode>General</c:formatCode>
                <c:ptCount val="6"/>
                <c:pt idx="0">
                  <c:v>2016</c:v>
                </c:pt>
                <c:pt idx="1">
                  <c:v>2017</c:v>
                </c:pt>
                <c:pt idx="2">
                  <c:v>2018</c:v>
                </c:pt>
                <c:pt idx="3">
                  <c:v>2019</c:v>
                </c:pt>
                <c:pt idx="4">
                  <c:v>2020</c:v>
                </c:pt>
                <c:pt idx="5">
                  <c:v>2021</c:v>
                </c:pt>
              </c:numCache>
            </c:numRef>
          </c:cat>
          <c:val>
            <c:numRef>
              <c:f>Cuya!$L$6:$L$11</c:f>
              <c:numCache>
                <c:formatCode>0.00</c:formatCode>
                <c:ptCount val="6"/>
                <c:pt idx="0">
                  <c:v>223.90060986041178</c:v>
                </c:pt>
                <c:pt idx="1">
                  <c:v>233.26999481775781</c:v>
                </c:pt>
                <c:pt idx="2">
                  <c:v>243.19517653708817</c:v>
                </c:pt>
                <c:pt idx="3">
                  <c:v>240.77437748603225</c:v>
                </c:pt>
                <c:pt idx="4">
                  <c:v>114.33531577840921</c:v>
                </c:pt>
                <c:pt idx="5">
                  <c:v>183.06049951146085</c:v>
                </c:pt>
              </c:numCache>
            </c:numRef>
          </c:val>
          <c:smooth val="0"/>
          <c:extLst>
            <c:ext xmlns:c16="http://schemas.microsoft.com/office/drawing/2014/chart" uri="{C3380CC4-5D6E-409C-BE32-E72D297353CC}">
              <c16:uniqueId val="{00000014-E7E0-4979-B1BC-3993490C1E42}"/>
            </c:ext>
          </c:extLst>
        </c:ser>
        <c:dLbls>
          <c:dLblPos val="t"/>
          <c:showLegendKey val="0"/>
          <c:showVal val="1"/>
          <c:showCatName val="0"/>
          <c:showSerName val="0"/>
          <c:showPercent val="0"/>
          <c:showBubbleSize val="0"/>
        </c:dLbls>
        <c:marker val="1"/>
        <c:smooth val="0"/>
        <c:axId val="543782560"/>
        <c:axId val="543784000"/>
      </c:lineChart>
      <c:catAx>
        <c:axId val="5437825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43784000"/>
        <c:crosses val="autoZero"/>
        <c:auto val="1"/>
        <c:lblAlgn val="ctr"/>
        <c:lblOffset val="100"/>
        <c:noMultiLvlLbl val="0"/>
      </c:catAx>
      <c:valAx>
        <c:axId val="54378400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sz="1000" b="0" i="0" u="none" strike="noStrike" kern="1200" baseline="0" dirty="0">
                    <a:solidFill>
                      <a:sysClr val="windowText" lastClr="000000">
                        <a:lumMod val="65000"/>
                        <a:lumOff val="35000"/>
                      </a:sysClr>
                    </a:solidFill>
                    <a:latin typeface="Source Sans Pro" panose="020B0503030403020204" pitchFamily="34" charset="0"/>
                    <a:ea typeface="Source Sans Pro" panose="020B0503030403020204" pitchFamily="34" charset="0"/>
                  </a:rPr>
                  <a:t>Rate per 10,000 Child Residents</a:t>
                </a:r>
              </a:p>
            </c:rich>
          </c:tx>
          <c:layout>
            <c:manualLayout>
              <c:xMode val="edge"/>
              <c:yMode val="edge"/>
              <c:x val="7.9946702198534312E-3"/>
              <c:y val="0.33035308291381615"/>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43782560"/>
        <c:crosses val="autoZero"/>
        <c:crossBetween val="between"/>
      </c:valAx>
      <c:spPr>
        <a:noFill/>
        <a:ln>
          <a:noFill/>
        </a:ln>
        <a:effectLst/>
      </c:spPr>
    </c:plotArea>
    <c:legend>
      <c:legendPos val="b"/>
      <c:layout>
        <c:manualLayout>
          <c:xMode val="edge"/>
          <c:yMode val="edge"/>
          <c:x val="0.19333651581360461"/>
          <c:y val="0.87876278396234953"/>
          <c:w val="0.63464587912520265"/>
          <c:h val="9.5007693003891752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Hispanic Children in Cuyahoga County Experienced Generally Higher Rates of Asthma-related Hospitalizations &amp; Emergency Department Visits Compared to their White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'[County Visualizations.xlsx]Cuya'!$K$4</c:f>
              <c:strCache>
                <c:ptCount val="1"/>
                <c:pt idx="0">
                  <c:v>Cuyahoga White Children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3"/>
              <c:layout>
                <c:manualLayout>
                  <c:x val="-4.2637628554144068E-2"/>
                  <c:y val="-2.320523243762466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81F-4699-9721-88CF70993081}"/>
                </c:ext>
              </c:extLst>
            </c:dLbl>
            <c:dLbl>
              <c:idx val="4"/>
              <c:layout>
                <c:manualLayout>
                  <c:x val="-4.2637628554143978E-2"/>
                  <c:y val="2.990049694776463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81F-4699-9721-88CF70993081}"/>
                </c:ext>
              </c:extLst>
            </c:dLbl>
            <c:dLbl>
              <c:idx val="5"/>
              <c:layout>
                <c:manualLayout>
                  <c:x val="-4.5057471264367814E-2"/>
                  <c:y val="-2.320523243762473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981F-4699-9721-88CF70993081}"/>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'[County Visualizations.xlsx]Cuya'!$J$5:$J$11</c:f>
              <c:strCache>
                <c:ptCount val="6"/>
                <c:pt idx="0">
                  <c:v>2016</c:v>
                </c:pt>
                <c:pt idx="1">
                  <c:v>2017</c:v>
                </c:pt>
                <c:pt idx="2">
                  <c:v>2018</c:v>
                </c:pt>
                <c:pt idx="3">
                  <c:v>2019</c:v>
                </c:pt>
                <c:pt idx="4">
                  <c:v>2020</c:v>
                </c:pt>
                <c:pt idx="5">
                  <c:v>2021</c:v>
                </c:pt>
              </c:strCache>
              <c:extLst/>
            </c:strRef>
          </c:cat>
          <c:val>
            <c:numRef>
              <c:f>'[County Visualizations.xlsx]Cuya'!$K$5:$K$11</c:f>
              <c:numCache>
                <c:formatCode>General</c:formatCode>
                <c:ptCount val="6"/>
                <c:pt idx="0">
                  <c:v>19.63</c:v>
                </c:pt>
                <c:pt idx="1">
                  <c:v>23.49</c:v>
                </c:pt>
                <c:pt idx="2">
                  <c:v>40.76</c:v>
                </c:pt>
                <c:pt idx="3">
                  <c:v>46.21</c:v>
                </c:pt>
                <c:pt idx="4">
                  <c:v>19.79</c:v>
                </c:pt>
                <c:pt idx="5">
                  <c:v>32.85</c:v>
                </c:pt>
              </c:numCache>
              <c:extLst/>
            </c:numRef>
          </c:val>
          <c:smooth val="0"/>
          <c:extLst>
            <c:ext xmlns:c16="http://schemas.microsoft.com/office/drawing/2014/chart" uri="{C3380CC4-5D6E-409C-BE32-E72D297353CC}">
              <c16:uniqueId val="{00000003-981F-4699-9721-88CF70993081}"/>
            </c:ext>
          </c:extLst>
        </c:ser>
        <c:ser>
          <c:idx val="2"/>
          <c:order val="1"/>
          <c:tx>
            <c:strRef>
              <c:f>'[County Visualizations.xlsx]Cuya'!$M$4</c:f>
              <c:strCache>
                <c:ptCount val="1"/>
                <c:pt idx="0">
                  <c:v>Ohio White Children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1"/>
              <c:layout>
                <c:manualLayout>
                  <c:x val="-5.473684210526316E-2"/>
                  <c:y val="-3.458503159163665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981F-4699-9721-88CF70993081}"/>
                </c:ext>
              </c:extLst>
            </c:dLbl>
            <c:dLbl>
              <c:idx val="2"/>
              <c:layout>
                <c:manualLayout>
                  <c:x val="-4.2637628554143978E-2"/>
                  <c:y val="-2.320523243762459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981F-4699-9721-88CF70993081}"/>
                </c:ext>
              </c:extLst>
            </c:dLbl>
            <c:dLbl>
              <c:idx val="3"/>
              <c:layout>
                <c:manualLayout>
                  <c:x val="-4.7477313974591741E-2"/>
                  <c:y val="3.748702971710595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981F-4699-9721-88CF70993081}"/>
                </c:ext>
              </c:extLst>
            </c:dLbl>
            <c:dLbl>
              <c:idx val="4"/>
              <c:layout>
                <c:manualLayout>
                  <c:x val="-3.5378100423472475E-2"/>
                  <c:y val="-1.561869966828333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981F-4699-9721-88CF70993081}"/>
                </c:ext>
              </c:extLst>
            </c:dLbl>
            <c:dLbl>
              <c:idx val="5"/>
              <c:layout>
                <c:manualLayout>
                  <c:x val="-4.0217785843920148E-2"/>
                  <c:y val="4.88668288711179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981F-4699-9721-88CF70993081}"/>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'[County Visualizations.xlsx]Cuya'!$J$5:$J$11</c:f>
              <c:strCache>
                <c:ptCount val="6"/>
                <c:pt idx="0">
                  <c:v>2016</c:v>
                </c:pt>
                <c:pt idx="1">
                  <c:v>2017</c:v>
                </c:pt>
                <c:pt idx="2">
                  <c:v>2018</c:v>
                </c:pt>
                <c:pt idx="3">
                  <c:v>2019</c:v>
                </c:pt>
                <c:pt idx="4">
                  <c:v>2020</c:v>
                </c:pt>
                <c:pt idx="5">
                  <c:v>2021</c:v>
                </c:pt>
              </c:strCache>
              <c:extLst/>
            </c:strRef>
          </c:cat>
          <c:val>
            <c:numRef>
              <c:f>'[County Visualizations.xlsx]Cuya'!$M$5:$M$11</c:f>
              <c:numCache>
                <c:formatCode>0.00</c:formatCode>
                <c:ptCount val="6"/>
                <c:pt idx="0">
                  <c:v>44.004702676944859</c:v>
                </c:pt>
                <c:pt idx="1">
                  <c:v>44.73695160288279</c:v>
                </c:pt>
                <c:pt idx="2">
                  <c:v>49.605113685844273</c:v>
                </c:pt>
                <c:pt idx="3">
                  <c:v>45.555601754132802</c:v>
                </c:pt>
                <c:pt idx="4">
                  <c:v>21.784170040564295</c:v>
                </c:pt>
                <c:pt idx="5">
                  <c:v>32.560540259413706</c:v>
                </c:pt>
              </c:numCache>
              <c:extLst/>
            </c:numRef>
          </c:val>
          <c:smooth val="0"/>
          <c:extLst>
            <c:ext xmlns:c16="http://schemas.microsoft.com/office/drawing/2014/chart" uri="{C3380CC4-5D6E-409C-BE32-E72D297353CC}">
              <c16:uniqueId val="{00000009-981F-4699-9721-88CF70993081}"/>
            </c:ext>
          </c:extLst>
        </c:ser>
        <c:ser>
          <c:idx val="4"/>
          <c:order val="2"/>
          <c:tx>
            <c:strRef>
              <c:f>'[County Visualizations.xlsx]Cuya'!$O$4</c:f>
              <c:strCache>
                <c:ptCount val="1"/>
                <c:pt idx="0">
                  <c:v>Cuyahoga Hispanic Children</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Lbls>
            <c:dLbl>
              <c:idx val="0"/>
              <c:layout>
                <c:manualLayout>
                  <c:x val="-4.2637628554143978E-2"/>
                  <c:y val="-2.610723056309403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981F-4699-9721-88CF70993081}"/>
                </c:ext>
              </c:extLst>
            </c:dLbl>
            <c:dLbl>
              <c:idx val="1"/>
              <c:layout>
                <c:manualLayout>
                  <c:x val="-4.5057471264367814E-2"/>
                  <c:y val="2.320523243762466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981F-4699-9721-88CF70993081}"/>
                </c:ext>
              </c:extLst>
            </c:dLbl>
            <c:dLbl>
              <c:idx val="4"/>
              <c:layout>
                <c:manualLayout>
                  <c:x val="-3.7797943133696311E-2"/>
                  <c:y val="-6.403989440980067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981F-4699-9721-88CF70993081}"/>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'[County Visualizations.xlsx]Cuya'!$J$5:$J$11</c:f>
              <c:strCache>
                <c:ptCount val="6"/>
                <c:pt idx="0">
                  <c:v>2016</c:v>
                </c:pt>
                <c:pt idx="1">
                  <c:v>2017</c:v>
                </c:pt>
                <c:pt idx="2">
                  <c:v>2018</c:v>
                </c:pt>
                <c:pt idx="3">
                  <c:v>2019</c:v>
                </c:pt>
                <c:pt idx="4">
                  <c:v>2020</c:v>
                </c:pt>
                <c:pt idx="5">
                  <c:v>2021</c:v>
                </c:pt>
              </c:strCache>
              <c:extLst/>
            </c:strRef>
          </c:cat>
          <c:val>
            <c:numRef>
              <c:f>'[County Visualizations.xlsx]Cuya'!$O$5:$O$11</c:f>
              <c:numCache>
                <c:formatCode>0.00</c:formatCode>
                <c:ptCount val="6"/>
                <c:pt idx="0">
                  <c:v>47.389771391742798</c:v>
                </c:pt>
                <c:pt idx="1">
                  <c:v>42.634354313923502</c:v>
                </c:pt>
                <c:pt idx="2">
                  <c:v>131.603132007499</c:v>
                </c:pt>
                <c:pt idx="3">
                  <c:v>157.83664459161099</c:v>
                </c:pt>
                <c:pt idx="4">
                  <c:v>67.619919701345395</c:v>
                </c:pt>
                <c:pt idx="5">
                  <c:v>129.980822501598</c:v>
                </c:pt>
              </c:numCache>
              <c:extLst/>
            </c:numRef>
          </c:val>
          <c:smooth val="0"/>
          <c:extLst>
            <c:ext xmlns:c16="http://schemas.microsoft.com/office/drawing/2014/chart" uri="{C3380CC4-5D6E-409C-BE32-E72D297353CC}">
              <c16:uniqueId val="{0000000D-981F-4699-9721-88CF70993081}"/>
            </c:ext>
          </c:extLst>
        </c:ser>
        <c:ser>
          <c:idx val="5"/>
          <c:order val="3"/>
          <c:tx>
            <c:strRef>
              <c:f>'[County Visualizations.xlsx]Cuya'!$P$4</c:f>
              <c:strCache>
                <c:ptCount val="1"/>
                <c:pt idx="0">
                  <c:v>Ohio Hispanic Children</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'[County Visualizations.xlsx]Cuya'!$J$5:$J$11</c:f>
              <c:strCache>
                <c:ptCount val="6"/>
                <c:pt idx="0">
                  <c:v>2016</c:v>
                </c:pt>
                <c:pt idx="1">
                  <c:v>2017</c:v>
                </c:pt>
                <c:pt idx="2">
                  <c:v>2018</c:v>
                </c:pt>
                <c:pt idx="3">
                  <c:v>2019</c:v>
                </c:pt>
                <c:pt idx="4">
                  <c:v>2020</c:v>
                </c:pt>
                <c:pt idx="5">
                  <c:v>2021</c:v>
                </c:pt>
              </c:strCache>
              <c:extLst/>
            </c:strRef>
          </c:cat>
          <c:val>
            <c:numRef>
              <c:f>'[County Visualizations.xlsx]Cuya'!$P$5:$P$11</c:f>
              <c:numCache>
                <c:formatCode>0.00</c:formatCode>
                <c:ptCount val="6"/>
                <c:pt idx="0">
                  <c:v>65.1687466838912</c:v>
                </c:pt>
                <c:pt idx="1">
                  <c:v>64.107584385943298</c:v>
                </c:pt>
                <c:pt idx="2">
                  <c:v>80.758388750421744</c:v>
                </c:pt>
                <c:pt idx="3">
                  <c:v>83.319571042719929</c:v>
                </c:pt>
                <c:pt idx="4">
                  <c:v>35.000871178345577</c:v>
                </c:pt>
                <c:pt idx="5">
                  <c:v>60.299424805151482</c:v>
                </c:pt>
              </c:numCache>
              <c:extLst/>
            </c:numRef>
          </c:val>
          <c:smooth val="0"/>
          <c:extLst>
            <c:ext xmlns:c16="http://schemas.microsoft.com/office/drawing/2014/chart" uri="{C3380CC4-5D6E-409C-BE32-E72D297353CC}">
              <c16:uniqueId val="{0000000E-981F-4699-9721-88CF70993081}"/>
            </c:ext>
          </c:extLst>
        </c:ser>
        <c:dLbls>
          <c:dLblPos val="t"/>
          <c:showLegendKey val="0"/>
          <c:showVal val="1"/>
          <c:showCatName val="0"/>
          <c:showSerName val="0"/>
          <c:showPercent val="0"/>
          <c:showBubbleSize val="0"/>
        </c:dLbls>
        <c:marker val="1"/>
        <c:smooth val="0"/>
        <c:axId val="1403708655"/>
        <c:axId val="1424351839"/>
      </c:lineChart>
      <c:catAx>
        <c:axId val="140370865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424351839"/>
        <c:crosses val="autoZero"/>
        <c:auto val="1"/>
        <c:lblAlgn val="ctr"/>
        <c:lblOffset val="100"/>
        <c:noMultiLvlLbl val="0"/>
      </c:catAx>
      <c:valAx>
        <c:axId val="1424351839"/>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Child Residents</a:t>
                </a:r>
              </a:p>
            </c:rich>
          </c:tx>
          <c:layout>
            <c:manualLayout>
              <c:xMode val="edge"/>
              <c:yMode val="edge"/>
              <c:x val="9.6793708408953426E-3"/>
              <c:y val="0.23491997402657916"/>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40370865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Female Adults in Cuyahoga County Experience Asthma-Related Hospitalizations and Emergency Department Visits at Higher Rates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Cuya!$C$15:$C$16</c:f>
              <c:strCache>
                <c:ptCount val="2"/>
                <c:pt idx="0">
                  <c:v>Cuyahoga Male Adults</c:v>
                </c:pt>
                <c:pt idx="1">
                  <c:v>Total Rates</c:v>
                </c:pt>
              </c:strCache>
            </c:strRef>
          </c:tx>
          <c:spPr>
            <a:ln w="28575" cap="rnd">
              <a:solidFill>
                <a:schemeClr val="accent4">
                  <a:lumMod val="75000"/>
                </a:schemeClr>
              </a:solidFill>
              <a:round/>
            </a:ln>
            <a:effectLst/>
          </c:spPr>
          <c:marker>
            <c:symbol val="circle"/>
            <c:size val="5"/>
            <c:spPr>
              <a:solidFill>
                <a:schemeClr val="accent4">
                  <a:lumMod val="75000"/>
                </a:schemeClr>
              </a:solidFill>
              <a:ln w="9525">
                <a:solidFill>
                  <a:schemeClr val="accent4">
                    <a:lumMod val="75000"/>
                  </a:schemeClr>
                </a:solidFill>
              </a:ln>
              <a:effectLst/>
            </c:spPr>
          </c:marker>
          <c:dLbls>
            <c:dLbl>
              <c:idx val="0"/>
              <c:layout>
                <c:manualLayout>
                  <c:x val="-5.2097331583552058E-2"/>
                  <c:y val="3.475685331000291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B0D-4BA0-ACDB-018566C52B2A}"/>
                </c:ext>
              </c:extLst>
            </c:dLbl>
            <c:dLbl>
              <c:idx val="3"/>
              <c:layout>
                <c:manualLayout>
                  <c:x val="-5.2097331583552058E-2"/>
                  <c:y val="-3.93172207640711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B0D-4BA0-ACDB-018566C52B2A}"/>
                </c:ext>
              </c:extLst>
            </c:dLbl>
            <c:dLbl>
              <c:idx val="4"/>
              <c:layout>
                <c:manualLayout>
                  <c:x val="-5.2097331583552058E-2"/>
                  <c:y val="-3.468759113444153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9B0D-4BA0-ACDB-018566C52B2A}"/>
                </c:ext>
              </c:extLst>
            </c:dLbl>
            <c:dLbl>
              <c:idx val="5"/>
              <c:layout>
                <c:manualLayout>
                  <c:x val="-5.7652887139107711E-2"/>
                  <c:y val="-3.468759113444153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9B0D-4BA0-ACDB-018566C52B2A}"/>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Cuya!$B$17:$B$22</c:f>
              <c:numCache>
                <c:formatCode>General</c:formatCode>
                <c:ptCount val="6"/>
                <c:pt idx="0">
                  <c:v>2016</c:v>
                </c:pt>
                <c:pt idx="1">
                  <c:v>2017</c:v>
                </c:pt>
                <c:pt idx="2">
                  <c:v>2018</c:v>
                </c:pt>
                <c:pt idx="3">
                  <c:v>2019</c:v>
                </c:pt>
                <c:pt idx="4">
                  <c:v>2020</c:v>
                </c:pt>
                <c:pt idx="5">
                  <c:v>2021</c:v>
                </c:pt>
              </c:numCache>
            </c:numRef>
          </c:cat>
          <c:val>
            <c:numRef>
              <c:f>Cuya!$C$17:$C$22</c:f>
              <c:numCache>
                <c:formatCode>General</c:formatCode>
                <c:ptCount val="6"/>
                <c:pt idx="0">
                  <c:v>54.09</c:v>
                </c:pt>
                <c:pt idx="1">
                  <c:v>54.98</c:v>
                </c:pt>
                <c:pt idx="2">
                  <c:v>57.31</c:v>
                </c:pt>
                <c:pt idx="3">
                  <c:v>58.05</c:v>
                </c:pt>
                <c:pt idx="4">
                  <c:v>49.09</c:v>
                </c:pt>
                <c:pt idx="5">
                  <c:v>50.72</c:v>
                </c:pt>
              </c:numCache>
            </c:numRef>
          </c:val>
          <c:smooth val="0"/>
          <c:extLst>
            <c:ext xmlns:c16="http://schemas.microsoft.com/office/drawing/2014/chart" uri="{C3380CC4-5D6E-409C-BE32-E72D297353CC}">
              <c16:uniqueId val="{00000004-9B0D-4BA0-ACDB-018566C52B2A}"/>
            </c:ext>
          </c:extLst>
        </c:ser>
        <c:ser>
          <c:idx val="1"/>
          <c:order val="1"/>
          <c:tx>
            <c:strRef>
              <c:f>Cuya!$D$15:$D$16</c:f>
              <c:strCache>
                <c:ptCount val="2"/>
                <c:pt idx="0">
                  <c:v>Cuyahoga Female Adults</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Cuya!$B$17:$B$22</c:f>
              <c:numCache>
                <c:formatCode>General</c:formatCode>
                <c:ptCount val="6"/>
                <c:pt idx="0">
                  <c:v>2016</c:v>
                </c:pt>
                <c:pt idx="1">
                  <c:v>2017</c:v>
                </c:pt>
                <c:pt idx="2">
                  <c:v>2018</c:v>
                </c:pt>
                <c:pt idx="3">
                  <c:v>2019</c:v>
                </c:pt>
                <c:pt idx="4">
                  <c:v>2020</c:v>
                </c:pt>
                <c:pt idx="5">
                  <c:v>2021</c:v>
                </c:pt>
              </c:numCache>
            </c:numRef>
          </c:cat>
          <c:val>
            <c:numRef>
              <c:f>Cuya!$D$17:$D$22</c:f>
              <c:numCache>
                <c:formatCode>General</c:formatCode>
                <c:ptCount val="6"/>
                <c:pt idx="0">
                  <c:v>78.41</c:v>
                </c:pt>
                <c:pt idx="1">
                  <c:v>81.150000000000006</c:v>
                </c:pt>
                <c:pt idx="2">
                  <c:v>85.63</c:v>
                </c:pt>
                <c:pt idx="3">
                  <c:v>88.68</c:v>
                </c:pt>
                <c:pt idx="4">
                  <c:v>69.72</c:v>
                </c:pt>
                <c:pt idx="5">
                  <c:v>70.95</c:v>
                </c:pt>
              </c:numCache>
            </c:numRef>
          </c:val>
          <c:smooth val="0"/>
          <c:extLst>
            <c:ext xmlns:c16="http://schemas.microsoft.com/office/drawing/2014/chart" uri="{C3380CC4-5D6E-409C-BE32-E72D297353CC}">
              <c16:uniqueId val="{00000005-9B0D-4BA0-ACDB-018566C52B2A}"/>
            </c:ext>
          </c:extLst>
        </c:ser>
        <c:ser>
          <c:idx val="2"/>
          <c:order val="2"/>
          <c:tx>
            <c:strRef>
              <c:f>Cuya!$E$15:$E$16</c:f>
              <c:strCache>
                <c:ptCount val="2"/>
                <c:pt idx="0">
                  <c:v>Ohio Male Adults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Cuya!$B$17:$B$22</c:f>
              <c:numCache>
                <c:formatCode>General</c:formatCode>
                <c:ptCount val="6"/>
                <c:pt idx="0">
                  <c:v>2016</c:v>
                </c:pt>
                <c:pt idx="1">
                  <c:v>2017</c:v>
                </c:pt>
                <c:pt idx="2">
                  <c:v>2018</c:v>
                </c:pt>
                <c:pt idx="3">
                  <c:v>2019</c:v>
                </c:pt>
                <c:pt idx="4">
                  <c:v>2020</c:v>
                </c:pt>
                <c:pt idx="5">
                  <c:v>2021</c:v>
                </c:pt>
              </c:numCache>
            </c:numRef>
          </c:cat>
          <c:val>
            <c:numRef>
              <c:f>Cuya!$E$17:$E$22</c:f>
              <c:numCache>
                <c:formatCode>0.00</c:formatCode>
                <c:ptCount val="6"/>
                <c:pt idx="0">
                  <c:v>33.337413848635066</c:v>
                </c:pt>
                <c:pt idx="1">
                  <c:v>32.602611001901863</c:v>
                </c:pt>
                <c:pt idx="2">
                  <c:v>33.068602138162703</c:v>
                </c:pt>
                <c:pt idx="3">
                  <c:v>32.075247864332084</c:v>
                </c:pt>
                <c:pt idx="4">
                  <c:v>24.106451122635459</c:v>
                </c:pt>
                <c:pt idx="5">
                  <c:v>23.66029642674016</c:v>
                </c:pt>
              </c:numCache>
            </c:numRef>
          </c:val>
          <c:smooth val="0"/>
          <c:extLst>
            <c:ext xmlns:c16="http://schemas.microsoft.com/office/drawing/2014/chart" uri="{C3380CC4-5D6E-409C-BE32-E72D297353CC}">
              <c16:uniqueId val="{00000006-9B0D-4BA0-ACDB-018566C52B2A}"/>
            </c:ext>
          </c:extLst>
        </c:ser>
        <c:ser>
          <c:idx val="3"/>
          <c:order val="3"/>
          <c:tx>
            <c:strRef>
              <c:f>Cuya!$F$15:$F$16</c:f>
              <c:strCache>
                <c:ptCount val="2"/>
                <c:pt idx="0">
                  <c:v>Ohio Female Adults</c:v>
                </c:pt>
              </c:strCache>
            </c:strRef>
          </c:tx>
          <c:spPr>
            <a:ln w="28575" cap="rnd">
              <a:solidFill>
                <a:schemeClr val="accent5">
                  <a:lumMod val="60000"/>
                  <a:lumOff val="40000"/>
                </a:schemeClr>
              </a:solidFill>
              <a:round/>
            </a:ln>
            <a:effectLst/>
          </c:spPr>
          <c:marker>
            <c:symbol val="circle"/>
            <c:size val="5"/>
            <c:spPr>
              <a:solidFill>
                <a:schemeClr val="accent5">
                  <a:lumMod val="60000"/>
                  <a:lumOff val="40000"/>
                </a:schemeClr>
              </a:solidFill>
              <a:ln w="9525">
                <a:solidFill>
                  <a:schemeClr val="accent5">
                    <a:lumMod val="60000"/>
                    <a:lumOff val="40000"/>
                  </a:schemeClr>
                </a:solidFill>
              </a:ln>
              <a:effectLst/>
            </c:spPr>
          </c:marker>
          <c:dLbls>
            <c:dLbl>
              <c:idx val="0"/>
              <c:layout>
                <c:manualLayout>
                  <c:x val="-4.9319553805774276E-2"/>
                  <c:y val="-3.938648293963254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9B0D-4BA0-ACDB-018566C52B2A}"/>
                </c:ext>
              </c:extLst>
            </c:dLbl>
            <c:dLbl>
              <c:idx val="2"/>
              <c:layout>
                <c:manualLayout>
                  <c:x val="-5.2097331583552058E-2"/>
                  <c:y val="3.468759113444144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9B0D-4BA0-ACDB-018566C52B2A}"/>
                </c:ext>
              </c:extLst>
            </c:dLbl>
            <c:dLbl>
              <c:idx val="3"/>
              <c:layout>
                <c:manualLayout>
                  <c:x val="-5.2097331583552058E-2"/>
                  <c:y val="3.93172207640711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9B0D-4BA0-ACDB-018566C52B2A}"/>
                </c:ext>
              </c:extLst>
            </c:dLbl>
            <c:dLbl>
              <c:idx val="4"/>
              <c:layout>
                <c:manualLayout>
                  <c:x val="-5.4875109361329936E-2"/>
                  <c:y val="2.542833187518226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9B0D-4BA0-ACDB-018566C52B2A}"/>
                </c:ext>
              </c:extLst>
            </c:dLbl>
            <c:dLbl>
              <c:idx val="5"/>
              <c:layout>
                <c:manualLayout>
                  <c:x val="-5.4875109361330041E-2"/>
                  <c:y val="2.542833187518226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9B0D-4BA0-ACDB-018566C52B2A}"/>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Cuya!$B$17:$B$22</c:f>
              <c:numCache>
                <c:formatCode>General</c:formatCode>
                <c:ptCount val="6"/>
                <c:pt idx="0">
                  <c:v>2016</c:v>
                </c:pt>
                <c:pt idx="1">
                  <c:v>2017</c:v>
                </c:pt>
                <c:pt idx="2">
                  <c:v>2018</c:v>
                </c:pt>
                <c:pt idx="3">
                  <c:v>2019</c:v>
                </c:pt>
                <c:pt idx="4">
                  <c:v>2020</c:v>
                </c:pt>
                <c:pt idx="5">
                  <c:v>2021</c:v>
                </c:pt>
              </c:numCache>
            </c:numRef>
          </c:cat>
          <c:val>
            <c:numRef>
              <c:f>Cuya!$F$17:$F$22</c:f>
              <c:numCache>
                <c:formatCode>0.00</c:formatCode>
                <c:ptCount val="6"/>
                <c:pt idx="0">
                  <c:v>54.377553903982303</c:v>
                </c:pt>
                <c:pt idx="1">
                  <c:v>53.522831095146707</c:v>
                </c:pt>
                <c:pt idx="2">
                  <c:v>52.065090621252033</c:v>
                </c:pt>
                <c:pt idx="3">
                  <c:v>52.147430071340324</c:v>
                </c:pt>
                <c:pt idx="4">
                  <c:v>38.417682041445481</c:v>
                </c:pt>
                <c:pt idx="5">
                  <c:v>37.263390335223185</c:v>
                </c:pt>
              </c:numCache>
            </c:numRef>
          </c:val>
          <c:smooth val="0"/>
          <c:extLst>
            <c:ext xmlns:c16="http://schemas.microsoft.com/office/drawing/2014/chart" uri="{C3380CC4-5D6E-409C-BE32-E72D297353CC}">
              <c16:uniqueId val="{0000000C-9B0D-4BA0-ACDB-018566C52B2A}"/>
            </c:ext>
          </c:extLst>
        </c:ser>
        <c:dLbls>
          <c:dLblPos val="b"/>
          <c:showLegendKey val="0"/>
          <c:showVal val="1"/>
          <c:showCatName val="0"/>
          <c:showSerName val="0"/>
          <c:showPercent val="0"/>
          <c:showBubbleSize val="0"/>
        </c:dLbls>
        <c:marker val="1"/>
        <c:smooth val="0"/>
        <c:axId val="623816128"/>
        <c:axId val="623818528"/>
      </c:lineChart>
      <c:catAx>
        <c:axId val="6238161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623818528"/>
        <c:crosses val="autoZero"/>
        <c:auto val="1"/>
        <c:lblAlgn val="ctr"/>
        <c:lblOffset val="100"/>
        <c:noMultiLvlLbl val="0"/>
      </c:catAx>
      <c:valAx>
        <c:axId val="62381852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Adult Residents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62381612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Cuyahoga County Male Children Experienced Higher Rates of Asthma-Related Hospitalizations &amp; Emergency Department Visits, 2016-2021</a:t>
            </a:r>
          </a:p>
        </c:rich>
      </c:tx>
      <c:layout>
        <c:manualLayout>
          <c:xMode val="edge"/>
          <c:yMode val="edge"/>
          <c:x val="8.4106169548730444E-2"/>
          <c:y val="0"/>
        </c:manualLayout>
      </c:layout>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manualLayout>
          <c:layoutTarget val="inner"/>
          <c:xMode val="edge"/>
          <c:yMode val="edge"/>
          <c:x val="9.0789385242398865E-2"/>
          <c:y val="0.10836309523809524"/>
          <c:w val="0.88469352852467342"/>
          <c:h val="0.69387350018747651"/>
        </c:manualLayout>
      </c:layout>
      <c:lineChart>
        <c:grouping val="standard"/>
        <c:varyColors val="0"/>
        <c:ser>
          <c:idx val="0"/>
          <c:order val="0"/>
          <c:tx>
            <c:strRef>
              <c:f>Cuya!$C$43:$C$44</c:f>
              <c:strCache>
                <c:ptCount val="2"/>
                <c:pt idx="0">
                  <c:v>Cuyahoga Male Children</c:v>
                </c:pt>
                <c:pt idx="1">
                  <c:v>Total Rates</c:v>
                </c:pt>
              </c:strCache>
            </c:strRef>
          </c:tx>
          <c:spPr>
            <a:ln w="28575" cap="rnd">
              <a:solidFill>
                <a:schemeClr val="accent4">
                  <a:lumMod val="75000"/>
                </a:schemeClr>
              </a:solidFill>
              <a:round/>
            </a:ln>
            <a:effectLst/>
          </c:spPr>
          <c:marker>
            <c:symbol val="circle"/>
            <c:size val="5"/>
            <c:spPr>
              <a:solidFill>
                <a:schemeClr val="accent4">
                  <a:lumMod val="75000"/>
                </a:schemeClr>
              </a:solidFill>
              <a:ln w="9525">
                <a:solidFill>
                  <a:schemeClr val="accent4">
                    <a:lumMod val="75000"/>
                  </a:schemeClr>
                </a:solidFill>
              </a:ln>
              <a:effectLst/>
            </c:spPr>
          </c:marker>
          <c:dLbls>
            <c:dLbl>
              <c:idx val="4"/>
              <c:layout>
                <c:manualLayout>
                  <c:x val="-4.3450980392156863E-2"/>
                  <c:y val="-5.107042879582074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BA5-4237-A662-94F5E3D4BBF3}"/>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Cuya!$B$45:$B$50</c:f>
              <c:numCache>
                <c:formatCode>General</c:formatCode>
                <c:ptCount val="6"/>
                <c:pt idx="0">
                  <c:v>2016</c:v>
                </c:pt>
                <c:pt idx="1">
                  <c:v>2017</c:v>
                </c:pt>
                <c:pt idx="2">
                  <c:v>2018</c:v>
                </c:pt>
                <c:pt idx="3">
                  <c:v>2019</c:v>
                </c:pt>
                <c:pt idx="4">
                  <c:v>2020</c:v>
                </c:pt>
                <c:pt idx="5">
                  <c:v>2021</c:v>
                </c:pt>
              </c:numCache>
            </c:numRef>
          </c:cat>
          <c:val>
            <c:numRef>
              <c:f>Cuya!$C$45:$C$50</c:f>
              <c:numCache>
                <c:formatCode>General</c:formatCode>
                <c:ptCount val="6"/>
                <c:pt idx="0">
                  <c:v>153.61000000000001</c:v>
                </c:pt>
                <c:pt idx="1">
                  <c:v>156.11000000000001</c:v>
                </c:pt>
                <c:pt idx="2">
                  <c:v>172.59</c:v>
                </c:pt>
                <c:pt idx="3">
                  <c:v>158.34</c:v>
                </c:pt>
                <c:pt idx="4">
                  <c:v>67.75</c:v>
                </c:pt>
                <c:pt idx="5">
                  <c:v>126.25</c:v>
                </c:pt>
              </c:numCache>
            </c:numRef>
          </c:val>
          <c:smooth val="0"/>
          <c:extLst>
            <c:ext xmlns:c16="http://schemas.microsoft.com/office/drawing/2014/chart" uri="{C3380CC4-5D6E-409C-BE32-E72D297353CC}">
              <c16:uniqueId val="{00000001-8BA5-4237-A662-94F5E3D4BBF3}"/>
            </c:ext>
          </c:extLst>
        </c:ser>
        <c:ser>
          <c:idx val="1"/>
          <c:order val="1"/>
          <c:tx>
            <c:strRef>
              <c:f>Cuya!$D$43:$D$44</c:f>
              <c:strCache>
                <c:ptCount val="2"/>
                <c:pt idx="0">
                  <c:v>Cuyahoga Female Children</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dLbl>
              <c:idx val="2"/>
              <c:layout>
                <c:manualLayout>
                  <c:x val="-5.6736451436490247E-2"/>
                  <c:y val="-4.10487337731432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8BA5-4237-A662-94F5E3D4BBF3}"/>
                </c:ext>
              </c:extLst>
            </c:dLbl>
            <c:dLbl>
              <c:idx val="3"/>
              <c:layout>
                <c:manualLayout>
                  <c:x val="-5.0586754875465247E-2"/>
                  <c:y val="-3.672440944881885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8BA5-4237-A662-94F5E3D4BBF3}"/>
                </c:ext>
              </c:extLst>
            </c:dLbl>
            <c:dLbl>
              <c:idx val="4"/>
              <c:layout>
                <c:manualLayout>
                  <c:x val="-4.5275075909628947E-2"/>
                  <c:y val="-3.672427312478305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8BA5-4237-A662-94F5E3D4BBF3}"/>
                </c:ext>
              </c:extLst>
            </c:dLbl>
            <c:dLbl>
              <c:idx val="5"/>
              <c:layout>
                <c:manualLayout>
                  <c:x val="-4.7525286581254413E-2"/>
                  <c:y val="-3.40865716109810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8BA5-4237-A662-94F5E3D4BBF3}"/>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Cuya!$B$45:$B$50</c:f>
              <c:numCache>
                <c:formatCode>General</c:formatCode>
                <c:ptCount val="6"/>
                <c:pt idx="0">
                  <c:v>2016</c:v>
                </c:pt>
                <c:pt idx="1">
                  <c:v>2017</c:v>
                </c:pt>
                <c:pt idx="2">
                  <c:v>2018</c:v>
                </c:pt>
                <c:pt idx="3">
                  <c:v>2019</c:v>
                </c:pt>
                <c:pt idx="4">
                  <c:v>2020</c:v>
                </c:pt>
                <c:pt idx="5">
                  <c:v>2021</c:v>
                </c:pt>
              </c:numCache>
            </c:numRef>
          </c:cat>
          <c:val>
            <c:numRef>
              <c:f>Cuya!$D$45:$D$50</c:f>
              <c:numCache>
                <c:formatCode>General</c:formatCode>
                <c:ptCount val="6"/>
                <c:pt idx="0">
                  <c:v>115.05</c:v>
                </c:pt>
                <c:pt idx="1">
                  <c:v>115.64</c:v>
                </c:pt>
                <c:pt idx="2">
                  <c:v>123.52</c:v>
                </c:pt>
                <c:pt idx="3">
                  <c:v>116.8</c:v>
                </c:pt>
                <c:pt idx="4">
                  <c:v>52.77</c:v>
                </c:pt>
                <c:pt idx="5">
                  <c:v>83.46</c:v>
                </c:pt>
              </c:numCache>
            </c:numRef>
          </c:val>
          <c:smooth val="0"/>
          <c:extLst>
            <c:ext xmlns:c16="http://schemas.microsoft.com/office/drawing/2014/chart" uri="{C3380CC4-5D6E-409C-BE32-E72D297353CC}">
              <c16:uniqueId val="{00000006-8BA5-4237-A662-94F5E3D4BBF3}"/>
            </c:ext>
          </c:extLst>
        </c:ser>
        <c:ser>
          <c:idx val="2"/>
          <c:order val="2"/>
          <c:tx>
            <c:strRef>
              <c:f>Cuya!$E$43:$E$44</c:f>
              <c:strCache>
                <c:ptCount val="2"/>
                <c:pt idx="0">
                  <c:v>Ohio Male Children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0"/>
              <c:layout>
                <c:manualLayout>
                  <c:x val="-5.0586754875465274E-2"/>
                  <c:y val="3.240008512449457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8BA5-4237-A662-94F5E3D4BBF3}"/>
                </c:ext>
              </c:extLst>
            </c:dLbl>
            <c:dLbl>
              <c:idx val="1"/>
              <c:layout>
                <c:manualLayout>
                  <c:x val="-4.7889519541682371E-2"/>
                  <c:y val="2.807576080017017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8BA5-4237-A662-94F5E3D4BBF3}"/>
                </c:ext>
              </c:extLst>
            </c:dLbl>
            <c:dLbl>
              <c:idx val="2"/>
              <c:layout>
                <c:manualLayout>
                  <c:x val="-5.6736451436490247E-2"/>
                  <c:y val="3.672440944881889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8BA5-4237-A662-94F5E3D4BBF3}"/>
                </c:ext>
              </c:extLst>
            </c:dLbl>
            <c:dLbl>
              <c:idx val="3"/>
              <c:layout>
                <c:manualLayout>
                  <c:x val="-6.407293154437961E-2"/>
                  <c:y val="3.240008512449457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8BA5-4237-A662-94F5E3D4BBF3}"/>
                </c:ext>
              </c:extLst>
            </c:dLbl>
            <c:dLbl>
              <c:idx val="4"/>
              <c:layout>
                <c:manualLayout>
                  <c:x val="-1.8385672379187992E-2"/>
                  <c:y val="1.04183574855098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8BA5-4237-A662-94F5E3D4BBF3}"/>
                </c:ext>
              </c:extLst>
            </c:dLbl>
            <c:dLbl>
              <c:idx val="5"/>
              <c:layout>
                <c:manualLayout>
                  <c:x val="-5.0586754875465247E-2"/>
                  <c:y val="2.375143647584592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8BA5-4237-A662-94F5E3D4BBF3}"/>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Cuya!$B$45:$B$50</c:f>
              <c:numCache>
                <c:formatCode>General</c:formatCode>
                <c:ptCount val="6"/>
                <c:pt idx="0">
                  <c:v>2016</c:v>
                </c:pt>
                <c:pt idx="1">
                  <c:v>2017</c:v>
                </c:pt>
                <c:pt idx="2">
                  <c:v>2018</c:v>
                </c:pt>
                <c:pt idx="3">
                  <c:v>2019</c:v>
                </c:pt>
                <c:pt idx="4">
                  <c:v>2020</c:v>
                </c:pt>
                <c:pt idx="5">
                  <c:v>2021</c:v>
                </c:pt>
              </c:numCache>
            </c:numRef>
          </c:cat>
          <c:val>
            <c:numRef>
              <c:f>Cuya!$E$45:$E$50</c:f>
              <c:numCache>
                <c:formatCode>0.00</c:formatCode>
                <c:ptCount val="6"/>
                <c:pt idx="0">
                  <c:v>98.782090973404451</c:v>
                </c:pt>
                <c:pt idx="1">
                  <c:v>96.345661931498256</c:v>
                </c:pt>
                <c:pt idx="2">
                  <c:v>102.7019124989137</c:v>
                </c:pt>
                <c:pt idx="3">
                  <c:v>92.504576820166164</c:v>
                </c:pt>
                <c:pt idx="4">
                  <c:v>43.990185010682659</c:v>
                </c:pt>
                <c:pt idx="5">
                  <c:v>69.45251558785057</c:v>
                </c:pt>
              </c:numCache>
            </c:numRef>
          </c:val>
          <c:smooth val="0"/>
          <c:extLst>
            <c:ext xmlns:c16="http://schemas.microsoft.com/office/drawing/2014/chart" uri="{C3380CC4-5D6E-409C-BE32-E72D297353CC}">
              <c16:uniqueId val="{0000000D-8BA5-4237-A662-94F5E3D4BBF3}"/>
            </c:ext>
          </c:extLst>
        </c:ser>
        <c:ser>
          <c:idx val="3"/>
          <c:order val="3"/>
          <c:tx>
            <c:strRef>
              <c:f>Cuya!$F$43:$F$44</c:f>
              <c:strCache>
                <c:ptCount val="2"/>
                <c:pt idx="0">
                  <c:v>Ohio Female Children</c:v>
                </c:pt>
              </c:strCache>
            </c:strRef>
          </c:tx>
          <c:spPr>
            <a:ln w="28575" cap="rnd">
              <a:solidFill>
                <a:schemeClr val="accent5">
                  <a:lumMod val="60000"/>
                  <a:lumOff val="40000"/>
                </a:schemeClr>
              </a:solidFill>
              <a:round/>
            </a:ln>
            <a:effectLst/>
          </c:spPr>
          <c:marker>
            <c:symbol val="circle"/>
            <c:size val="5"/>
            <c:spPr>
              <a:solidFill>
                <a:schemeClr val="accent5">
                  <a:lumMod val="60000"/>
                  <a:lumOff val="40000"/>
                </a:schemeClr>
              </a:solidFill>
              <a:ln w="9525">
                <a:solidFill>
                  <a:schemeClr val="accent5">
                    <a:lumMod val="60000"/>
                    <a:lumOff val="40000"/>
                  </a:schemeClr>
                </a:solidFill>
              </a:ln>
              <a:effectLst/>
            </c:spPr>
          </c:marker>
          <c:dLbls>
            <c:dLbl>
              <c:idx val="4"/>
              <c:layout>
                <c:manualLayout>
                  <c:x val="-4.5358036127836961E-2"/>
                  <c:y val="3.312017570365116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8BA5-4237-A662-94F5E3D4BBF3}"/>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Cuya!$B$45:$B$50</c:f>
              <c:numCache>
                <c:formatCode>General</c:formatCode>
                <c:ptCount val="6"/>
                <c:pt idx="0">
                  <c:v>2016</c:v>
                </c:pt>
                <c:pt idx="1">
                  <c:v>2017</c:v>
                </c:pt>
                <c:pt idx="2">
                  <c:v>2018</c:v>
                </c:pt>
                <c:pt idx="3">
                  <c:v>2019</c:v>
                </c:pt>
                <c:pt idx="4">
                  <c:v>2020</c:v>
                </c:pt>
                <c:pt idx="5">
                  <c:v>2021</c:v>
                </c:pt>
              </c:numCache>
            </c:numRef>
          </c:cat>
          <c:val>
            <c:numRef>
              <c:f>Cuya!$F$45:$F$50</c:f>
              <c:numCache>
                <c:formatCode>0.00</c:formatCode>
                <c:ptCount val="6"/>
                <c:pt idx="0">
                  <c:v>72.61064587652271</c:v>
                </c:pt>
                <c:pt idx="1">
                  <c:v>70.920542893984702</c:v>
                </c:pt>
                <c:pt idx="2">
                  <c:v>72.725018561645086</c:v>
                </c:pt>
                <c:pt idx="3">
                  <c:v>67.903580454242757</c:v>
                </c:pt>
                <c:pt idx="4">
                  <c:v>32.189485652666441</c:v>
                </c:pt>
                <c:pt idx="5">
                  <c:v>48.824384308600528</c:v>
                </c:pt>
              </c:numCache>
            </c:numRef>
          </c:val>
          <c:smooth val="0"/>
          <c:extLst>
            <c:ext xmlns:c16="http://schemas.microsoft.com/office/drawing/2014/chart" uri="{C3380CC4-5D6E-409C-BE32-E72D297353CC}">
              <c16:uniqueId val="{0000000F-8BA5-4237-A662-94F5E3D4BBF3}"/>
            </c:ext>
          </c:extLst>
        </c:ser>
        <c:dLbls>
          <c:dLblPos val="t"/>
          <c:showLegendKey val="0"/>
          <c:showVal val="1"/>
          <c:showCatName val="0"/>
          <c:showSerName val="0"/>
          <c:showPercent val="0"/>
          <c:showBubbleSize val="0"/>
        </c:dLbls>
        <c:marker val="1"/>
        <c:smooth val="0"/>
        <c:axId val="543783040"/>
        <c:axId val="543783520"/>
      </c:lineChart>
      <c:catAx>
        <c:axId val="5437830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543783520"/>
        <c:crosses val="autoZero"/>
        <c:auto val="1"/>
        <c:lblAlgn val="ctr"/>
        <c:lblOffset val="100"/>
        <c:noMultiLvlLbl val="0"/>
      </c:catAx>
      <c:valAx>
        <c:axId val="54378352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Child Residents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543783040"/>
        <c:crosses val="autoZero"/>
        <c:crossBetween val="between"/>
      </c:valAx>
      <c:spPr>
        <a:noFill/>
        <a:ln>
          <a:noFill/>
        </a:ln>
        <a:effectLst/>
      </c:spPr>
    </c:plotArea>
    <c:legend>
      <c:legendPos val="b"/>
      <c:layout>
        <c:manualLayout>
          <c:xMode val="edge"/>
          <c:yMode val="edge"/>
          <c:x val="0.10231136278320349"/>
          <c:y val="0.85705497750281212"/>
          <c:w val="0.88520927466669508"/>
          <c:h val="0.13946048095339433"/>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Rates of Asthma Hospitalization &amp; Emergency Department Visits (per 10,000 residents) by Month of Admission, Cuyahoga County &amp; Ohio, 2021</a:t>
            </a:r>
          </a:p>
        </c:rich>
      </c:tx>
      <c:layout>
        <c:manualLayout>
          <c:xMode val="edge"/>
          <c:yMode val="edge"/>
          <c:x val="0.11551556055493062"/>
          <c:y val="3.261065158355541E-2"/>
        </c:manualLayout>
      </c:layout>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manualLayout>
          <c:layoutTarget val="inner"/>
          <c:xMode val="edge"/>
          <c:yMode val="edge"/>
          <c:x val="4.5367653564124047E-2"/>
          <c:y val="0.20741754608918156"/>
          <c:w val="0.93518788276465437"/>
          <c:h val="0.51987058909303008"/>
        </c:manualLayout>
      </c:layout>
      <c:lineChart>
        <c:grouping val="standard"/>
        <c:varyColors val="0"/>
        <c:ser>
          <c:idx val="0"/>
          <c:order val="0"/>
          <c:tx>
            <c:strRef>
              <c:f>Cuyahoga!$C$39</c:f>
              <c:strCache>
                <c:ptCount val="1"/>
                <c:pt idx="0">
                  <c:v>Cuyahoga County</c:v>
                </c:pt>
              </c:strCache>
            </c:strRef>
          </c:tx>
          <c:spPr>
            <a:ln w="28575" cap="rnd">
              <a:noFill/>
              <a:round/>
            </a:ln>
            <a:effectLst/>
          </c:spPr>
          <c:marker>
            <c:symbol val="circle"/>
            <c:size val="7"/>
            <c:spPr>
              <a:solidFill>
                <a:schemeClr val="accent1"/>
              </a:solidFill>
              <a:ln w="9525">
                <a:solidFill>
                  <a:schemeClr val="accent1"/>
                </a:solidFill>
              </a:ln>
              <a:effectLst/>
            </c:spPr>
          </c:marker>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Cuyahoga!$B$40:$B$51</c:f>
              <c:strCache>
                <c:ptCount val="12"/>
                <c:pt idx="0">
                  <c:v>January</c:v>
                </c:pt>
                <c:pt idx="1">
                  <c:v>February</c:v>
                </c:pt>
                <c:pt idx="2">
                  <c:v>March</c:v>
                </c:pt>
                <c:pt idx="3">
                  <c:v>April</c:v>
                </c:pt>
                <c:pt idx="4">
                  <c:v>May</c:v>
                </c:pt>
                <c:pt idx="5">
                  <c:v>June</c:v>
                </c:pt>
                <c:pt idx="6">
                  <c:v>July </c:v>
                </c:pt>
                <c:pt idx="7">
                  <c:v>August</c:v>
                </c:pt>
                <c:pt idx="8">
                  <c:v>September </c:v>
                </c:pt>
                <c:pt idx="9">
                  <c:v>October</c:v>
                </c:pt>
                <c:pt idx="10">
                  <c:v>November</c:v>
                </c:pt>
                <c:pt idx="11">
                  <c:v>December</c:v>
                </c:pt>
              </c:strCache>
            </c:strRef>
          </c:cat>
          <c:val>
            <c:numRef>
              <c:f>Cuyahoga!$C$40:$C$51</c:f>
              <c:numCache>
                <c:formatCode>0.00</c:formatCode>
                <c:ptCount val="12"/>
                <c:pt idx="0">
                  <c:v>4.1620410649382462</c:v>
                </c:pt>
                <c:pt idx="1">
                  <c:v>3.5297309800726278</c:v>
                </c:pt>
                <c:pt idx="2">
                  <c:v>4.8343707754282699</c:v>
                </c:pt>
                <c:pt idx="3">
                  <c:v>5.890888891912593</c:v>
                </c:pt>
                <c:pt idx="4">
                  <c:v>6.2990890732815368</c:v>
                </c:pt>
                <c:pt idx="5">
                  <c:v>6.243061597407368</c:v>
                </c:pt>
                <c:pt idx="6">
                  <c:v>6.2910851481566565</c:v>
                </c:pt>
                <c:pt idx="7">
                  <c:v>5.7708300150393752</c:v>
                </c:pt>
                <c:pt idx="8">
                  <c:v>7.5396974676381294</c:v>
                </c:pt>
                <c:pt idx="9">
                  <c:v>7.4676621415141984</c:v>
                </c:pt>
                <c:pt idx="10">
                  <c:v>7.4196385907649116</c:v>
                </c:pt>
                <c:pt idx="11">
                  <c:v>6.0109477687858126</c:v>
                </c:pt>
              </c:numCache>
            </c:numRef>
          </c:val>
          <c:smooth val="0"/>
          <c:extLst>
            <c:ext xmlns:c16="http://schemas.microsoft.com/office/drawing/2014/chart" uri="{C3380CC4-5D6E-409C-BE32-E72D297353CC}">
              <c16:uniqueId val="{00000000-0CDC-4FAB-9950-7EC73D742903}"/>
            </c:ext>
          </c:extLst>
        </c:ser>
        <c:ser>
          <c:idx val="1"/>
          <c:order val="1"/>
          <c:tx>
            <c:strRef>
              <c:f>Cuyahoga!$D$39</c:f>
              <c:strCache>
                <c:ptCount val="1"/>
                <c:pt idx="0">
                  <c:v>Ohio</c:v>
                </c:pt>
              </c:strCache>
            </c:strRef>
          </c:tx>
          <c:spPr>
            <a:ln w="28575" cap="rnd">
              <a:noFill/>
              <a:round/>
            </a:ln>
            <a:effectLst/>
          </c:spPr>
          <c:marker>
            <c:symbol val="circle"/>
            <c:size val="7"/>
            <c:spPr>
              <a:solidFill>
                <a:schemeClr val="accent2"/>
              </a:solidFill>
              <a:ln w="9525">
                <a:solidFill>
                  <a:schemeClr val="accent2"/>
                </a:solidFill>
              </a:ln>
              <a:effectLst/>
            </c:spPr>
          </c:marker>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Cuyahoga!$B$40:$B$51</c:f>
              <c:strCache>
                <c:ptCount val="12"/>
                <c:pt idx="0">
                  <c:v>January</c:v>
                </c:pt>
                <c:pt idx="1">
                  <c:v>February</c:v>
                </c:pt>
                <c:pt idx="2">
                  <c:v>March</c:v>
                </c:pt>
                <c:pt idx="3">
                  <c:v>April</c:v>
                </c:pt>
                <c:pt idx="4">
                  <c:v>May</c:v>
                </c:pt>
                <c:pt idx="5">
                  <c:v>June</c:v>
                </c:pt>
                <c:pt idx="6">
                  <c:v>July </c:v>
                </c:pt>
                <c:pt idx="7">
                  <c:v>August</c:v>
                </c:pt>
                <c:pt idx="8">
                  <c:v>September </c:v>
                </c:pt>
                <c:pt idx="9">
                  <c:v>October</c:v>
                </c:pt>
                <c:pt idx="10">
                  <c:v>November</c:v>
                </c:pt>
                <c:pt idx="11">
                  <c:v>December</c:v>
                </c:pt>
              </c:strCache>
            </c:strRef>
          </c:cat>
          <c:val>
            <c:numRef>
              <c:f>Cuyahoga!$D$40:$D$51</c:f>
              <c:numCache>
                <c:formatCode>0.00</c:formatCode>
                <c:ptCount val="12"/>
                <c:pt idx="0">
                  <c:v>2.1477048802221592</c:v>
                </c:pt>
                <c:pt idx="1">
                  <c:v>1.8862451556733746</c:v>
                </c:pt>
                <c:pt idx="2">
                  <c:v>2.6196906167452902</c:v>
                </c:pt>
                <c:pt idx="3">
                  <c:v>2.9779243951855081</c:v>
                </c:pt>
                <c:pt idx="4">
                  <c:v>3.366718401170389</c:v>
                </c:pt>
                <c:pt idx="5">
                  <c:v>3.17911255985454</c:v>
                </c:pt>
                <c:pt idx="6">
                  <c:v>3.0645117065620533</c:v>
                </c:pt>
                <c:pt idx="7">
                  <c:v>3.0874318772205509</c:v>
                </c:pt>
                <c:pt idx="8">
                  <c:v>3.9218958682317688</c:v>
                </c:pt>
                <c:pt idx="9">
                  <c:v>4.0492301496678653</c:v>
                </c:pt>
                <c:pt idx="10">
                  <c:v>4.1171417664337833</c:v>
                </c:pt>
                <c:pt idx="11">
                  <c:v>3.3166335838055243</c:v>
                </c:pt>
              </c:numCache>
            </c:numRef>
          </c:val>
          <c:smooth val="0"/>
          <c:extLst>
            <c:ext xmlns:c16="http://schemas.microsoft.com/office/drawing/2014/chart" uri="{C3380CC4-5D6E-409C-BE32-E72D297353CC}">
              <c16:uniqueId val="{00000001-0CDC-4FAB-9950-7EC73D742903}"/>
            </c:ext>
          </c:extLst>
        </c:ser>
        <c:dLbls>
          <c:dLblPos val="t"/>
          <c:showLegendKey val="0"/>
          <c:showVal val="1"/>
          <c:showCatName val="0"/>
          <c:showSerName val="0"/>
          <c:showPercent val="0"/>
          <c:showBubbleSize val="0"/>
        </c:dLbls>
        <c:hiLowLines>
          <c:spPr>
            <a:ln w="9525" cap="flat" cmpd="sng" algn="ctr">
              <a:solidFill>
                <a:schemeClr val="tx1">
                  <a:lumMod val="75000"/>
                  <a:lumOff val="25000"/>
                </a:schemeClr>
              </a:solidFill>
              <a:round/>
            </a:ln>
            <a:effectLst/>
          </c:spPr>
        </c:hiLowLines>
        <c:marker val="1"/>
        <c:smooth val="0"/>
        <c:axId val="1170067568"/>
        <c:axId val="1170068528"/>
      </c:lineChart>
      <c:catAx>
        <c:axId val="11700675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170068528"/>
        <c:crosses val="autoZero"/>
        <c:auto val="1"/>
        <c:lblAlgn val="ctr"/>
        <c:lblOffset val="100"/>
        <c:noMultiLvlLbl val="0"/>
      </c:catAx>
      <c:valAx>
        <c:axId val="1170068528"/>
        <c:scaling>
          <c:orientation val="minMax"/>
        </c:scaling>
        <c:delete val="1"/>
        <c:axPos val="l"/>
        <c:numFmt formatCode="0.00" sourceLinked="1"/>
        <c:majorTickMark val="none"/>
        <c:minorTickMark val="none"/>
        <c:tickLblPos val="nextTo"/>
        <c:crossAx val="1170067568"/>
        <c:crosses val="autoZero"/>
        <c:crossBetween val="between"/>
      </c:valAx>
      <c:spPr>
        <a:noFill/>
        <a:ln>
          <a:noFill/>
        </a:ln>
        <a:effectLst/>
      </c:spPr>
    </c:plotArea>
    <c:legend>
      <c:legendPos val="b"/>
      <c:layout>
        <c:manualLayout>
          <c:xMode val="edge"/>
          <c:yMode val="edge"/>
          <c:x val="0.31165804274465692"/>
          <c:y val="0.86639733386775808"/>
          <c:w val="0.32149653137376333"/>
          <c:h val="7.3610111713135098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20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j-cs"/>
              </a:defRPr>
            </a:pPr>
            <a:r>
              <a:rPr lang="en-US" sz="1400" dirty="0"/>
              <a:t>Rate of Asthma Emergency Department Visits &amp; Hospitalizations, Children (0-18) on Medicaid, Ohio and Cuyahoga County, 2016-2021</a:t>
            </a:r>
          </a:p>
        </c:rich>
      </c:tx>
      <c:layout>
        <c:manualLayout>
          <c:xMode val="edge"/>
          <c:yMode val="edge"/>
          <c:x val="0.11207030728760949"/>
          <c:y val="3.5714285714285712E-2"/>
        </c:manualLayout>
      </c:layout>
      <c:overlay val="0"/>
      <c:spPr>
        <a:noFill/>
        <a:ln>
          <a:noFill/>
        </a:ln>
        <a:effectLst/>
      </c:spPr>
      <c:txPr>
        <a:bodyPr rot="0" spcFirstLastPara="1" vertOverflow="ellipsis" vert="horz" wrap="square" anchor="ctr" anchorCtr="1"/>
        <a:lstStyle/>
        <a:p>
          <a:pPr algn="l">
            <a:defRPr sz="20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j-cs"/>
            </a:defRPr>
          </a:pPr>
          <a:endParaRPr lang="en-US"/>
        </a:p>
      </c:txPr>
    </c:title>
    <c:autoTitleDeleted val="0"/>
    <c:plotArea>
      <c:layout>
        <c:manualLayout>
          <c:layoutTarget val="inner"/>
          <c:xMode val="edge"/>
          <c:yMode val="edge"/>
          <c:x val="0.10997006572525542"/>
          <c:y val="0.2559877626761623"/>
          <c:w val="0.85146244116179681"/>
          <c:h val="0.64550579266763619"/>
        </c:manualLayout>
      </c:layout>
      <c:barChart>
        <c:barDir val="col"/>
        <c:grouping val="clustered"/>
        <c:varyColors val="0"/>
        <c:ser>
          <c:idx val="0"/>
          <c:order val="0"/>
          <c:tx>
            <c:strRef>
              <c:f>Cuyahoga!$G$58</c:f>
              <c:strCache>
                <c:ptCount val="1"/>
                <c:pt idx="0">
                  <c:v>Cuyahoga</c:v>
                </c:pt>
              </c:strCache>
            </c:strRef>
          </c:tx>
          <c:spPr>
            <a:solidFill>
              <a:srgbClr val="EBA70E"/>
            </a:solidFill>
            <a:ln>
              <a:noFill/>
            </a:ln>
            <a:effectLst/>
          </c:spPr>
          <c:invertIfNegative val="0"/>
          <c:dLbls>
            <c:dLbl>
              <c:idx val="5"/>
              <c:layout>
                <c:manualLayout>
                  <c:x val="0"/>
                  <c:y val="1.2738853503184714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753-4521-85C2-B332E9695DFC}"/>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Cuyahoga!$F$59:$F$64</c:f>
              <c:numCache>
                <c:formatCode>General</c:formatCode>
                <c:ptCount val="6"/>
                <c:pt idx="0">
                  <c:v>2016</c:v>
                </c:pt>
                <c:pt idx="1">
                  <c:v>2017</c:v>
                </c:pt>
                <c:pt idx="2">
                  <c:v>2018</c:v>
                </c:pt>
                <c:pt idx="3">
                  <c:v>2019</c:v>
                </c:pt>
                <c:pt idx="4">
                  <c:v>2020</c:v>
                </c:pt>
                <c:pt idx="5">
                  <c:v>2021</c:v>
                </c:pt>
              </c:numCache>
            </c:numRef>
          </c:cat>
          <c:val>
            <c:numRef>
              <c:f>Cuyahoga!$G$59:$G$64</c:f>
              <c:numCache>
                <c:formatCode>0.00</c:formatCode>
                <c:ptCount val="6"/>
                <c:pt idx="0">
                  <c:v>178.20240015207912</c:v>
                </c:pt>
                <c:pt idx="1">
                  <c:v>182.1887428295318</c:v>
                </c:pt>
                <c:pt idx="2">
                  <c:v>199.11711049816637</c:v>
                </c:pt>
                <c:pt idx="3">
                  <c:v>185.91406694931342</c:v>
                </c:pt>
                <c:pt idx="4">
                  <c:v>84.743050621811733</c:v>
                </c:pt>
                <c:pt idx="5">
                  <c:v>149.816076858835</c:v>
                </c:pt>
              </c:numCache>
            </c:numRef>
          </c:val>
          <c:extLst>
            <c:ext xmlns:c16="http://schemas.microsoft.com/office/drawing/2014/chart" uri="{C3380CC4-5D6E-409C-BE32-E72D297353CC}">
              <c16:uniqueId val="{00000001-5753-4521-85C2-B332E9695DFC}"/>
            </c:ext>
          </c:extLst>
        </c:ser>
        <c:ser>
          <c:idx val="1"/>
          <c:order val="1"/>
          <c:tx>
            <c:strRef>
              <c:f>Cuyahoga!$H$58</c:f>
              <c:strCache>
                <c:ptCount val="1"/>
                <c:pt idx="0">
                  <c:v>Ohio</c:v>
                </c:pt>
              </c:strCache>
            </c:strRef>
          </c:tx>
          <c:spPr>
            <a:solidFill>
              <a:srgbClr val="0E3F75"/>
            </a:solidFill>
            <a:ln>
              <a:noFill/>
            </a:ln>
            <a:effectLst/>
          </c:spPr>
          <c:invertIfNegative val="0"/>
          <c:dLbls>
            <c:dLbl>
              <c:idx val="0"/>
              <c:layout>
                <c:manualLayout>
                  <c:x val="5.5096418732782371E-3"/>
                  <c:y val="-7.7847649883434352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753-4521-85C2-B332E9695DFC}"/>
                </c:ext>
              </c:extLst>
            </c:dLbl>
            <c:dLbl>
              <c:idx val="1"/>
              <c:layout>
                <c:manualLayout>
                  <c:x val="-2.7548209366391688E-3"/>
                  <c:y val="4.246284501061571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753-4521-85C2-B332E9695DFC}"/>
                </c:ext>
              </c:extLst>
            </c:dLbl>
            <c:dLbl>
              <c:idx val="2"/>
              <c:layout>
                <c:manualLayout>
                  <c:x val="2.7548209366390175E-3"/>
                  <c:y val="4.246284501061571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753-4521-85C2-B332E9695DFC}"/>
                </c:ext>
              </c:extLst>
            </c:dLbl>
            <c:dLbl>
              <c:idx val="3"/>
              <c:layout>
                <c:manualLayout>
                  <c:x val="2.7548209366391185E-3"/>
                  <c:y val="4.246284501061571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753-4521-85C2-B332E9695DFC}"/>
                </c:ext>
              </c:extLst>
            </c:dLbl>
            <c:dLbl>
              <c:idx val="4"/>
              <c:layout>
                <c:manualLayout>
                  <c:x val="2.7548209366391185E-3"/>
                  <c:y val="4.246284501061571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5753-4521-85C2-B332E9695DFC}"/>
                </c:ext>
              </c:extLst>
            </c:dLbl>
            <c:spPr>
              <a:noFill/>
              <a:ln>
                <a:noFill/>
              </a:ln>
              <a:effectLst/>
            </c:spPr>
            <c:txPr>
              <a:bodyPr rot="0" spcFirstLastPara="1" vertOverflow="clip" horzOverflow="clip" vert="horz" wrap="square" lIns="36576" tIns="18288" rIns="36576" bIns="18288" anchor="ctr" anchorCtr="1">
                <a:spAutoFit/>
              </a:bodyPr>
              <a:lstStyle/>
              <a:p>
                <a:pPr>
                  <a:defRPr sz="900" b="0" i="0" u="none" strike="noStrike" kern="1200" baseline="0">
                    <a:solidFill>
                      <a:schemeClr val="dk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a:solidFill>
                        <a:schemeClr val="tx1">
                          <a:lumMod val="35000"/>
                          <a:lumOff val="65000"/>
                        </a:schemeClr>
                      </a:solidFill>
                    </a:ln>
                    <a:effectLst/>
                  </c:spPr>
                </c15:leaderLines>
              </c:ext>
            </c:extLst>
          </c:dLbls>
          <c:cat>
            <c:numRef>
              <c:f>Cuyahoga!$F$59:$F$64</c:f>
              <c:numCache>
                <c:formatCode>General</c:formatCode>
                <c:ptCount val="6"/>
                <c:pt idx="0">
                  <c:v>2016</c:v>
                </c:pt>
                <c:pt idx="1">
                  <c:v>2017</c:v>
                </c:pt>
                <c:pt idx="2">
                  <c:v>2018</c:v>
                </c:pt>
                <c:pt idx="3">
                  <c:v>2019</c:v>
                </c:pt>
                <c:pt idx="4">
                  <c:v>2020</c:v>
                </c:pt>
                <c:pt idx="5">
                  <c:v>2021</c:v>
                </c:pt>
              </c:numCache>
            </c:numRef>
          </c:cat>
          <c:val>
            <c:numRef>
              <c:f>Cuyahoga!$H$59:$H$64</c:f>
              <c:numCache>
                <c:formatCode>0.0</c:formatCode>
                <c:ptCount val="6"/>
                <c:pt idx="0" formatCode="0.00">
                  <c:v>118.07072733668609</c:v>
                </c:pt>
                <c:pt idx="1">
                  <c:v>120.00470323794849</c:v>
                </c:pt>
                <c:pt idx="2" formatCode="0.00">
                  <c:v>128.55001516651058</c:v>
                </c:pt>
                <c:pt idx="3" formatCode="0.00">
                  <c:v>118.85048835462059</c:v>
                </c:pt>
                <c:pt idx="4">
                  <c:v>58.99600967982358</c:v>
                </c:pt>
                <c:pt idx="5" formatCode="0.00">
                  <c:v>86.309661460237123</c:v>
                </c:pt>
              </c:numCache>
            </c:numRef>
          </c:val>
          <c:extLst>
            <c:ext xmlns:c16="http://schemas.microsoft.com/office/drawing/2014/chart" uri="{C3380CC4-5D6E-409C-BE32-E72D297353CC}">
              <c16:uniqueId val="{00000007-5753-4521-85C2-B332E9695DFC}"/>
            </c:ext>
          </c:extLst>
        </c:ser>
        <c:dLbls>
          <c:dLblPos val="outEnd"/>
          <c:showLegendKey val="0"/>
          <c:showVal val="1"/>
          <c:showCatName val="0"/>
          <c:showSerName val="0"/>
          <c:showPercent val="0"/>
          <c:showBubbleSize val="0"/>
        </c:dLbls>
        <c:gapWidth val="94"/>
        <c:axId val="2012673343"/>
        <c:axId val="2012677183"/>
      </c:barChart>
      <c:catAx>
        <c:axId val="201267334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2012677183"/>
        <c:crosses val="autoZero"/>
        <c:auto val="1"/>
        <c:lblAlgn val="ctr"/>
        <c:lblOffset val="100"/>
        <c:noMultiLvlLbl val="0"/>
      </c:catAx>
      <c:valAx>
        <c:axId val="2012677183"/>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2012673343"/>
        <c:crosses val="autoZero"/>
        <c:crossBetween val="between"/>
      </c:valAx>
      <c:spPr>
        <a:noFill/>
        <a:ln>
          <a:noFill/>
        </a:ln>
        <a:effectLst/>
      </c:spPr>
    </c:plotArea>
    <c:legend>
      <c:legendPos val="t"/>
      <c:layout>
        <c:manualLayout>
          <c:xMode val="edge"/>
          <c:yMode val="edge"/>
          <c:x val="0.39740062834051743"/>
          <c:y val="0.14110119047619044"/>
          <c:w val="0.20997895682224491"/>
          <c:h val="5.0223565804274464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userShapes r:id="rId5"/>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20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j-cs"/>
              </a:defRPr>
            </a:pPr>
            <a:r>
              <a:rPr lang="en-US"/>
              <a:t>Rate of Asthma Emergency Department Visits &amp; Hospitalizations, Adults (19+) on Medicaid, Ohio and Cuyahoga County, 2016-2021</a:t>
            </a:r>
          </a:p>
        </c:rich>
      </c:tx>
      <c:overlay val="0"/>
      <c:spPr>
        <a:noFill/>
        <a:ln>
          <a:noFill/>
        </a:ln>
        <a:effectLst/>
      </c:spPr>
      <c:txPr>
        <a:bodyPr rot="0" spcFirstLastPara="1" vertOverflow="ellipsis" vert="horz" wrap="square" anchor="ctr" anchorCtr="1"/>
        <a:lstStyle/>
        <a:p>
          <a:pPr algn="l">
            <a:defRPr sz="20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j-cs"/>
            </a:defRPr>
          </a:pPr>
          <a:endParaRPr lang="en-US"/>
        </a:p>
      </c:txPr>
    </c:title>
    <c:autoTitleDeleted val="0"/>
    <c:plotArea>
      <c:layout/>
      <c:barChart>
        <c:barDir val="col"/>
        <c:grouping val="clustered"/>
        <c:varyColors val="0"/>
        <c:ser>
          <c:idx val="0"/>
          <c:order val="0"/>
          <c:tx>
            <c:strRef>
              <c:f>Cuyahoga!$G$69</c:f>
              <c:strCache>
                <c:ptCount val="1"/>
                <c:pt idx="0">
                  <c:v>Cuyahoga</c:v>
                </c:pt>
              </c:strCache>
            </c:strRef>
          </c:tx>
          <c:spPr>
            <a:solidFill>
              <a:srgbClr val="F3DF89"/>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Cuyahoga!$F$70:$F$75</c:f>
              <c:numCache>
                <c:formatCode>General</c:formatCode>
                <c:ptCount val="6"/>
                <c:pt idx="0">
                  <c:v>2016</c:v>
                </c:pt>
                <c:pt idx="1">
                  <c:v>2017</c:v>
                </c:pt>
                <c:pt idx="2">
                  <c:v>2018</c:v>
                </c:pt>
                <c:pt idx="3">
                  <c:v>2019</c:v>
                </c:pt>
                <c:pt idx="4">
                  <c:v>2020</c:v>
                </c:pt>
                <c:pt idx="5">
                  <c:v>2021</c:v>
                </c:pt>
              </c:numCache>
            </c:numRef>
          </c:cat>
          <c:val>
            <c:numRef>
              <c:f>Cuyahoga!$G$70:$G$75</c:f>
              <c:numCache>
                <c:formatCode>0.00</c:formatCode>
                <c:ptCount val="6"/>
                <c:pt idx="0">
                  <c:v>132.73441886580574</c:v>
                </c:pt>
                <c:pt idx="1">
                  <c:v>144.10036598131128</c:v>
                </c:pt>
                <c:pt idx="2">
                  <c:v>151.55614635657454</c:v>
                </c:pt>
                <c:pt idx="3">
                  <c:v>161.70640644188214</c:v>
                </c:pt>
                <c:pt idx="4">
                  <c:v>132.40854953187875</c:v>
                </c:pt>
                <c:pt idx="5">
                  <c:v>140.70506054616285</c:v>
                </c:pt>
              </c:numCache>
            </c:numRef>
          </c:val>
          <c:extLst>
            <c:ext xmlns:c16="http://schemas.microsoft.com/office/drawing/2014/chart" uri="{C3380CC4-5D6E-409C-BE32-E72D297353CC}">
              <c16:uniqueId val="{00000000-DC9C-4EF7-B457-D3269E3CCAAA}"/>
            </c:ext>
          </c:extLst>
        </c:ser>
        <c:ser>
          <c:idx val="1"/>
          <c:order val="1"/>
          <c:tx>
            <c:strRef>
              <c:f>Cuyahoga!$H$69</c:f>
              <c:strCache>
                <c:ptCount val="1"/>
                <c:pt idx="0">
                  <c:v>Ohio</c:v>
                </c:pt>
              </c:strCache>
            </c:strRef>
          </c:tx>
          <c:spPr>
            <a:solidFill>
              <a:srgbClr val="0098D3"/>
            </a:solidFill>
            <a:ln>
              <a:noFill/>
            </a:ln>
            <a:effectLst/>
          </c:spPr>
          <c:invertIfNegative val="0"/>
          <c:dLbls>
            <c:spPr>
              <a:noFill/>
              <a:ln>
                <a:noFill/>
              </a:ln>
              <a:effectLst/>
            </c:spPr>
            <c:txPr>
              <a:bodyPr rot="0" spcFirstLastPara="1" vertOverflow="clip" horzOverflow="clip" vert="horz" wrap="square" lIns="36576" tIns="18288" rIns="36576" bIns="18288" anchor="ctr" anchorCtr="1">
                <a:spAutoFit/>
              </a:bodyPr>
              <a:lstStyle/>
              <a:p>
                <a:pPr>
                  <a:defRPr sz="900" b="0" i="0" u="none" strike="noStrike" kern="1200" baseline="0">
                    <a:solidFill>
                      <a:schemeClr val="dk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a:solidFill>
                        <a:schemeClr val="tx1">
                          <a:lumMod val="35000"/>
                          <a:lumOff val="65000"/>
                        </a:schemeClr>
                      </a:solidFill>
                    </a:ln>
                    <a:effectLst/>
                  </c:spPr>
                </c15:leaderLines>
              </c:ext>
            </c:extLst>
          </c:dLbls>
          <c:cat>
            <c:numRef>
              <c:f>Cuyahoga!$F$70:$F$75</c:f>
              <c:numCache>
                <c:formatCode>General</c:formatCode>
                <c:ptCount val="6"/>
                <c:pt idx="0">
                  <c:v>2016</c:v>
                </c:pt>
                <c:pt idx="1">
                  <c:v>2017</c:v>
                </c:pt>
                <c:pt idx="2">
                  <c:v>2018</c:v>
                </c:pt>
                <c:pt idx="3">
                  <c:v>2019</c:v>
                </c:pt>
                <c:pt idx="4">
                  <c:v>2020</c:v>
                </c:pt>
                <c:pt idx="5">
                  <c:v>2021</c:v>
                </c:pt>
              </c:numCache>
            </c:numRef>
          </c:cat>
          <c:val>
            <c:numRef>
              <c:f>Cuyahoga!$H$70:$H$75</c:f>
              <c:numCache>
                <c:formatCode>0.00</c:formatCode>
                <c:ptCount val="6"/>
                <c:pt idx="0">
                  <c:v>95.170802824653549</c:v>
                </c:pt>
                <c:pt idx="1">
                  <c:v>95.489033294220945</c:v>
                </c:pt>
                <c:pt idx="2">
                  <c:v>93.348240724265494</c:v>
                </c:pt>
                <c:pt idx="3">
                  <c:v>95.013016437263005</c:v>
                </c:pt>
                <c:pt idx="4">
                  <c:v>75.426848903953598</c:v>
                </c:pt>
                <c:pt idx="5">
                  <c:v>75.131042516016308</c:v>
                </c:pt>
              </c:numCache>
            </c:numRef>
          </c:val>
          <c:extLst>
            <c:ext xmlns:c16="http://schemas.microsoft.com/office/drawing/2014/chart" uri="{C3380CC4-5D6E-409C-BE32-E72D297353CC}">
              <c16:uniqueId val="{00000001-DC9C-4EF7-B457-D3269E3CCAAA}"/>
            </c:ext>
          </c:extLst>
        </c:ser>
        <c:dLbls>
          <c:dLblPos val="outEnd"/>
          <c:showLegendKey val="0"/>
          <c:showVal val="1"/>
          <c:showCatName val="0"/>
          <c:showSerName val="0"/>
          <c:showPercent val="0"/>
          <c:showBubbleSize val="0"/>
        </c:dLbls>
        <c:gapWidth val="76"/>
        <c:axId val="104587359"/>
        <c:axId val="104595519"/>
      </c:barChart>
      <c:catAx>
        <c:axId val="10458735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04595519"/>
        <c:crosses val="autoZero"/>
        <c:auto val="1"/>
        <c:lblAlgn val="ctr"/>
        <c:lblOffset val="100"/>
        <c:noMultiLvlLbl val="0"/>
      </c:catAx>
      <c:valAx>
        <c:axId val="104595519"/>
        <c:scaling>
          <c:orientation val="minMax"/>
        </c:scaling>
        <c:delete val="0"/>
        <c:axPos val="l"/>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04587359"/>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12">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0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12">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0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9.xml><?xml version="1.0" encoding="utf-8"?>
<cs:chartStyle xmlns:cs="http://schemas.microsoft.com/office/drawing/2012/chartStyle" xmlns:a="http://schemas.openxmlformats.org/drawingml/2006/main" id="212">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0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drawings/drawing1.xml><?xml version="1.0" encoding="utf-8"?>
<c:userShapes xmlns:c="http://schemas.openxmlformats.org/drawingml/2006/chart">
  <cdr:relSizeAnchor xmlns:cdr="http://schemas.openxmlformats.org/drawingml/2006/chartDrawing">
    <cdr:from>
      <cdr:x>0.02231</cdr:x>
      <cdr:y>0</cdr:y>
    </cdr:from>
    <cdr:to>
      <cdr:x>0.04426</cdr:x>
      <cdr:y>1</cdr:y>
    </cdr:to>
    <cdr:sp macro="" textlink="">
      <cdr:nvSpPr>
        <cdr:cNvPr id="2" name="TextBox 6">
          <a:extLst xmlns:a="http://schemas.openxmlformats.org/drawingml/2006/main">
            <a:ext uri="{FF2B5EF4-FFF2-40B4-BE49-F238E27FC236}">
              <a16:creationId xmlns:a16="http://schemas.microsoft.com/office/drawing/2014/main" id="{1B3EC82C-014C-67FE-49FD-839AE3FCCEC8}"/>
            </a:ext>
          </a:extLst>
        </cdr:cNvPr>
        <cdr:cNvSpPr txBox="1"/>
      </cdr:nvSpPr>
      <cdr:spPr>
        <a:xfrm xmlns:a="http://schemas.openxmlformats.org/drawingml/2006/main" rot="16200000">
          <a:off x="-1825663" y="2060253"/>
          <a:ext cx="4351338" cy="230832"/>
        </a:xfrm>
        <a:prstGeom xmlns:a="http://schemas.openxmlformats.org/drawingml/2006/main" prst="rect">
          <a:avLst/>
        </a:prstGeom>
        <a:noFill xmlns:a="http://schemas.openxmlformats.org/drawingml/2006/main"/>
      </cdr:spPr>
      <cdr:txBody>
        <a:bodyPr xmlns:a="http://schemas.openxmlformats.org/drawingml/2006/main" wrap="square">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rtl="0">
            <a:defRPr sz="1000" b="0" i="0" u="none" strike="noStrike" kern="1200" baseline="0">
              <a:solidFill>
                <a:prstClr val="black">
                  <a:lumMod val="65000"/>
                  <a:lumOff val="35000"/>
                </a:prstClr>
              </a:solidFill>
              <a:latin typeface="+mn-lt"/>
              <a:ea typeface="+mn-ea"/>
              <a:cs typeface="+mn-cs"/>
            </a:defRPr>
          </a:pPr>
          <a:r>
            <a:rPr lang="en-US" sz="900" dirty="0">
              <a:latin typeface="Calibri" panose="020F0502020204030204" pitchFamily="34" charset="0"/>
              <a:cs typeface="Calibri" panose="020F0502020204030204" pitchFamily="34" charset="0"/>
            </a:rPr>
            <a:t>Rate per 10,000 Medicaid </a:t>
          </a:r>
          <a:r>
            <a:rPr lang="en-US" sz="900" dirty="0">
              <a:latin typeface="Source Sans Pro" panose="020B0503030403020204" pitchFamily="34" charset="0"/>
              <a:ea typeface="Source Sans Pro" panose="020B0503030403020204" pitchFamily="34" charset="0"/>
              <a:cs typeface="Calibri" panose="020F0502020204030204" pitchFamily="34" charset="0"/>
            </a:rPr>
            <a:t>Enrollees</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4AAA4A48-8B0F-6F41-9B2B-AE1E44FF8804}" type="datetimeFigureOut">
              <a:rPr lang="en-US" smtClean="0"/>
              <a:t>11/13/2023</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F9F2FC1C-B904-C54D-8912-5FAF5EE900E1}" type="slidenum">
              <a:rPr lang="en-US" smtClean="0"/>
              <a:t>‹#›</a:t>
            </a:fld>
            <a:endParaRPr lang="en-US"/>
          </a:p>
        </p:txBody>
      </p:sp>
    </p:spTree>
    <p:extLst>
      <p:ext uri="{BB962C8B-B14F-4D97-AF65-F5344CB8AC3E}">
        <p14:creationId xmlns:p14="http://schemas.microsoft.com/office/powerpoint/2010/main" val="3917860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US" sz="1200" dirty="0">
                <a:latin typeface="+mn-lt"/>
                <a:cs typeface="Calibri" panose="020F0502020204030204" pitchFamily="34" charset="0"/>
              </a:rPr>
              <a:t>In 2019, Black adults in Cuyahoga County experienced asthma hospitalizations and emergency department visits at a rate of almost 7.5 times that of Cuyahoga White adults.</a:t>
            </a:r>
          </a:p>
          <a:p>
            <a:pPr marL="285750" indent="-285750">
              <a:buFont typeface="Arial" panose="020B0604020202020204" pitchFamily="34" charset="0"/>
              <a:buChar char="•"/>
            </a:pPr>
            <a:endParaRPr lang="en-US" sz="1200" dirty="0">
              <a:latin typeface="+mn-lt"/>
              <a:cs typeface="Calibri" panose="020F0502020204030204" pitchFamily="34" charset="0"/>
            </a:endParaRPr>
          </a:p>
          <a:p>
            <a:pPr marL="285750" indent="-285750">
              <a:buFont typeface="Arial" panose="020B0604020202020204" pitchFamily="34" charset="0"/>
              <a:buChar char="•"/>
            </a:pPr>
            <a:r>
              <a:rPr lang="en-US" sz="1200" dirty="0">
                <a:latin typeface="+mn-lt"/>
                <a:cs typeface="Calibri" panose="020F0502020204030204" pitchFamily="34" charset="0"/>
              </a:rPr>
              <a:t>In 2021, Black adults residing in Cuyahoga County experienced asthma-related hospitalizations and emergency department visitations at a rate nearly 1.5 times higher than that of Black Ohio adults.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5</a:t>
            </a:fld>
            <a:endParaRPr lang="en-US"/>
          </a:p>
        </p:txBody>
      </p:sp>
    </p:spTree>
    <p:extLst>
      <p:ext uri="{BB962C8B-B14F-4D97-AF65-F5344CB8AC3E}">
        <p14:creationId xmlns:p14="http://schemas.microsoft.com/office/powerpoint/2010/main" val="22106176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US" sz="1200" dirty="0">
                <a:latin typeface="+mn-lt"/>
                <a:cs typeface="Calibri" panose="020F0502020204030204" pitchFamily="34" charset="0"/>
              </a:rPr>
              <a:t>The average asthma mortality rate for the years 2016-2021 in Cuyahoga County was over 3 times higher for Black adults when compared to their White counterparts. </a:t>
            </a:r>
          </a:p>
          <a:p>
            <a:pPr marL="285750" indent="-285750">
              <a:buFont typeface="Arial" panose="020B0604020202020204" pitchFamily="34" charset="0"/>
              <a:buChar char="•"/>
            </a:pPr>
            <a:endParaRPr lang="en-US" sz="1200" dirty="0">
              <a:latin typeface="+mn-lt"/>
              <a:cs typeface="Calibri" panose="020F0502020204030204" pitchFamily="34" charset="0"/>
            </a:endParaRPr>
          </a:p>
          <a:p>
            <a:pPr marL="285750" indent="-285750">
              <a:buFont typeface="Arial" panose="020B0604020202020204" pitchFamily="34" charset="0"/>
              <a:buChar char="•"/>
            </a:pPr>
            <a:r>
              <a:rPr lang="en-US" sz="1200" dirty="0">
                <a:latin typeface="+mn-lt"/>
                <a:cs typeface="Calibri" panose="020F0502020204030204" pitchFamily="34" charset="0"/>
              </a:rPr>
              <a:t>For Black children in Cuyahoga County, the average asthma mortality rate for 2016-2021 was over 9 times higher than the rate of White children in Cuyahoga County.</a:t>
            </a:r>
          </a:p>
          <a:p>
            <a:pPr marL="285750" indent="-285750">
              <a:buFont typeface="Arial" panose="020B0604020202020204" pitchFamily="34" charset="0"/>
              <a:buChar char="•"/>
            </a:pPr>
            <a:endParaRPr lang="en-US" sz="1200" dirty="0">
              <a:latin typeface="+mn-lt"/>
              <a:cs typeface="Calibri" panose="020F0502020204030204" pitchFamily="34" charset="0"/>
            </a:endParaRPr>
          </a:p>
          <a:p>
            <a:pPr marL="285750" indent="-285750">
              <a:buFont typeface="Arial" panose="020B0604020202020204" pitchFamily="34" charset="0"/>
              <a:buChar char="•"/>
            </a:pPr>
            <a:r>
              <a:rPr lang="en-US" sz="1200" dirty="0">
                <a:latin typeface="+mn-lt"/>
                <a:cs typeface="Calibri" panose="020F0502020204030204" pitchFamily="34" charset="0"/>
              </a:rPr>
              <a:t>The asthma mortality rate for White and Black children in Cuyahoga County between the years 2016-2021 were nearly twice as high when compared to Ohio’s childhood asthma mortality rates.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14</a:t>
            </a:fld>
            <a:endParaRPr lang="en-US"/>
          </a:p>
        </p:txBody>
      </p:sp>
    </p:spTree>
    <p:extLst>
      <p:ext uri="{BB962C8B-B14F-4D97-AF65-F5344CB8AC3E}">
        <p14:creationId xmlns:p14="http://schemas.microsoft.com/office/powerpoint/2010/main" val="27078945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Univers" panose="020B0503020202020204" pitchFamily="34" charset="0"/>
                <a:cs typeface="Calibri" panose="020F0502020204030204" pitchFamily="34" charset="0"/>
              </a:rPr>
              <a:t>During the 2016-2021 surveillance period, Hispanic adults in Cuyahoga County experienced higher rates of asthma emergency department visits and inpatient hospitalizations compared to their White counterparts.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endParaRPr kumimoji="0" lang="en-US" sz="1200" b="0" i="0" u="none" strike="noStrike" kern="1200" cap="none" spc="0" normalizeH="0" baseline="0" noProof="0" dirty="0">
              <a:ln>
                <a:noFill/>
              </a:ln>
              <a:solidFill>
                <a:prstClr val="black"/>
              </a:solidFill>
              <a:effectLst/>
              <a:uLnTx/>
              <a:uFillTx/>
              <a:latin typeface="Univers" panose="020B0503020202020204" pitchFamily="34" charset="0"/>
              <a:cs typeface="Calibri" panose="020F0502020204030204" pitchFamily="34" charset="0"/>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Univers" panose="020B0503020202020204" pitchFamily="34" charset="0"/>
                <a:cs typeface="Calibri" panose="020F0502020204030204" pitchFamily="34" charset="0"/>
              </a:rPr>
              <a:t>In 2021, Hispanic adults residing in Cuyahoga County experienced asthma-related hospitalizations and emergency department visitations at a rate close to 7 times that of White Ohio adults and more than 2 times higher than the rate experienced by Hispanic adults in Ohio.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6</a:t>
            </a:fld>
            <a:endParaRPr lang="en-US"/>
          </a:p>
        </p:txBody>
      </p:sp>
    </p:spTree>
    <p:extLst>
      <p:ext uri="{BB962C8B-B14F-4D97-AF65-F5344CB8AC3E}">
        <p14:creationId xmlns:p14="http://schemas.microsoft.com/office/powerpoint/2010/main" val="42259030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US" sz="1200" dirty="0">
                <a:latin typeface="Univers" panose="020B0503020202020204" pitchFamily="34" charset="0"/>
                <a:cs typeface="Calibri" panose="020F0502020204030204" pitchFamily="34" charset="0"/>
              </a:rPr>
              <a:t>In 2019, Black children in Cuyahoga County experienced asthma hospitalizations and emergency department visits at a rate of over 5.5 times that of Cuyahoga White children.</a:t>
            </a:r>
          </a:p>
          <a:p>
            <a:endParaRPr lang="en-US" sz="1200" dirty="0">
              <a:latin typeface="Univers" panose="020B0503020202020204" pitchFamily="34" charset="0"/>
              <a:cs typeface="Calibri" panose="020F0502020204030204" pitchFamily="34" charset="0"/>
            </a:endParaRPr>
          </a:p>
          <a:p>
            <a:pPr marL="285750" indent="-285750">
              <a:buFont typeface="Arial" panose="020B0604020202020204" pitchFamily="34" charset="0"/>
              <a:buChar char="•"/>
            </a:pPr>
            <a:endParaRPr lang="en-US" sz="1200" dirty="0">
              <a:latin typeface="Univers" panose="020B0503020202020204" pitchFamily="34" charset="0"/>
              <a:cs typeface="Calibri" panose="020F0502020204030204" pitchFamily="34" charset="0"/>
            </a:endParaRPr>
          </a:p>
          <a:p>
            <a:pPr marL="285750" indent="-285750">
              <a:buFont typeface="Arial" panose="020B0604020202020204" pitchFamily="34" charset="0"/>
              <a:buChar char="•"/>
            </a:pPr>
            <a:r>
              <a:rPr lang="en-US" sz="1200" dirty="0">
                <a:latin typeface="Univers" panose="020B0503020202020204" pitchFamily="34" charset="0"/>
                <a:cs typeface="Calibri" panose="020F0502020204030204" pitchFamily="34" charset="0"/>
              </a:rPr>
              <a:t>There was a significant drop in the asthma emergency department visitation and hospitalization rate for Black children in both Cuyahoga County and Ohio from 2019 to 2020.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7</a:t>
            </a:fld>
            <a:endParaRPr lang="en-US"/>
          </a:p>
        </p:txBody>
      </p:sp>
    </p:spTree>
    <p:extLst>
      <p:ext uri="{BB962C8B-B14F-4D97-AF65-F5344CB8AC3E}">
        <p14:creationId xmlns:p14="http://schemas.microsoft.com/office/powerpoint/2010/main" val="32787295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Univers" panose="020B0503020202020204" pitchFamily="34" charset="0"/>
                <a:cs typeface="Calibri" panose="020F0502020204030204" pitchFamily="34" charset="0"/>
              </a:rPr>
              <a:t>In 2019, Hispanic children in Cuyahoga County experienced asthma hospitalizations and emergency department visits at a rate 3.5 times that of Cuyahoga White children.</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endParaRPr kumimoji="0" lang="en-US" sz="1200" b="0" i="0" u="none" strike="noStrike" kern="1200" cap="none" spc="0" normalizeH="0" baseline="0" noProof="0" dirty="0">
              <a:ln>
                <a:noFill/>
              </a:ln>
              <a:solidFill>
                <a:prstClr val="black"/>
              </a:solidFill>
              <a:effectLst/>
              <a:uLnTx/>
              <a:uFillTx/>
              <a:latin typeface="Univers" panose="020B0503020202020204" pitchFamily="34" charset="0"/>
              <a:cs typeface="Calibri" panose="020F0502020204030204" pitchFamily="34" charset="0"/>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Univers" panose="020B0503020202020204" pitchFamily="34" charset="0"/>
                <a:cs typeface="Calibri" panose="020F0502020204030204" pitchFamily="34" charset="0"/>
              </a:rPr>
              <a:t>In 2021, Hispanic children residing in Cuyahoga County experienced asthma-related hospitalizations and emergency department visitations at 4 times the rate of White Ohio children and over twice the rate experienced by the Ohio Hispanic children. </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endParaRPr kumimoji="0" lang="en-US" sz="1200" b="0" i="0" u="none" strike="noStrike" kern="1200" cap="none" spc="0" normalizeH="0" baseline="0" noProof="0" dirty="0">
              <a:ln>
                <a:noFill/>
              </a:ln>
              <a:solidFill>
                <a:prstClr val="black"/>
              </a:solidFill>
              <a:effectLst/>
              <a:uLnTx/>
              <a:uFillTx/>
              <a:latin typeface="Univers" panose="020B0503020202020204" pitchFamily="34" charset="0"/>
            </a:endParaRPr>
          </a:p>
          <a:p>
            <a:pPr marL="285750" indent="-285750">
              <a:buFont typeface="Arial" panose="020B0604020202020204" pitchFamily="34" charset="0"/>
              <a:buChar char="•"/>
              <a:defRPr/>
            </a:pPr>
            <a:r>
              <a:rPr lang="en-US" sz="1200" dirty="0">
                <a:solidFill>
                  <a:schemeClr val="tx1"/>
                </a:solidFill>
                <a:latin typeface="Univers" panose="020B0503020202020204" pitchFamily="34" charset="0"/>
                <a:cs typeface="Calibri" panose="020F0502020204030204" pitchFamily="34" charset="0"/>
              </a:rPr>
              <a:t>There was a drop in the asthma emergency department visitation and hospitalization rate for Hispanic children in Cuyahoga County from 2019 to 2020.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8</a:t>
            </a:fld>
            <a:endParaRPr lang="en-US"/>
          </a:p>
        </p:txBody>
      </p:sp>
    </p:spTree>
    <p:extLst>
      <p:ext uri="{BB962C8B-B14F-4D97-AF65-F5344CB8AC3E}">
        <p14:creationId xmlns:p14="http://schemas.microsoft.com/office/powerpoint/2010/main" val="40670839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US" sz="1200" dirty="0">
                <a:latin typeface="Univers" panose="020B0503020202020204" pitchFamily="34" charset="0"/>
                <a:cs typeface="Calibri" panose="020F0502020204030204" pitchFamily="34" charset="0"/>
              </a:rPr>
              <a:t>In 2021, adult females residing in Cuyahoga County experienced asthma-related hospitalizations and ED visits at a rate of almost 2 times that of adult female Ohioans. </a:t>
            </a:r>
          </a:p>
          <a:p>
            <a:pPr marL="285750" indent="-285750">
              <a:buFont typeface="Arial" panose="020B0604020202020204" pitchFamily="34" charset="0"/>
              <a:buChar char="•"/>
            </a:pPr>
            <a:endParaRPr lang="en-US" sz="1200" dirty="0">
              <a:latin typeface="Univers" panose="020B0503020202020204" pitchFamily="34" charset="0"/>
              <a:cs typeface="Calibri" panose="020F0502020204030204" pitchFamily="34" charset="0"/>
            </a:endParaRPr>
          </a:p>
          <a:p>
            <a:pPr marL="285750" indent="-285750">
              <a:buFont typeface="Arial" panose="020B0604020202020204" pitchFamily="34" charset="0"/>
              <a:buChar char="•"/>
            </a:pPr>
            <a:r>
              <a:rPr lang="en-US" sz="1200" dirty="0">
                <a:latin typeface="Univers" panose="020B0503020202020204" pitchFamily="34" charset="0"/>
                <a:cs typeface="Calibri" panose="020F0502020204030204" pitchFamily="34" charset="0"/>
              </a:rPr>
              <a:t>In 2021, adult males residing in Cuyahoga County experienced rates of asthma-related hospitalizations and ED visits at a rate over 2 times that of Ohio adult males (50.72 to 23.66 per 10,000 residents respectively).</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9</a:t>
            </a:fld>
            <a:endParaRPr lang="en-US"/>
          </a:p>
        </p:txBody>
      </p:sp>
    </p:spTree>
    <p:extLst>
      <p:ext uri="{BB962C8B-B14F-4D97-AF65-F5344CB8AC3E}">
        <p14:creationId xmlns:p14="http://schemas.microsoft.com/office/powerpoint/2010/main" val="30698653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US" sz="1200" dirty="0">
                <a:latin typeface="Univers" panose="020B0503020202020204" pitchFamily="34" charset="0"/>
                <a:cs typeface="Calibri" panose="020F0502020204030204" pitchFamily="34" charset="0"/>
              </a:rPr>
              <a:t>In 2021, male children residing in Cuyahoga County experienced asthma-related hospitalizations and ED visits at a rate nearly twice that of Ohio male children and over 2.5 times that of Ohio female children. </a:t>
            </a:r>
          </a:p>
          <a:p>
            <a:pPr marL="285750" indent="-285750">
              <a:buFont typeface="Arial" panose="020B0604020202020204" pitchFamily="34" charset="0"/>
              <a:buChar char="•"/>
            </a:pPr>
            <a:endParaRPr lang="en-US" sz="1200" dirty="0">
              <a:latin typeface="Univers" panose="020B0503020202020204" pitchFamily="34" charset="0"/>
              <a:cs typeface="Calibri" panose="020F0502020204030204" pitchFamily="34" charset="0"/>
            </a:endParaRPr>
          </a:p>
          <a:p>
            <a:pPr marL="285750" indent="-285750">
              <a:buFont typeface="Arial" panose="020B0604020202020204" pitchFamily="34" charset="0"/>
              <a:buChar char="•"/>
            </a:pPr>
            <a:r>
              <a:rPr lang="en-US" sz="1200" dirty="0">
                <a:latin typeface="Univers" panose="020B0503020202020204" pitchFamily="34" charset="0"/>
                <a:cs typeface="Calibri" panose="020F0502020204030204" pitchFamily="34" charset="0"/>
              </a:rPr>
              <a:t>A rather significant decline in asthma related emergency department visitation and hospitalization rates were found in all four groups from 2019 to 2020.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10</a:t>
            </a:fld>
            <a:endParaRPr lang="en-US"/>
          </a:p>
        </p:txBody>
      </p:sp>
    </p:spTree>
    <p:extLst>
      <p:ext uri="{BB962C8B-B14F-4D97-AF65-F5344CB8AC3E}">
        <p14:creationId xmlns:p14="http://schemas.microsoft.com/office/powerpoint/2010/main" val="16964220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Univers" panose="020B0503020202020204" pitchFamily="34" charset="0"/>
                <a:cs typeface="Calibri" panose="020F0502020204030204" pitchFamily="34" charset="0"/>
              </a:rPr>
              <a:t>Throughout the year of 2021, rates of asthma hospitalizations &amp; emergency department visits were two times higher in Cuyahoga County when compared to Ohio.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11</a:t>
            </a:fld>
            <a:endParaRPr lang="en-US"/>
          </a:p>
        </p:txBody>
      </p:sp>
    </p:spTree>
    <p:extLst>
      <p:ext uri="{BB962C8B-B14F-4D97-AF65-F5344CB8AC3E}">
        <p14:creationId xmlns:p14="http://schemas.microsoft.com/office/powerpoint/2010/main" val="32438569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US" sz="1200" dirty="0">
                <a:latin typeface="Univers" panose="020B0503020202020204" pitchFamily="34" charset="0"/>
                <a:cs typeface="Calibri" panose="020F0502020204030204" pitchFamily="34" charset="0"/>
              </a:rPr>
              <a:t>In 2021, there were approximately 2350 asthma hospitalizations and emergency department visits for Cuyahoga County children covered by Medicaid. The rate equated to 149.82 hospitalizations &amp; emergency department visits per 10,000 children in Cuyahoga County enrolled in Medicaid.</a:t>
            </a:r>
          </a:p>
          <a:p>
            <a:pPr marL="285750" indent="-285750">
              <a:buFont typeface="Arial" panose="020B0604020202020204" pitchFamily="34" charset="0"/>
              <a:buChar char="•"/>
            </a:pPr>
            <a:endParaRPr lang="en-US" sz="1200" dirty="0">
              <a:latin typeface="Univers" panose="020B0503020202020204" pitchFamily="34" charset="0"/>
              <a:cs typeface="Calibri" panose="020F0502020204030204" pitchFamily="34" charset="0"/>
            </a:endParaRPr>
          </a:p>
          <a:p>
            <a:pPr marL="285750" indent="-285750">
              <a:buFont typeface="Arial" panose="020B0604020202020204" pitchFamily="34" charset="0"/>
              <a:buChar char="•"/>
            </a:pPr>
            <a:r>
              <a:rPr lang="en-US" sz="1200" dirty="0">
                <a:latin typeface="Univers" panose="020B0503020202020204" pitchFamily="34" charset="0"/>
                <a:cs typeface="Calibri" panose="020F0502020204030204" pitchFamily="34" charset="0"/>
              </a:rPr>
              <a:t>Child asthma hospitalization and emergency department visitation rates were higher among  Cuyahoga Medicaid enrollees compared to Ohio Medicaid enrollees. </a:t>
            </a:r>
          </a:p>
          <a:p>
            <a:pPr marL="285750" indent="-285750">
              <a:buFont typeface="Arial" panose="020B0604020202020204" pitchFamily="34" charset="0"/>
              <a:buChar char="•"/>
            </a:pPr>
            <a:endParaRPr lang="en-US" sz="1200" dirty="0">
              <a:latin typeface="Univers" panose="020B0503020202020204" pitchFamily="34" charset="0"/>
              <a:cs typeface="Calibri" panose="020F0502020204030204" pitchFamily="34" charset="0"/>
            </a:endParaRPr>
          </a:p>
          <a:p>
            <a:pPr marL="285750" indent="-285750">
              <a:buFont typeface="Arial" panose="020B0604020202020204" pitchFamily="34" charset="0"/>
              <a:buChar char="•"/>
            </a:pPr>
            <a:r>
              <a:rPr lang="en-US" sz="1200" dirty="0">
                <a:latin typeface="Univers" panose="020B0503020202020204" pitchFamily="34" charset="0"/>
                <a:cs typeface="Calibri" panose="020F0502020204030204" pitchFamily="34" charset="0"/>
              </a:rPr>
              <a:t>In 2021, the total number of asthma hospitalizations &amp; ED visits for children in Ohio enrolled in Medicaid totaled 11,570. The rate was 86.31 per 10,000 children in Ohio enrolled in Medicaid.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12</a:t>
            </a:fld>
            <a:endParaRPr lang="en-US"/>
          </a:p>
        </p:txBody>
      </p:sp>
    </p:spTree>
    <p:extLst>
      <p:ext uri="{BB962C8B-B14F-4D97-AF65-F5344CB8AC3E}">
        <p14:creationId xmlns:p14="http://schemas.microsoft.com/office/powerpoint/2010/main" val="12833732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panose="020B0604020202020204" pitchFamily="34" charset="0"/>
              <a:buChar char="•"/>
            </a:pPr>
            <a:r>
              <a:rPr lang="en-US" sz="1200" dirty="0">
                <a:latin typeface="+mn-lt"/>
                <a:cs typeface="Calibri" panose="020F0502020204030204" pitchFamily="34" charset="0"/>
              </a:rPr>
              <a:t>In 2021, there were 3666 asthma hospitalizations and emergency department visits for adults in Cuyahoga County covered by Medicaid. Amounting to a rate of approximately 140.71 per 10,000 adults enrolled in Medicaid in Cuyahoga County. </a:t>
            </a:r>
          </a:p>
          <a:p>
            <a:pPr marL="285750" indent="-285750">
              <a:buFont typeface="Arial" panose="020B0604020202020204" pitchFamily="34" charset="0"/>
              <a:buChar char="•"/>
            </a:pPr>
            <a:endParaRPr lang="en-US" sz="1200" dirty="0">
              <a:latin typeface="+mn-lt"/>
              <a:cs typeface="Calibri" panose="020F0502020204030204" pitchFamily="34" charset="0"/>
            </a:endParaRPr>
          </a:p>
          <a:p>
            <a:pPr marL="285750" indent="-285750">
              <a:buFont typeface="Arial" panose="020B0604020202020204" pitchFamily="34" charset="0"/>
              <a:buChar char="•"/>
            </a:pPr>
            <a:r>
              <a:rPr lang="en-US" sz="1200" dirty="0">
                <a:latin typeface="+mn-lt"/>
                <a:cs typeface="Calibri" panose="020F0502020204030204" pitchFamily="34" charset="0"/>
              </a:rPr>
              <a:t>Adult asthma hospitalization and emergency department visitation rates were higher among Cuyahoga Medicaid enrollees compared to Ohio Medicaid enrollees. </a:t>
            </a:r>
          </a:p>
          <a:p>
            <a:pPr marL="285750" indent="-285750">
              <a:buFont typeface="Arial" panose="020B0604020202020204" pitchFamily="34" charset="0"/>
              <a:buChar char="•"/>
            </a:pPr>
            <a:endParaRPr lang="en-US" sz="1200" dirty="0">
              <a:latin typeface="+mn-lt"/>
              <a:cs typeface="Calibri" panose="020F0502020204030204" pitchFamily="34" charset="0"/>
            </a:endParaRPr>
          </a:p>
          <a:p>
            <a:pPr marL="285750" indent="-285750">
              <a:buFont typeface="Arial" panose="020B0604020202020204" pitchFamily="34" charset="0"/>
              <a:buChar char="•"/>
            </a:pPr>
            <a:endParaRPr lang="en-US" sz="1200" dirty="0">
              <a:latin typeface="+mn-lt"/>
              <a:cs typeface="Calibri" panose="020F0502020204030204" pitchFamily="34" charset="0"/>
            </a:endParaRPr>
          </a:p>
          <a:p>
            <a:pPr marL="285750" indent="-285750">
              <a:buFont typeface="Arial" panose="020B0604020202020204" pitchFamily="34" charset="0"/>
              <a:buChar char="•"/>
            </a:pPr>
            <a:r>
              <a:rPr lang="en-US" sz="1200" dirty="0">
                <a:latin typeface="+mn-lt"/>
                <a:cs typeface="Calibri" panose="020F0502020204030204" pitchFamily="34" charset="0"/>
              </a:rPr>
              <a:t>The total number of asthma hospitalizations &amp; emergency department visits for adults enrolled in Medicaid in Ohio totaled 14,577. The rate of asthma hospitalizations/ED visits for Medicaid enrolled Ohio adults was 75.13 per 10,000 Ohio adults enrolled in Medicaid.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13</a:t>
            </a:fld>
            <a:endParaRPr lang="en-US"/>
          </a:p>
        </p:txBody>
      </p:sp>
    </p:spTree>
    <p:extLst>
      <p:ext uri="{BB962C8B-B14F-4D97-AF65-F5344CB8AC3E}">
        <p14:creationId xmlns:p14="http://schemas.microsoft.com/office/powerpoint/2010/main" val="23638266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EFE614-C17A-2C6D-1015-1A884DD3CB6A}"/>
              </a:ext>
            </a:extLst>
          </p:cNvPr>
          <p:cNvSpPr>
            <a:spLocks noGrp="1"/>
          </p:cNvSpPr>
          <p:nvPr>
            <p:ph type="ctrTitle" hasCustomPrompt="1"/>
          </p:nvPr>
        </p:nvSpPr>
        <p:spPr>
          <a:xfrm>
            <a:off x="1524000" y="2978992"/>
            <a:ext cx="9144000" cy="698486"/>
          </a:xfrm>
        </p:spPr>
        <p:txBody>
          <a:bodyPr anchor="b">
            <a:normAutofit/>
          </a:bodyPr>
          <a:lstStyle>
            <a:lvl1pPr algn="ctr">
              <a:defRPr sz="4300"/>
            </a:lvl1pPr>
          </a:lstStyle>
          <a:p>
            <a:r>
              <a:rPr lang="en-US" dirty="0"/>
              <a:t>Presentation Title Goes Here</a:t>
            </a:r>
          </a:p>
        </p:txBody>
      </p:sp>
      <p:sp>
        <p:nvSpPr>
          <p:cNvPr id="3" name="Subtitle 2">
            <a:extLst>
              <a:ext uri="{FF2B5EF4-FFF2-40B4-BE49-F238E27FC236}">
                <a16:creationId xmlns:a16="http://schemas.microsoft.com/office/drawing/2014/main" id="{8F9F3DFD-7071-5588-CC66-C2C6E61AE145}"/>
              </a:ext>
            </a:extLst>
          </p:cNvPr>
          <p:cNvSpPr>
            <a:spLocks noGrp="1"/>
          </p:cNvSpPr>
          <p:nvPr>
            <p:ph type="subTitle" idx="1" hasCustomPrompt="1"/>
          </p:nvPr>
        </p:nvSpPr>
        <p:spPr>
          <a:xfrm>
            <a:off x="1524000" y="3806730"/>
            <a:ext cx="9144000" cy="447215"/>
          </a:xfrm>
        </p:spPr>
        <p:txBody>
          <a:bodyPr/>
          <a:lstStyle>
            <a:lvl1pPr marL="0" indent="0" algn="ctr">
              <a:buNone/>
              <a:defRPr sz="240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 Date of presentation</a:t>
            </a:r>
          </a:p>
        </p:txBody>
      </p:sp>
      <p:sp>
        <p:nvSpPr>
          <p:cNvPr id="4" name="Date Placeholder 3">
            <a:extLst>
              <a:ext uri="{FF2B5EF4-FFF2-40B4-BE49-F238E27FC236}">
                <a16:creationId xmlns:a16="http://schemas.microsoft.com/office/drawing/2014/main" id="{9F3E88E1-5A55-2C68-8259-48A9FBF23413}"/>
              </a:ext>
            </a:extLst>
          </p:cNvPr>
          <p:cNvSpPr>
            <a:spLocks noGrp="1"/>
          </p:cNvSpPr>
          <p:nvPr>
            <p:ph type="dt" sz="half" idx="10"/>
          </p:nvPr>
        </p:nvSpPr>
        <p:spPr/>
        <p:txBody>
          <a:bodyPr/>
          <a:lstStyle/>
          <a:p>
            <a:fld id="{5BE99CAA-8783-AA4F-8E32-6CB4A648AA17}" type="datetimeFigureOut">
              <a:rPr lang="en-US" smtClean="0"/>
              <a:t>11/13/2023</a:t>
            </a:fld>
            <a:endParaRPr lang="en-US"/>
          </a:p>
        </p:txBody>
      </p:sp>
      <p:sp>
        <p:nvSpPr>
          <p:cNvPr id="5" name="Footer Placeholder 4">
            <a:extLst>
              <a:ext uri="{FF2B5EF4-FFF2-40B4-BE49-F238E27FC236}">
                <a16:creationId xmlns:a16="http://schemas.microsoft.com/office/drawing/2014/main" id="{BF22E630-7834-1EAE-E33C-820132F9B0F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F5E04BB-8D0A-F739-8585-77C50152BE23}"/>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4" name="Text Placeholder 13">
            <a:extLst>
              <a:ext uri="{FF2B5EF4-FFF2-40B4-BE49-F238E27FC236}">
                <a16:creationId xmlns:a16="http://schemas.microsoft.com/office/drawing/2014/main" id="{7EFEB259-456A-E64B-FD19-EA66506DA61B}"/>
              </a:ext>
            </a:extLst>
          </p:cNvPr>
          <p:cNvSpPr>
            <a:spLocks noGrp="1"/>
          </p:cNvSpPr>
          <p:nvPr>
            <p:ph type="body" sz="quarter" idx="13" hasCustomPrompt="1"/>
          </p:nvPr>
        </p:nvSpPr>
        <p:spPr>
          <a:xfrm>
            <a:off x="1523999" y="4808569"/>
            <a:ext cx="9143999" cy="447215"/>
          </a:xfrm>
        </p:spPr>
        <p:txBody>
          <a:bodyPr>
            <a:normAutofit/>
          </a:bodyPr>
          <a:lstStyle>
            <a:lvl1pPr algn="ctr">
              <a:defRPr sz="2200" b="1"/>
            </a:lvl1pPr>
          </a:lstStyle>
          <a:p>
            <a:pPr lvl="0"/>
            <a:r>
              <a:rPr lang="en-US" dirty="0"/>
              <a:t>Date, presenter names, or delete this</a:t>
            </a:r>
          </a:p>
        </p:txBody>
      </p:sp>
    </p:spTree>
    <p:extLst>
      <p:ext uri="{BB962C8B-B14F-4D97-AF65-F5344CB8AC3E}">
        <p14:creationId xmlns:p14="http://schemas.microsoft.com/office/powerpoint/2010/main" val="1290250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A62BE1-23FD-4604-5369-390969431F1C}"/>
              </a:ext>
            </a:extLst>
          </p:cNvPr>
          <p:cNvSpPr>
            <a:spLocks noGrp="1"/>
          </p:cNvSpPr>
          <p:nvPr>
            <p:ph type="title" hasCustomPrompt="1"/>
          </p:nvPr>
        </p:nvSpPr>
        <p:spPr/>
        <p:txBody>
          <a:bodyPr/>
          <a:lstStyle/>
          <a:p>
            <a:r>
              <a:rPr lang="en-US" dirty="0"/>
              <a:t>Insert your slide title here</a:t>
            </a:r>
          </a:p>
        </p:txBody>
      </p:sp>
      <p:sp>
        <p:nvSpPr>
          <p:cNvPr id="3" name="Date Placeholder 2">
            <a:extLst>
              <a:ext uri="{FF2B5EF4-FFF2-40B4-BE49-F238E27FC236}">
                <a16:creationId xmlns:a16="http://schemas.microsoft.com/office/drawing/2014/main" id="{8898E68F-56A9-0A4B-C871-7FFFEB447F14}"/>
              </a:ext>
            </a:extLst>
          </p:cNvPr>
          <p:cNvSpPr>
            <a:spLocks noGrp="1"/>
          </p:cNvSpPr>
          <p:nvPr>
            <p:ph type="dt" sz="half" idx="10"/>
          </p:nvPr>
        </p:nvSpPr>
        <p:spPr/>
        <p:txBody>
          <a:bodyPr/>
          <a:lstStyle/>
          <a:p>
            <a:fld id="{5BE99CAA-8783-AA4F-8E32-6CB4A648AA17}" type="datetimeFigureOut">
              <a:rPr lang="en-US" smtClean="0"/>
              <a:t>11/13/2023</a:t>
            </a:fld>
            <a:endParaRPr lang="en-US"/>
          </a:p>
        </p:txBody>
      </p:sp>
      <p:sp>
        <p:nvSpPr>
          <p:cNvPr id="4" name="Footer Placeholder 3">
            <a:extLst>
              <a:ext uri="{FF2B5EF4-FFF2-40B4-BE49-F238E27FC236}">
                <a16:creationId xmlns:a16="http://schemas.microsoft.com/office/drawing/2014/main" id="{74566562-30E0-26F4-19A7-63F75D3990F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6ACA98FD-D206-160E-256F-649DFF2D5BA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2386401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11/13/2023</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31457880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he Heart of it All logo">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11/13/2023</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5" name="Rectangle 4">
            <a:extLst>
              <a:ext uri="{FF2B5EF4-FFF2-40B4-BE49-F238E27FC236}">
                <a16:creationId xmlns:a16="http://schemas.microsoft.com/office/drawing/2014/main" id="{6FD69C65-CF39-E92D-4F00-82414C56667A}"/>
              </a:ext>
            </a:extLst>
          </p:cNvPr>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B463C1AF-E3DE-26B8-FDB4-B0B0F4248CB3}"/>
              </a:ext>
            </a:extLst>
          </p:cNvPr>
          <p:cNvPicPr>
            <a:picLocks noChangeAspect="1"/>
          </p:cNvPicPr>
          <p:nvPr userDrawn="1"/>
        </p:nvPicPr>
        <p:blipFill>
          <a:blip r:embed="rId2"/>
          <a:srcRect/>
          <a:stretch/>
        </p:blipFill>
        <p:spPr>
          <a:xfrm>
            <a:off x="1529779" y="1152939"/>
            <a:ext cx="8635467" cy="4098510"/>
          </a:xfrm>
          <a:prstGeom prst="rect">
            <a:avLst/>
          </a:prstGeom>
        </p:spPr>
      </p:pic>
    </p:spTree>
    <p:extLst>
      <p:ext uri="{BB962C8B-B14F-4D97-AF65-F5344CB8AC3E}">
        <p14:creationId xmlns:p14="http://schemas.microsoft.com/office/powerpoint/2010/main" val="29174415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Development logo">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11/13/2023</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5" name="Rectangle 4">
            <a:extLst>
              <a:ext uri="{FF2B5EF4-FFF2-40B4-BE49-F238E27FC236}">
                <a16:creationId xmlns:a16="http://schemas.microsoft.com/office/drawing/2014/main" id="{6FD69C65-CF39-E92D-4F00-82414C56667A}"/>
              </a:ext>
            </a:extLst>
          </p:cNvPr>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25B13C31-E9C8-9E9D-02B6-28E3E55F0BB3}"/>
              </a:ext>
            </a:extLst>
          </p:cNvPr>
          <p:cNvSpPr txBox="1"/>
          <p:nvPr userDrawn="1"/>
        </p:nvSpPr>
        <p:spPr>
          <a:xfrm>
            <a:off x="5040351" y="4591763"/>
            <a:ext cx="6391507" cy="461665"/>
          </a:xfrm>
          <a:prstGeom prst="rect">
            <a:avLst/>
          </a:prstGeom>
          <a:noFill/>
        </p:spPr>
        <p:txBody>
          <a:bodyPr wrap="square" rtlCol="0">
            <a:spAutoFit/>
          </a:bodyPr>
          <a:lstStyle/>
          <a:p>
            <a:r>
              <a:rPr lang="en-US" sz="2400" b="1" dirty="0">
                <a:solidFill>
                  <a:schemeClr val="tx2"/>
                </a:solidFill>
                <a:latin typeface="Arial" panose="020B0604020202020204" pitchFamily="34" charset="0"/>
                <a:cs typeface="Arial" panose="020B0604020202020204" pitchFamily="34" charset="0"/>
              </a:rPr>
              <a:t>odh.ohio.gov</a:t>
            </a:r>
          </a:p>
        </p:txBody>
      </p:sp>
      <p:pic>
        <p:nvPicPr>
          <p:cNvPr id="9" name="Graphic 8">
            <a:extLst>
              <a:ext uri="{FF2B5EF4-FFF2-40B4-BE49-F238E27FC236}">
                <a16:creationId xmlns:a16="http://schemas.microsoft.com/office/drawing/2014/main" id="{6C5AD09B-51CE-5640-0AA7-4F556490866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8591" y="1734607"/>
            <a:ext cx="9836082" cy="2719654"/>
          </a:xfrm>
          <a:prstGeom prst="rect">
            <a:avLst/>
          </a:prstGeom>
        </p:spPr>
      </p:pic>
    </p:spTree>
    <p:extLst>
      <p:ext uri="{BB962C8B-B14F-4D97-AF65-F5344CB8AC3E}">
        <p14:creationId xmlns:p14="http://schemas.microsoft.com/office/powerpoint/2010/main" val="16467632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hoto: full-screen">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11/13/2023</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5" name="Rectangle 4">
            <a:extLst>
              <a:ext uri="{FF2B5EF4-FFF2-40B4-BE49-F238E27FC236}">
                <a16:creationId xmlns:a16="http://schemas.microsoft.com/office/drawing/2014/main" id="{6FD69C65-CF39-E92D-4F00-82414C56667A}"/>
              </a:ext>
            </a:extLst>
          </p:cNvPr>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7">
            <a:extLst>
              <a:ext uri="{FF2B5EF4-FFF2-40B4-BE49-F238E27FC236}">
                <a16:creationId xmlns:a16="http://schemas.microsoft.com/office/drawing/2014/main" id="{8EA0557E-403C-D9BC-12F0-21547A89D02D}"/>
              </a:ext>
            </a:extLst>
          </p:cNvPr>
          <p:cNvSpPr>
            <a:spLocks noGrp="1"/>
          </p:cNvSpPr>
          <p:nvPr>
            <p:ph type="pic" sz="quarter" idx="13" hasCustomPrompt="1"/>
          </p:nvPr>
        </p:nvSpPr>
        <p:spPr>
          <a:xfrm>
            <a:off x="0" y="0"/>
            <a:ext cx="12192000" cy="6858000"/>
          </a:xfrm>
        </p:spPr>
        <p:txBody>
          <a:bodyPr/>
          <a:lstStyle/>
          <a:p>
            <a:r>
              <a:rPr lang="en-US" dirty="0"/>
              <a:t>Double-click center of slide to add a full-screen photo</a:t>
            </a:r>
          </a:p>
        </p:txBody>
      </p:sp>
    </p:spTree>
    <p:extLst>
      <p:ext uri="{BB962C8B-B14F-4D97-AF65-F5344CB8AC3E}">
        <p14:creationId xmlns:p14="http://schemas.microsoft.com/office/powerpoint/2010/main" val="7093947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202759-65BF-7B71-E39F-42015C28810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AB8C54E-42F8-DC95-831F-3C108CFF949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6C89E44-FBD2-BEA1-10D6-2E07F29E41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3779072-6F6D-3314-5E3D-730B2AD4A40E}"/>
              </a:ext>
            </a:extLst>
          </p:cNvPr>
          <p:cNvSpPr>
            <a:spLocks noGrp="1"/>
          </p:cNvSpPr>
          <p:nvPr>
            <p:ph type="dt" sz="half" idx="10"/>
          </p:nvPr>
        </p:nvSpPr>
        <p:spPr/>
        <p:txBody>
          <a:bodyPr/>
          <a:lstStyle/>
          <a:p>
            <a:fld id="{5BE99CAA-8783-AA4F-8E32-6CB4A648AA17}" type="datetimeFigureOut">
              <a:rPr lang="en-US" smtClean="0"/>
              <a:t>11/13/2023</a:t>
            </a:fld>
            <a:endParaRPr lang="en-US"/>
          </a:p>
        </p:txBody>
      </p:sp>
      <p:sp>
        <p:nvSpPr>
          <p:cNvPr id="6" name="Footer Placeholder 5">
            <a:extLst>
              <a:ext uri="{FF2B5EF4-FFF2-40B4-BE49-F238E27FC236}">
                <a16:creationId xmlns:a16="http://schemas.microsoft.com/office/drawing/2014/main" id="{D027CA81-665C-DF79-8C32-8E7E40C974E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8F98992B-05EC-65B3-87FF-164A9EED2AAF}"/>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5615236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9BC3F7-78DF-6CB1-EDC5-5C0F3B5ED06D}"/>
              </a:ext>
            </a:extLst>
          </p:cNvPr>
          <p:cNvSpPr>
            <a:spLocks noGrp="1"/>
          </p:cNvSpPr>
          <p:nvPr>
            <p:ph type="title" hasCustomPrompt="1"/>
          </p:nvPr>
        </p:nvSpPr>
        <p:spPr>
          <a:xfrm>
            <a:off x="839788" y="223025"/>
            <a:ext cx="3932237" cy="1600200"/>
          </a:xfrm>
        </p:spPr>
        <p:txBody>
          <a:bodyPr anchor="b"/>
          <a:lstStyle>
            <a:lvl1pPr>
              <a:defRPr sz="3200"/>
            </a:lvl1pPr>
          </a:lstStyle>
          <a:p>
            <a:r>
              <a:rPr lang="en-US" dirty="0"/>
              <a:t>A short title can go here if you want </a:t>
            </a:r>
          </a:p>
        </p:txBody>
      </p:sp>
      <p:sp>
        <p:nvSpPr>
          <p:cNvPr id="3" name="Picture Placeholder 2">
            <a:extLst>
              <a:ext uri="{FF2B5EF4-FFF2-40B4-BE49-F238E27FC236}">
                <a16:creationId xmlns:a16="http://schemas.microsoft.com/office/drawing/2014/main" id="{FC1961FF-3CAB-0B1D-60C6-9D6D9261A2CE}"/>
              </a:ext>
            </a:extLst>
          </p:cNvPr>
          <p:cNvSpPr>
            <a:spLocks noGrp="1"/>
          </p:cNvSpPr>
          <p:nvPr>
            <p:ph type="pic" idx="1" hasCustomPrompt="1"/>
          </p:nvPr>
        </p:nvSpPr>
        <p:spPr>
          <a:xfrm>
            <a:off x="5183187" y="987425"/>
            <a:ext cx="6603651" cy="453242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Double-click in this box to add a photo</a:t>
            </a:r>
          </a:p>
        </p:txBody>
      </p:sp>
      <p:sp>
        <p:nvSpPr>
          <p:cNvPr id="4" name="Text Placeholder 3">
            <a:extLst>
              <a:ext uri="{FF2B5EF4-FFF2-40B4-BE49-F238E27FC236}">
                <a16:creationId xmlns:a16="http://schemas.microsoft.com/office/drawing/2014/main" id="{7D57C780-101F-5AC0-D7F1-A9296B479C0D}"/>
              </a:ext>
            </a:extLst>
          </p:cNvPr>
          <p:cNvSpPr>
            <a:spLocks noGrp="1"/>
          </p:cNvSpPr>
          <p:nvPr>
            <p:ph type="body" sz="half" idx="2" hasCustomPrompt="1"/>
          </p:nvPr>
        </p:nvSpPr>
        <p:spPr>
          <a:xfrm>
            <a:off x="839788" y="2057401"/>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A small amount of text can go here</a:t>
            </a:r>
          </a:p>
        </p:txBody>
      </p:sp>
      <p:sp>
        <p:nvSpPr>
          <p:cNvPr id="5" name="Date Placeholder 4">
            <a:extLst>
              <a:ext uri="{FF2B5EF4-FFF2-40B4-BE49-F238E27FC236}">
                <a16:creationId xmlns:a16="http://schemas.microsoft.com/office/drawing/2014/main" id="{9E51091E-CE62-9F06-A666-C3A06AED0AC2}"/>
              </a:ext>
            </a:extLst>
          </p:cNvPr>
          <p:cNvSpPr>
            <a:spLocks noGrp="1"/>
          </p:cNvSpPr>
          <p:nvPr>
            <p:ph type="dt" sz="half" idx="10"/>
          </p:nvPr>
        </p:nvSpPr>
        <p:spPr/>
        <p:txBody>
          <a:bodyPr/>
          <a:lstStyle/>
          <a:p>
            <a:fld id="{5BE99CAA-8783-AA4F-8E32-6CB4A648AA17}" type="datetimeFigureOut">
              <a:rPr lang="en-US" smtClean="0"/>
              <a:t>11/13/2023</a:t>
            </a:fld>
            <a:endParaRPr lang="en-US"/>
          </a:p>
        </p:txBody>
      </p:sp>
      <p:sp>
        <p:nvSpPr>
          <p:cNvPr id="6" name="Footer Placeholder 5">
            <a:extLst>
              <a:ext uri="{FF2B5EF4-FFF2-40B4-BE49-F238E27FC236}">
                <a16:creationId xmlns:a16="http://schemas.microsoft.com/office/drawing/2014/main" id="{FD59AE35-14D2-2DAB-34DB-60247B5F347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408A9D6-D6B6-CC61-E9A1-23B63B31F6B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8183597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BE99CAA-8783-AA4F-8E32-6CB4A648AA17}" type="datetimeFigureOut">
              <a:rPr lang="en-US" smtClean="0"/>
              <a:t>11/13/2023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0310088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E99CAA-8783-AA4F-8E32-6CB4A648AA17}" type="datetimeFigureOut">
              <a:rPr lang="en-US" smtClean="0"/>
              <a:t>11/13/2023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2959047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BE99CAA-8783-AA4F-8E32-6CB4A648AA17}" type="datetimeFigureOut">
              <a:rPr lang="en-US" smtClean="0"/>
              <a:t>11/13/2023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42604627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07567-296C-688B-7C4D-50F553FF16E9}"/>
              </a:ext>
            </a:extLst>
          </p:cNvPr>
          <p:cNvSpPr>
            <a:spLocks noGrp="1"/>
          </p:cNvSpPr>
          <p:nvPr>
            <p:ph type="title" hasCustomPrompt="1"/>
          </p:nvPr>
        </p:nvSpPr>
        <p:spPr/>
        <p:txBody>
          <a:bodyPr/>
          <a:lstStyle/>
          <a:p>
            <a:r>
              <a:rPr lang="en-US" dirty="0"/>
              <a:t>Slide Title</a:t>
            </a:r>
          </a:p>
        </p:txBody>
      </p:sp>
      <p:sp>
        <p:nvSpPr>
          <p:cNvPr id="3" name="Content Placeholder 2">
            <a:extLst>
              <a:ext uri="{FF2B5EF4-FFF2-40B4-BE49-F238E27FC236}">
                <a16:creationId xmlns:a16="http://schemas.microsoft.com/office/drawing/2014/main" id="{5CBF7797-A798-4F54-8CDD-2AC539A561F9}"/>
              </a:ext>
            </a:extLst>
          </p:cNvPr>
          <p:cNvSpPr>
            <a:spLocks noGrp="1"/>
          </p:cNvSpPr>
          <p:nvPr>
            <p:ph idx="1" hasCustomPrompt="1"/>
          </p:nvPr>
        </p:nvSpPr>
        <p:spPr/>
        <p:txBody>
          <a:bodyPr/>
          <a:lstStyle/>
          <a:p>
            <a:pPr lvl="0"/>
            <a:r>
              <a:rPr lang="en-US" dirty="0"/>
              <a:t>Slide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D497B4CB-3376-C32E-1996-3B8F404431B8}"/>
              </a:ext>
            </a:extLst>
          </p:cNvPr>
          <p:cNvSpPr>
            <a:spLocks noGrp="1"/>
          </p:cNvSpPr>
          <p:nvPr>
            <p:ph type="dt" sz="half" idx="10"/>
          </p:nvPr>
        </p:nvSpPr>
        <p:spPr/>
        <p:txBody>
          <a:bodyPr/>
          <a:lstStyle/>
          <a:p>
            <a:fld id="{5BE99CAA-8783-AA4F-8E32-6CB4A648AA17}" type="datetimeFigureOut">
              <a:rPr lang="en-US" smtClean="0"/>
              <a:t>11/13/2023</a:t>
            </a:fld>
            <a:endParaRPr lang="en-US"/>
          </a:p>
        </p:txBody>
      </p:sp>
      <p:sp>
        <p:nvSpPr>
          <p:cNvPr id="5" name="Footer Placeholder 4">
            <a:extLst>
              <a:ext uri="{FF2B5EF4-FFF2-40B4-BE49-F238E27FC236}">
                <a16:creationId xmlns:a16="http://schemas.microsoft.com/office/drawing/2014/main" id="{D29606C8-C17E-DCF8-2CEC-0AB0DCF601E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005E2F0-1ED3-990B-8BBD-E5731DB5CC4D}"/>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3052869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7" descr="A picture containing screenshot, blue, graphics, colorfulness&#10;&#10;Description automatically generated">
            <a:extLst>
              <a:ext uri="{FF2B5EF4-FFF2-40B4-BE49-F238E27FC236}">
                <a16:creationId xmlns:a16="http://schemas.microsoft.com/office/drawing/2014/main" id="{B998B966-BD30-91D6-572D-9092A529AA21}"/>
              </a:ext>
            </a:extLst>
          </p:cNvPr>
          <p:cNvPicPr>
            <a:picLocks noChangeAspect="1"/>
          </p:cNvPicPr>
          <p:nvPr userDrawn="1"/>
        </p:nvPicPr>
        <p:blipFill rotWithShape="1">
          <a:blip r:embed="rId2"/>
          <a:srcRect l="31457" t="14804" b="686"/>
          <a:stretch/>
        </p:blipFill>
        <p:spPr>
          <a:xfrm>
            <a:off x="0" y="1"/>
            <a:ext cx="5562233" cy="6858000"/>
          </a:xfrm>
          <a:prstGeom prst="rect">
            <a:avLst/>
          </a:prstGeom>
        </p:spPr>
      </p:pic>
      <p:sp>
        <p:nvSpPr>
          <p:cNvPr id="2" name="Title 1">
            <a:extLst>
              <a:ext uri="{FF2B5EF4-FFF2-40B4-BE49-F238E27FC236}">
                <a16:creationId xmlns:a16="http://schemas.microsoft.com/office/drawing/2014/main" id="{2CEFE614-C17A-2C6D-1015-1A884DD3CB6A}"/>
              </a:ext>
            </a:extLst>
          </p:cNvPr>
          <p:cNvSpPr>
            <a:spLocks noGrp="1"/>
          </p:cNvSpPr>
          <p:nvPr>
            <p:ph type="ctrTitle" hasCustomPrompt="1"/>
          </p:nvPr>
        </p:nvSpPr>
        <p:spPr>
          <a:xfrm>
            <a:off x="1524000" y="2978992"/>
            <a:ext cx="9144000" cy="698486"/>
          </a:xfrm>
        </p:spPr>
        <p:txBody>
          <a:bodyPr anchor="b">
            <a:normAutofit/>
          </a:bodyPr>
          <a:lstStyle>
            <a:lvl1pPr algn="ctr">
              <a:defRPr sz="4300"/>
            </a:lvl1pPr>
          </a:lstStyle>
          <a:p>
            <a:r>
              <a:rPr lang="en-US" dirty="0"/>
              <a:t>Presentation Title Goes Here</a:t>
            </a:r>
          </a:p>
        </p:txBody>
      </p:sp>
      <p:sp>
        <p:nvSpPr>
          <p:cNvPr id="3" name="Subtitle 2">
            <a:extLst>
              <a:ext uri="{FF2B5EF4-FFF2-40B4-BE49-F238E27FC236}">
                <a16:creationId xmlns:a16="http://schemas.microsoft.com/office/drawing/2014/main" id="{8F9F3DFD-7071-5588-CC66-C2C6E61AE145}"/>
              </a:ext>
            </a:extLst>
          </p:cNvPr>
          <p:cNvSpPr>
            <a:spLocks noGrp="1"/>
          </p:cNvSpPr>
          <p:nvPr>
            <p:ph type="subTitle" idx="1" hasCustomPrompt="1"/>
          </p:nvPr>
        </p:nvSpPr>
        <p:spPr>
          <a:xfrm>
            <a:off x="1524000" y="3806730"/>
            <a:ext cx="9144000" cy="447215"/>
          </a:xfrm>
        </p:spPr>
        <p:txBody>
          <a:bodyPr/>
          <a:lstStyle>
            <a:lvl1pPr marL="0" indent="0" algn="ctr">
              <a:buNone/>
              <a:defRPr sz="240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 Date of presentation</a:t>
            </a:r>
          </a:p>
        </p:txBody>
      </p:sp>
      <p:sp>
        <p:nvSpPr>
          <p:cNvPr id="4" name="Date Placeholder 3">
            <a:extLst>
              <a:ext uri="{FF2B5EF4-FFF2-40B4-BE49-F238E27FC236}">
                <a16:creationId xmlns:a16="http://schemas.microsoft.com/office/drawing/2014/main" id="{9F3E88E1-5A55-2C68-8259-48A9FBF23413}"/>
              </a:ext>
            </a:extLst>
          </p:cNvPr>
          <p:cNvSpPr>
            <a:spLocks noGrp="1"/>
          </p:cNvSpPr>
          <p:nvPr>
            <p:ph type="dt" sz="half" idx="10"/>
          </p:nvPr>
        </p:nvSpPr>
        <p:spPr/>
        <p:txBody>
          <a:bodyPr/>
          <a:lstStyle/>
          <a:p>
            <a:fld id="{5BE99CAA-8783-AA4F-8E32-6CB4A648AA17}" type="datetimeFigureOut">
              <a:rPr lang="en-US" smtClean="0"/>
              <a:t>11/13/2023</a:t>
            </a:fld>
            <a:endParaRPr lang="en-US"/>
          </a:p>
        </p:txBody>
      </p:sp>
      <p:sp>
        <p:nvSpPr>
          <p:cNvPr id="5" name="Footer Placeholder 4">
            <a:extLst>
              <a:ext uri="{FF2B5EF4-FFF2-40B4-BE49-F238E27FC236}">
                <a16:creationId xmlns:a16="http://schemas.microsoft.com/office/drawing/2014/main" id="{BF22E630-7834-1EAE-E33C-820132F9B0F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F5E04BB-8D0A-F739-8585-77C50152BE23}"/>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4" name="Text Placeholder 13">
            <a:extLst>
              <a:ext uri="{FF2B5EF4-FFF2-40B4-BE49-F238E27FC236}">
                <a16:creationId xmlns:a16="http://schemas.microsoft.com/office/drawing/2014/main" id="{7EFEB259-456A-E64B-FD19-EA66506DA61B}"/>
              </a:ext>
            </a:extLst>
          </p:cNvPr>
          <p:cNvSpPr>
            <a:spLocks noGrp="1"/>
          </p:cNvSpPr>
          <p:nvPr>
            <p:ph type="body" sz="quarter" idx="13" hasCustomPrompt="1"/>
          </p:nvPr>
        </p:nvSpPr>
        <p:spPr>
          <a:xfrm>
            <a:off x="1523999" y="4808569"/>
            <a:ext cx="9143999" cy="447215"/>
          </a:xfrm>
        </p:spPr>
        <p:txBody>
          <a:bodyPr>
            <a:normAutofit/>
          </a:bodyPr>
          <a:lstStyle>
            <a:lvl1pPr algn="ctr">
              <a:defRPr sz="2200" b="1"/>
            </a:lvl1pPr>
          </a:lstStyle>
          <a:p>
            <a:pPr lvl="0"/>
            <a:r>
              <a:rPr lang="en-US" dirty="0"/>
              <a:t>Date, presenter names, or delete this</a:t>
            </a:r>
          </a:p>
        </p:txBody>
      </p:sp>
    </p:spTree>
    <p:extLst>
      <p:ext uri="{BB962C8B-B14F-4D97-AF65-F5344CB8AC3E}">
        <p14:creationId xmlns:p14="http://schemas.microsoft.com/office/powerpoint/2010/main" val="8885625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E99CAA-8783-AA4F-8E32-6CB4A648AA17}" type="datetimeFigureOut">
              <a:rPr lang="en-US" smtClean="0"/>
              <a:t>11/13/2023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20374363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BE99CAA-8783-AA4F-8E32-6CB4A648AA17}" type="datetimeFigureOut">
              <a:rPr lang="en-US" smtClean="0"/>
              <a:t>11/13/2023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41801506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BE99CAA-8783-AA4F-8E32-6CB4A648AA17}" type="datetimeFigureOut">
              <a:rPr lang="en-US" smtClean="0"/>
              <a:t>11/13/2023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36746926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E99CAA-8783-AA4F-8E32-6CB4A648AA17}" type="datetimeFigureOut">
              <a:rPr lang="en-US" smtClean="0"/>
              <a:t>11/13/2023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549878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BE99CAA-8783-AA4F-8E32-6CB4A648AA17}" type="datetimeFigureOut">
              <a:rPr lang="en-US" smtClean="0"/>
              <a:t>11/13/2023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248810097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BE99CAA-8783-AA4F-8E32-6CB4A648AA17}" type="datetimeFigureOut">
              <a:rPr lang="en-US" smtClean="0"/>
              <a:t>11/13/2023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300031581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E99CAA-8783-AA4F-8E32-6CB4A648AA17}" type="datetimeFigureOut">
              <a:rPr lang="en-US" smtClean="0"/>
              <a:t>11/13/2023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94636769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E99CAA-8783-AA4F-8E32-6CB4A648AA17}" type="datetimeFigureOut">
              <a:rPr lang="en-US" smtClean="0"/>
              <a:t>11/13/2023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54355785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three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11/13/2023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1" name="Content Placeholder 2">
            <a:extLst>
              <a:ext uri="{FF2B5EF4-FFF2-40B4-BE49-F238E27FC236}">
                <a16:creationId xmlns:a16="http://schemas.microsoft.com/office/drawing/2014/main" id="{9CC4CDF6-3F4C-D0FE-7E3B-158BD8BDA9B9}"/>
              </a:ext>
            </a:extLst>
          </p:cNvPr>
          <p:cNvSpPr>
            <a:spLocks noGrp="1"/>
          </p:cNvSpPr>
          <p:nvPr>
            <p:ph sz="half" idx="13" hasCustomPrompt="1"/>
          </p:nvPr>
        </p:nvSpPr>
        <p:spPr>
          <a:xfrm>
            <a:off x="4437821" y="1819001"/>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a:extLst>
              <a:ext uri="{FF2B5EF4-FFF2-40B4-BE49-F238E27FC236}">
                <a16:creationId xmlns:a16="http://schemas.microsoft.com/office/drawing/2014/main" id="{49637E2B-9D47-BD4B-C311-335FA4A3F0E3}"/>
              </a:ext>
            </a:extLst>
          </p:cNvPr>
          <p:cNvSpPr>
            <a:spLocks noGrp="1"/>
          </p:cNvSpPr>
          <p:nvPr>
            <p:ph sz="half" idx="14" hasCustomPrompt="1"/>
          </p:nvPr>
        </p:nvSpPr>
        <p:spPr>
          <a:xfrm>
            <a:off x="8037443" y="1819001"/>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136182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hoto and slid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07567-296C-688B-7C4D-50F553FF16E9}"/>
              </a:ext>
            </a:extLst>
          </p:cNvPr>
          <p:cNvSpPr>
            <a:spLocks noGrp="1"/>
          </p:cNvSpPr>
          <p:nvPr>
            <p:ph type="title" hasCustomPrompt="1"/>
          </p:nvPr>
        </p:nvSpPr>
        <p:spPr>
          <a:xfrm>
            <a:off x="5295157" y="714564"/>
            <a:ext cx="6264052" cy="756009"/>
          </a:xfrm>
        </p:spPr>
        <p:txBody>
          <a:bodyPr/>
          <a:lstStyle/>
          <a:p>
            <a:r>
              <a:rPr lang="en-US" dirty="0"/>
              <a:t>Slide Title</a:t>
            </a:r>
          </a:p>
        </p:txBody>
      </p:sp>
      <p:sp>
        <p:nvSpPr>
          <p:cNvPr id="3" name="Content Placeholder 2">
            <a:extLst>
              <a:ext uri="{FF2B5EF4-FFF2-40B4-BE49-F238E27FC236}">
                <a16:creationId xmlns:a16="http://schemas.microsoft.com/office/drawing/2014/main" id="{5CBF7797-A798-4F54-8CDD-2AC539A561F9}"/>
              </a:ext>
            </a:extLst>
          </p:cNvPr>
          <p:cNvSpPr>
            <a:spLocks noGrp="1"/>
          </p:cNvSpPr>
          <p:nvPr>
            <p:ph idx="1" hasCustomPrompt="1"/>
          </p:nvPr>
        </p:nvSpPr>
        <p:spPr>
          <a:xfrm>
            <a:off x="5295156" y="1467397"/>
            <a:ext cx="6264051" cy="4575175"/>
          </a:xfrm>
        </p:spPr>
        <p:txBody>
          <a:bodyPr/>
          <a:lstStyle/>
          <a:p>
            <a:pPr lvl="0"/>
            <a:r>
              <a:rPr lang="en-US" dirty="0"/>
              <a:t>Slide content</a:t>
            </a:r>
          </a:p>
        </p:txBody>
      </p:sp>
      <p:sp>
        <p:nvSpPr>
          <p:cNvPr id="4" name="Date Placeholder 3">
            <a:extLst>
              <a:ext uri="{FF2B5EF4-FFF2-40B4-BE49-F238E27FC236}">
                <a16:creationId xmlns:a16="http://schemas.microsoft.com/office/drawing/2014/main" id="{D497B4CB-3376-C32E-1996-3B8F404431B8}"/>
              </a:ext>
            </a:extLst>
          </p:cNvPr>
          <p:cNvSpPr>
            <a:spLocks noGrp="1"/>
          </p:cNvSpPr>
          <p:nvPr>
            <p:ph type="dt" sz="half" idx="10"/>
          </p:nvPr>
        </p:nvSpPr>
        <p:spPr/>
        <p:txBody>
          <a:bodyPr/>
          <a:lstStyle/>
          <a:p>
            <a:fld id="{5BE99CAA-8783-AA4F-8E32-6CB4A648AA17}" type="datetimeFigureOut">
              <a:rPr lang="en-US" smtClean="0"/>
              <a:t>11/13/2023</a:t>
            </a:fld>
            <a:endParaRPr lang="en-US"/>
          </a:p>
        </p:txBody>
      </p:sp>
      <p:sp>
        <p:nvSpPr>
          <p:cNvPr id="5" name="Footer Placeholder 4">
            <a:extLst>
              <a:ext uri="{FF2B5EF4-FFF2-40B4-BE49-F238E27FC236}">
                <a16:creationId xmlns:a16="http://schemas.microsoft.com/office/drawing/2014/main" id="{D29606C8-C17E-DCF8-2CEC-0AB0DCF601E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005E2F0-1ED3-990B-8BBD-E5731DB5CC4D}"/>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0" name="Rectangle 9">
            <a:extLst>
              <a:ext uri="{FF2B5EF4-FFF2-40B4-BE49-F238E27FC236}">
                <a16:creationId xmlns:a16="http://schemas.microsoft.com/office/drawing/2014/main" id="{E35A4401-5180-C3CC-411C-77852D81BA57}"/>
              </a:ext>
            </a:extLst>
          </p:cNvPr>
          <p:cNvSpPr/>
          <p:nvPr userDrawn="1"/>
        </p:nvSpPr>
        <p:spPr>
          <a:xfrm>
            <a:off x="43070" y="0"/>
            <a:ext cx="4931634"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8">
            <a:extLst>
              <a:ext uri="{FF2B5EF4-FFF2-40B4-BE49-F238E27FC236}">
                <a16:creationId xmlns:a16="http://schemas.microsoft.com/office/drawing/2014/main" id="{B760B0E9-4488-F7A1-E840-81CFDB8D3105}"/>
              </a:ext>
            </a:extLst>
          </p:cNvPr>
          <p:cNvSpPr>
            <a:spLocks noGrp="1"/>
          </p:cNvSpPr>
          <p:nvPr>
            <p:ph type="pic" sz="quarter" idx="13" hasCustomPrompt="1"/>
          </p:nvPr>
        </p:nvSpPr>
        <p:spPr>
          <a:xfrm>
            <a:off x="0" y="0"/>
            <a:ext cx="4840288" cy="6858000"/>
          </a:xfrm>
        </p:spPr>
        <p:txBody>
          <a:bodyPr/>
          <a:lstStyle/>
          <a:p>
            <a:r>
              <a:rPr lang="en-US" dirty="0"/>
              <a:t>Double-click to add a photo</a:t>
            </a:r>
          </a:p>
        </p:txBody>
      </p:sp>
      <p:sp>
        <p:nvSpPr>
          <p:cNvPr id="11" name="Rectangle 10">
            <a:extLst>
              <a:ext uri="{FF2B5EF4-FFF2-40B4-BE49-F238E27FC236}">
                <a16:creationId xmlns:a16="http://schemas.microsoft.com/office/drawing/2014/main" id="{3D4CD565-9BCF-6EC3-9850-A20B1235ABF4}"/>
              </a:ext>
            </a:extLst>
          </p:cNvPr>
          <p:cNvSpPr/>
          <p:nvPr userDrawn="1"/>
        </p:nvSpPr>
        <p:spPr>
          <a:xfrm>
            <a:off x="5382014" y="0"/>
            <a:ext cx="1375611" cy="11550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2869116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four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1" y="1825625"/>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11/13/2023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5" name="Content Placeholder 2">
            <a:extLst>
              <a:ext uri="{FF2B5EF4-FFF2-40B4-BE49-F238E27FC236}">
                <a16:creationId xmlns:a16="http://schemas.microsoft.com/office/drawing/2014/main" id="{D5F3F283-DE41-8A64-A6C3-E37C239ACC0D}"/>
              </a:ext>
            </a:extLst>
          </p:cNvPr>
          <p:cNvSpPr>
            <a:spLocks noGrp="1"/>
          </p:cNvSpPr>
          <p:nvPr>
            <p:ph sz="half" idx="13" hasCustomPrompt="1"/>
          </p:nvPr>
        </p:nvSpPr>
        <p:spPr>
          <a:xfrm>
            <a:off x="3485323" y="1819001"/>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2">
            <a:extLst>
              <a:ext uri="{FF2B5EF4-FFF2-40B4-BE49-F238E27FC236}">
                <a16:creationId xmlns:a16="http://schemas.microsoft.com/office/drawing/2014/main" id="{3ABB7F53-2709-4DF0-7E5D-C089CC44D455}"/>
              </a:ext>
            </a:extLst>
          </p:cNvPr>
          <p:cNvSpPr>
            <a:spLocks noGrp="1"/>
          </p:cNvSpPr>
          <p:nvPr>
            <p:ph sz="half" idx="14" hasCustomPrompt="1"/>
          </p:nvPr>
        </p:nvSpPr>
        <p:spPr>
          <a:xfrm>
            <a:off x="6132445" y="1819001"/>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a:extLst>
              <a:ext uri="{FF2B5EF4-FFF2-40B4-BE49-F238E27FC236}">
                <a16:creationId xmlns:a16="http://schemas.microsoft.com/office/drawing/2014/main" id="{FBB8C4E5-2286-EC38-2899-81559387D4D6}"/>
              </a:ext>
            </a:extLst>
          </p:cNvPr>
          <p:cNvSpPr>
            <a:spLocks noGrp="1"/>
          </p:cNvSpPr>
          <p:nvPr>
            <p:ph sz="half" idx="15" hasCustomPrompt="1"/>
          </p:nvPr>
        </p:nvSpPr>
        <p:spPr>
          <a:xfrm>
            <a:off x="8779567" y="1812377"/>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223874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2 content areas w/ cap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518160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0FEF4E72-3870-7256-5E70-69560C80545E}"/>
              </a:ext>
            </a:extLst>
          </p:cNvPr>
          <p:cNvSpPr>
            <a:spLocks noGrp="1"/>
          </p:cNvSpPr>
          <p:nvPr>
            <p:ph sz="half" idx="2" hasCustomPrompt="1"/>
          </p:nvPr>
        </p:nvSpPr>
        <p:spPr>
          <a:xfrm>
            <a:off x="6172200" y="1825625"/>
            <a:ext cx="5181600" cy="4351338"/>
          </a:xfrm>
        </p:spPr>
        <p:txBody>
          <a:body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11/13/2023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9" name="Picture Placeholder 8">
            <a:extLst>
              <a:ext uri="{FF2B5EF4-FFF2-40B4-BE49-F238E27FC236}">
                <a16:creationId xmlns:a16="http://schemas.microsoft.com/office/drawing/2014/main" id="{F42FDEFD-E470-3CC1-D67C-697E4D9F9882}"/>
              </a:ext>
            </a:extLst>
          </p:cNvPr>
          <p:cNvSpPr>
            <a:spLocks noGrp="1"/>
          </p:cNvSpPr>
          <p:nvPr>
            <p:ph type="pic" sz="quarter" idx="13" hasCustomPrompt="1"/>
          </p:nvPr>
        </p:nvSpPr>
        <p:spPr>
          <a:xfrm>
            <a:off x="838200" y="5899150"/>
            <a:ext cx="5181600" cy="365125"/>
          </a:xfrm>
        </p:spPr>
        <p:txBody>
          <a:bodyPr>
            <a:normAutofit/>
          </a:bodyPr>
          <a:lstStyle>
            <a:lvl1pPr>
              <a:defRPr sz="1600" i="1"/>
            </a:lvl1pPr>
          </a:lstStyle>
          <a:p>
            <a:r>
              <a:rPr lang="en-US" dirty="0"/>
              <a:t>Photo or chart caption</a:t>
            </a:r>
          </a:p>
        </p:txBody>
      </p:sp>
      <p:sp>
        <p:nvSpPr>
          <p:cNvPr id="10" name="Picture Placeholder 8">
            <a:extLst>
              <a:ext uri="{FF2B5EF4-FFF2-40B4-BE49-F238E27FC236}">
                <a16:creationId xmlns:a16="http://schemas.microsoft.com/office/drawing/2014/main" id="{C6AC48F6-4B6A-12A6-853B-937D463051BA}"/>
              </a:ext>
            </a:extLst>
          </p:cNvPr>
          <p:cNvSpPr>
            <a:spLocks noGrp="1"/>
          </p:cNvSpPr>
          <p:nvPr>
            <p:ph type="pic" sz="quarter" idx="14" hasCustomPrompt="1"/>
          </p:nvPr>
        </p:nvSpPr>
        <p:spPr>
          <a:xfrm>
            <a:off x="6172200" y="5899150"/>
            <a:ext cx="5181600" cy="365125"/>
          </a:xfrm>
        </p:spPr>
        <p:txBody>
          <a:bodyPr>
            <a:normAutofit/>
          </a:bodyPr>
          <a:lstStyle>
            <a:lvl1pPr>
              <a:defRPr sz="1600" i="1"/>
            </a:lvl1pPr>
          </a:lstStyle>
          <a:p>
            <a:r>
              <a:rPr lang="en-US" dirty="0"/>
              <a:t>Photo or chart caption</a:t>
            </a:r>
          </a:p>
        </p:txBody>
      </p:sp>
    </p:spTree>
    <p:extLst>
      <p:ext uri="{BB962C8B-B14F-4D97-AF65-F5344CB8AC3E}">
        <p14:creationId xmlns:p14="http://schemas.microsoft.com/office/powerpoint/2010/main" val="138008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0389EF8-6B03-DF8E-149D-F3E8C693FBD1}"/>
              </a:ext>
            </a:extLst>
          </p:cNvPr>
          <p:cNvSpPr>
            <a:spLocks noGrp="1"/>
          </p:cNvSpPr>
          <p:nvPr>
            <p:ph type="dt" sz="half" idx="10"/>
          </p:nvPr>
        </p:nvSpPr>
        <p:spPr/>
        <p:txBody>
          <a:bodyPr/>
          <a:lstStyle/>
          <a:p>
            <a:fld id="{5BE99CAA-8783-AA4F-8E32-6CB4A648AA17}" type="datetimeFigureOut">
              <a:rPr lang="en-US" smtClean="0"/>
              <a:t>11/13/2023</a:t>
            </a:fld>
            <a:endParaRPr lang="en-US"/>
          </a:p>
        </p:txBody>
      </p:sp>
      <p:sp>
        <p:nvSpPr>
          <p:cNvPr id="5" name="Footer Placeholder 4">
            <a:extLst>
              <a:ext uri="{FF2B5EF4-FFF2-40B4-BE49-F238E27FC236}">
                <a16:creationId xmlns:a16="http://schemas.microsoft.com/office/drawing/2014/main" id="{7F5A1566-F60B-D737-EBB6-D74B02DC956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CEE6B36-0C90-FD3C-C497-F0CC3E0D5D7F}"/>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7" name="Rectangle 6">
            <a:extLst>
              <a:ext uri="{FF2B5EF4-FFF2-40B4-BE49-F238E27FC236}">
                <a16:creationId xmlns:a16="http://schemas.microsoft.com/office/drawing/2014/main" id="{7439CC93-5744-3B91-AAAC-B3AC7E6773E3}"/>
              </a:ext>
            </a:extLst>
          </p:cNvPr>
          <p:cNvSpPr/>
          <p:nvPr userDrawn="1"/>
        </p:nvSpPr>
        <p:spPr>
          <a:xfrm>
            <a:off x="0" y="2478959"/>
            <a:ext cx="12192000" cy="195723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9">
            <a:extLst>
              <a:ext uri="{FF2B5EF4-FFF2-40B4-BE49-F238E27FC236}">
                <a16:creationId xmlns:a16="http://schemas.microsoft.com/office/drawing/2014/main" id="{ECE74988-C28F-89E5-F079-E1D9005B4F64}"/>
              </a:ext>
            </a:extLst>
          </p:cNvPr>
          <p:cNvSpPr>
            <a:spLocks noGrp="1"/>
          </p:cNvSpPr>
          <p:nvPr>
            <p:ph type="body" sz="quarter" idx="13" hasCustomPrompt="1"/>
          </p:nvPr>
        </p:nvSpPr>
        <p:spPr>
          <a:xfrm>
            <a:off x="838200" y="2941982"/>
            <a:ext cx="10287000" cy="485637"/>
          </a:xfrm>
        </p:spPr>
        <p:txBody>
          <a:bodyPr>
            <a:normAutofit/>
          </a:bodyPr>
          <a:lstStyle>
            <a:lvl1pPr>
              <a:defRPr sz="3200" b="1">
                <a:solidFill>
                  <a:schemeClr val="bg1"/>
                </a:solidFill>
              </a:defRPr>
            </a:lvl1pPr>
          </a:lstStyle>
          <a:p>
            <a:pPr lvl="0"/>
            <a:r>
              <a:rPr lang="en-US" dirty="0"/>
              <a:t>Slide Title (or Presenter’s Name)</a:t>
            </a:r>
          </a:p>
        </p:txBody>
      </p:sp>
      <p:sp>
        <p:nvSpPr>
          <p:cNvPr id="11" name="Text Placeholder 9">
            <a:extLst>
              <a:ext uri="{FF2B5EF4-FFF2-40B4-BE49-F238E27FC236}">
                <a16:creationId xmlns:a16="http://schemas.microsoft.com/office/drawing/2014/main" id="{C6340DF2-2AD2-9100-62C4-A1DCB2C0DAB8}"/>
              </a:ext>
            </a:extLst>
          </p:cNvPr>
          <p:cNvSpPr>
            <a:spLocks noGrp="1"/>
          </p:cNvSpPr>
          <p:nvPr>
            <p:ph type="body" sz="quarter" idx="14" hasCustomPrompt="1"/>
          </p:nvPr>
        </p:nvSpPr>
        <p:spPr>
          <a:xfrm>
            <a:off x="841515" y="3427619"/>
            <a:ext cx="10287000" cy="485637"/>
          </a:xfrm>
        </p:spPr>
        <p:txBody>
          <a:bodyPr>
            <a:normAutofit/>
          </a:bodyPr>
          <a:lstStyle>
            <a:lvl1pPr>
              <a:defRPr sz="3200" b="0">
                <a:solidFill>
                  <a:schemeClr val="bg1"/>
                </a:solidFill>
              </a:defRPr>
            </a:lvl1pPr>
          </a:lstStyle>
          <a:p>
            <a:pPr lvl="0"/>
            <a:r>
              <a:rPr lang="en-US" dirty="0"/>
              <a:t>Slide subtitle (or presenter’s title/organization)</a:t>
            </a:r>
          </a:p>
        </p:txBody>
      </p:sp>
    </p:spTree>
    <p:extLst>
      <p:ext uri="{BB962C8B-B14F-4D97-AF65-F5344CB8AC3E}">
        <p14:creationId xmlns:p14="http://schemas.microsoft.com/office/powerpoint/2010/main" val="18962341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itle and two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518160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0FEF4E72-3870-7256-5E70-69560C80545E}"/>
              </a:ext>
            </a:extLst>
          </p:cNvPr>
          <p:cNvSpPr>
            <a:spLocks noGrp="1"/>
          </p:cNvSpPr>
          <p:nvPr>
            <p:ph sz="half" idx="2" hasCustomPrompt="1"/>
          </p:nvPr>
        </p:nvSpPr>
        <p:spPr>
          <a:xfrm>
            <a:off x="6172200" y="1825625"/>
            <a:ext cx="5181600" cy="4351338"/>
          </a:xfrm>
        </p:spPr>
        <p:txBody>
          <a:body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11/13/2023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1194040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three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11/13/2023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1" name="Content Placeholder 2">
            <a:extLst>
              <a:ext uri="{FF2B5EF4-FFF2-40B4-BE49-F238E27FC236}">
                <a16:creationId xmlns:a16="http://schemas.microsoft.com/office/drawing/2014/main" id="{9CC4CDF6-3F4C-D0FE-7E3B-158BD8BDA9B9}"/>
              </a:ext>
            </a:extLst>
          </p:cNvPr>
          <p:cNvSpPr>
            <a:spLocks noGrp="1"/>
          </p:cNvSpPr>
          <p:nvPr>
            <p:ph sz="half" idx="13" hasCustomPrompt="1"/>
          </p:nvPr>
        </p:nvSpPr>
        <p:spPr>
          <a:xfrm>
            <a:off x="4437821" y="1819001"/>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a:extLst>
              <a:ext uri="{FF2B5EF4-FFF2-40B4-BE49-F238E27FC236}">
                <a16:creationId xmlns:a16="http://schemas.microsoft.com/office/drawing/2014/main" id="{49637E2B-9D47-BD4B-C311-335FA4A3F0E3}"/>
              </a:ext>
            </a:extLst>
          </p:cNvPr>
          <p:cNvSpPr>
            <a:spLocks noGrp="1"/>
          </p:cNvSpPr>
          <p:nvPr>
            <p:ph sz="half" idx="14" hasCustomPrompt="1"/>
          </p:nvPr>
        </p:nvSpPr>
        <p:spPr>
          <a:xfrm>
            <a:off x="8037443" y="1819001"/>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340969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four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1" y="1825625"/>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11/13/2023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5" name="Content Placeholder 2">
            <a:extLst>
              <a:ext uri="{FF2B5EF4-FFF2-40B4-BE49-F238E27FC236}">
                <a16:creationId xmlns:a16="http://schemas.microsoft.com/office/drawing/2014/main" id="{D5F3F283-DE41-8A64-A6C3-E37C239ACC0D}"/>
              </a:ext>
            </a:extLst>
          </p:cNvPr>
          <p:cNvSpPr>
            <a:spLocks noGrp="1"/>
          </p:cNvSpPr>
          <p:nvPr>
            <p:ph sz="half" idx="13" hasCustomPrompt="1"/>
          </p:nvPr>
        </p:nvSpPr>
        <p:spPr>
          <a:xfrm>
            <a:off x="3485323" y="1819001"/>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2">
            <a:extLst>
              <a:ext uri="{FF2B5EF4-FFF2-40B4-BE49-F238E27FC236}">
                <a16:creationId xmlns:a16="http://schemas.microsoft.com/office/drawing/2014/main" id="{3ABB7F53-2709-4DF0-7E5D-C089CC44D455}"/>
              </a:ext>
            </a:extLst>
          </p:cNvPr>
          <p:cNvSpPr>
            <a:spLocks noGrp="1"/>
          </p:cNvSpPr>
          <p:nvPr>
            <p:ph sz="half" idx="14" hasCustomPrompt="1"/>
          </p:nvPr>
        </p:nvSpPr>
        <p:spPr>
          <a:xfrm>
            <a:off x="6132445" y="1819001"/>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a:extLst>
              <a:ext uri="{FF2B5EF4-FFF2-40B4-BE49-F238E27FC236}">
                <a16:creationId xmlns:a16="http://schemas.microsoft.com/office/drawing/2014/main" id="{FBB8C4E5-2286-EC38-2899-81559387D4D6}"/>
              </a:ext>
            </a:extLst>
          </p:cNvPr>
          <p:cNvSpPr>
            <a:spLocks noGrp="1"/>
          </p:cNvSpPr>
          <p:nvPr>
            <p:ph sz="half" idx="15" hasCustomPrompt="1"/>
          </p:nvPr>
        </p:nvSpPr>
        <p:spPr>
          <a:xfrm>
            <a:off x="8779567" y="1812377"/>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530814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2 content areas w/ cap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518160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0FEF4E72-3870-7256-5E70-69560C80545E}"/>
              </a:ext>
            </a:extLst>
          </p:cNvPr>
          <p:cNvSpPr>
            <a:spLocks noGrp="1"/>
          </p:cNvSpPr>
          <p:nvPr>
            <p:ph sz="half" idx="2" hasCustomPrompt="1"/>
          </p:nvPr>
        </p:nvSpPr>
        <p:spPr>
          <a:xfrm>
            <a:off x="6172200" y="1825625"/>
            <a:ext cx="5181600" cy="4351338"/>
          </a:xfrm>
        </p:spPr>
        <p:txBody>
          <a:body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11/13/2023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9" name="Picture Placeholder 8">
            <a:extLst>
              <a:ext uri="{FF2B5EF4-FFF2-40B4-BE49-F238E27FC236}">
                <a16:creationId xmlns:a16="http://schemas.microsoft.com/office/drawing/2014/main" id="{F42FDEFD-E470-3CC1-D67C-697E4D9F9882}"/>
              </a:ext>
            </a:extLst>
          </p:cNvPr>
          <p:cNvSpPr>
            <a:spLocks noGrp="1"/>
          </p:cNvSpPr>
          <p:nvPr>
            <p:ph type="pic" sz="quarter" idx="13" hasCustomPrompt="1"/>
          </p:nvPr>
        </p:nvSpPr>
        <p:spPr>
          <a:xfrm>
            <a:off x="838200" y="5899150"/>
            <a:ext cx="5181600" cy="365125"/>
          </a:xfrm>
        </p:spPr>
        <p:txBody>
          <a:bodyPr>
            <a:normAutofit/>
          </a:bodyPr>
          <a:lstStyle>
            <a:lvl1pPr>
              <a:defRPr sz="1600" i="1"/>
            </a:lvl1pPr>
          </a:lstStyle>
          <a:p>
            <a:r>
              <a:rPr lang="en-US" dirty="0"/>
              <a:t>Photo or chart caption</a:t>
            </a:r>
          </a:p>
        </p:txBody>
      </p:sp>
      <p:sp>
        <p:nvSpPr>
          <p:cNvPr id="10" name="Picture Placeholder 8">
            <a:extLst>
              <a:ext uri="{FF2B5EF4-FFF2-40B4-BE49-F238E27FC236}">
                <a16:creationId xmlns:a16="http://schemas.microsoft.com/office/drawing/2014/main" id="{C6AC48F6-4B6A-12A6-853B-937D463051BA}"/>
              </a:ext>
            </a:extLst>
          </p:cNvPr>
          <p:cNvSpPr>
            <a:spLocks noGrp="1"/>
          </p:cNvSpPr>
          <p:nvPr>
            <p:ph type="pic" sz="quarter" idx="14" hasCustomPrompt="1"/>
          </p:nvPr>
        </p:nvSpPr>
        <p:spPr>
          <a:xfrm>
            <a:off x="6172200" y="5899150"/>
            <a:ext cx="5181600" cy="365125"/>
          </a:xfrm>
        </p:spPr>
        <p:txBody>
          <a:bodyPr>
            <a:normAutofit/>
          </a:bodyPr>
          <a:lstStyle>
            <a:lvl1pPr>
              <a:defRPr sz="1600" i="1"/>
            </a:lvl1pPr>
          </a:lstStyle>
          <a:p>
            <a:r>
              <a:rPr lang="en-US" dirty="0"/>
              <a:t>Photo or chart caption</a:t>
            </a:r>
          </a:p>
        </p:txBody>
      </p:sp>
    </p:spTree>
    <p:extLst>
      <p:ext uri="{BB962C8B-B14F-4D97-AF65-F5344CB8AC3E}">
        <p14:creationId xmlns:p14="http://schemas.microsoft.com/office/powerpoint/2010/main" val="4251625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hoto coll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for photo collage layout</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11/13/2023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9" name="Picture Placeholder 8">
            <a:extLst>
              <a:ext uri="{FF2B5EF4-FFF2-40B4-BE49-F238E27FC236}">
                <a16:creationId xmlns:a16="http://schemas.microsoft.com/office/drawing/2014/main" id="{1D76B3F5-49C2-242D-E372-FB066547CDF2}"/>
              </a:ext>
            </a:extLst>
          </p:cNvPr>
          <p:cNvSpPr>
            <a:spLocks noGrp="1"/>
          </p:cNvSpPr>
          <p:nvPr>
            <p:ph type="pic" sz="quarter" idx="13" hasCustomPrompt="1"/>
          </p:nvPr>
        </p:nvSpPr>
        <p:spPr>
          <a:xfrm>
            <a:off x="838201" y="1660525"/>
            <a:ext cx="3067878" cy="2017713"/>
          </a:xfrm>
        </p:spPr>
        <p:txBody>
          <a:bodyPr/>
          <a:lstStyle/>
          <a:p>
            <a:r>
              <a:rPr lang="en-US" dirty="0"/>
              <a:t>Click icon to add photo</a:t>
            </a:r>
          </a:p>
        </p:txBody>
      </p:sp>
      <p:sp>
        <p:nvSpPr>
          <p:cNvPr id="10" name="Picture Placeholder 8">
            <a:extLst>
              <a:ext uri="{FF2B5EF4-FFF2-40B4-BE49-F238E27FC236}">
                <a16:creationId xmlns:a16="http://schemas.microsoft.com/office/drawing/2014/main" id="{B9B1DFD8-F3D2-6797-50D2-E8D3E783AE0B}"/>
              </a:ext>
            </a:extLst>
          </p:cNvPr>
          <p:cNvSpPr>
            <a:spLocks noGrp="1"/>
          </p:cNvSpPr>
          <p:nvPr>
            <p:ph type="pic" sz="quarter" idx="14" hasCustomPrompt="1"/>
          </p:nvPr>
        </p:nvSpPr>
        <p:spPr>
          <a:xfrm>
            <a:off x="4141305" y="1660524"/>
            <a:ext cx="3929269" cy="2017713"/>
          </a:xfrm>
        </p:spPr>
        <p:txBody>
          <a:bodyPr/>
          <a:lstStyle/>
          <a:p>
            <a:r>
              <a:rPr lang="en-US" dirty="0"/>
              <a:t>Click icon to add photo</a:t>
            </a:r>
          </a:p>
          <a:p>
            <a:endParaRPr lang="en-US" dirty="0"/>
          </a:p>
        </p:txBody>
      </p:sp>
      <p:sp>
        <p:nvSpPr>
          <p:cNvPr id="11" name="Picture Placeholder 8">
            <a:extLst>
              <a:ext uri="{FF2B5EF4-FFF2-40B4-BE49-F238E27FC236}">
                <a16:creationId xmlns:a16="http://schemas.microsoft.com/office/drawing/2014/main" id="{54AAC92D-7553-E12F-BE1E-19BEC28624A1}"/>
              </a:ext>
            </a:extLst>
          </p:cNvPr>
          <p:cNvSpPr>
            <a:spLocks noGrp="1"/>
          </p:cNvSpPr>
          <p:nvPr>
            <p:ph type="pic" sz="quarter" idx="15" hasCustomPrompt="1"/>
          </p:nvPr>
        </p:nvSpPr>
        <p:spPr>
          <a:xfrm>
            <a:off x="8285923" y="1660523"/>
            <a:ext cx="3067878" cy="2017713"/>
          </a:xfrm>
        </p:spPr>
        <p:txBody>
          <a:bodyPr/>
          <a:lstStyle/>
          <a:p>
            <a:r>
              <a:rPr lang="en-US" dirty="0"/>
              <a:t>Click icon to add photo</a:t>
            </a:r>
          </a:p>
          <a:p>
            <a:endParaRPr lang="en-US" dirty="0"/>
          </a:p>
        </p:txBody>
      </p:sp>
      <p:sp>
        <p:nvSpPr>
          <p:cNvPr id="12" name="Picture Placeholder 8">
            <a:extLst>
              <a:ext uri="{FF2B5EF4-FFF2-40B4-BE49-F238E27FC236}">
                <a16:creationId xmlns:a16="http://schemas.microsoft.com/office/drawing/2014/main" id="{E38D850E-123F-20FA-98C7-8E6488CA0B2F}"/>
              </a:ext>
            </a:extLst>
          </p:cNvPr>
          <p:cNvSpPr>
            <a:spLocks noGrp="1"/>
          </p:cNvSpPr>
          <p:nvPr>
            <p:ph type="pic" sz="quarter" idx="16" hasCustomPrompt="1"/>
          </p:nvPr>
        </p:nvSpPr>
        <p:spPr>
          <a:xfrm>
            <a:off x="5002696" y="3882198"/>
            <a:ext cx="3067878" cy="2017713"/>
          </a:xfrm>
        </p:spPr>
        <p:txBody>
          <a:bodyPr/>
          <a:lstStyle/>
          <a:p>
            <a:r>
              <a:rPr lang="en-US" dirty="0"/>
              <a:t>Click icon to add photo</a:t>
            </a:r>
          </a:p>
          <a:p>
            <a:endParaRPr lang="en-US" dirty="0"/>
          </a:p>
        </p:txBody>
      </p:sp>
      <p:sp>
        <p:nvSpPr>
          <p:cNvPr id="13" name="Picture Placeholder 8">
            <a:extLst>
              <a:ext uri="{FF2B5EF4-FFF2-40B4-BE49-F238E27FC236}">
                <a16:creationId xmlns:a16="http://schemas.microsoft.com/office/drawing/2014/main" id="{1C140621-9E03-9BA8-A4C7-4A247E1D2FF9}"/>
              </a:ext>
            </a:extLst>
          </p:cNvPr>
          <p:cNvSpPr>
            <a:spLocks noGrp="1"/>
          </p:cNvSpPr>
          <p:nvPr>
            <p:ph type="pic" sz="quarter" idx="17" hasCustomPrompt="1"/>
          </p:nvPr>
        </p:nvSpPr>
        <p:spPr>
          <a:xfrm>
            <a:off x="838200" y="3882197"/>
            <a:ext cx="3929269" cy="2017713"/>
          </a:xfrm>
        </p:spPr>
        <p:txBody>
          <a:bodyPr/>
          <a:lstStyle/>
          <a:p>
            <a:r>
              <a:rPr lang="en-US" dirty="0"/>
              <a:t>Click icon to add photo</a:t>
            </a:r>
          </a:p>
          <a:p>
            <a:endParaRPr lang="en-US" dirty="0"/>
          </a:p>
        </p:txBody>
      </p:sp>
      <p:sp>
        <p:nvSpPr>
          <p:cNvPr id="14" name="Picture Placeholder 8">
            <a:extLst>
              <a:ext uri="{FF2B5EF4-FFF2-40B4-BE49-F238E27FC236}">
                <a16:creationId xmlns:a16="http://schemas.microsoft.com/office/drawing/2014/main" id="{3800D11E-2C6D-CAA9-300E-B149C75C4FCA}"/>
              </a:ext>
            </a:extLst>
          </p:cNvPr>
          <p:cNvSpPr>
            <a:spLocks noGrp="1"/>
          </p:cNvSpPr>
          <p:nvPr>
            <p:ph type="pic" sz="quarter" idx="18" hasCustomPrompt="1"/>
          </p:nvPr>
        </p:nvSpPr>
        <p:spPr>
          <a:xfrm>
            <a:off x="8285922" y="3882196"/>
            <a:ext cx="3067878" cy="2017713"/>
          </a:xfrm>
        </p:spPr>
        <p:txBody>
          <a:bodyPr/>
          <a:lstStyle/>
          <a:p>
            <a:r>
              <a:rPr lang="en-US" dirty="0"/>
              <a:t>Click icon to add photo</a:t>
            </a:r>
          </a:p>
          <a:p>
            <a:endParaRPr lang="en-US" dirty="0"/>
          </a:p>
        </p:txBody>
      </p:sp>
    </p:spTree>
    <p:extLst>
      <p:ext uri="{BB962C8B-B14F-4D97-AF65-F5344CB8AC3E}">
        <p14:creationId xmlns:p14="http://schemas.microsoft.com/office/powerpoint/2010/main" val="15143038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sv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image" Target="../media/image5.sv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image" Target="../media/image4.png"/><Relationship Id="rId2" Type="http://schemas.openxmlformats.org/officeDocument/2006/relationships/slideLayout" Target="../slideLayouts/slideLayout18.xml"/><Relationship Id="rId16" Type="http://schemas.openxmlformats.org/officeDocument/2006/relationships/theme" Target="../theme/theme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1550BB3-D2FC-71F4-6C6B-67470301A555}"/>
              </a:ext>
            </a:extLst>
          </p:cNvPr>
          <p:cNvSpPr>
            <a:spLocks noGrp="1"/>
          </p:cNvSpPr>
          <p:nvPr>
            <p:ph type="title"/>
          </p:nvPr>
        </p:nvSpPr>
        <p:spPr>
          <a:xfrm>
            <a:off x="838200" y="714564"/>
            <a:ext cx="10515600" cy="756009"/>
          </a:xfrm>
          <a:prstGeom prst="rect">
            <a:avLst/>
          </a:prstGeom>
        </p:spPr>
        <p:txBody>
          <a:bodyPr vert="horz" lIns="91440" tIns="45720" rIns="91440" bIns="45720" rtlCol="0" anchor="ctr">
            <a:normAutofit/>
          </a:bodyPr>
          <a:lstStyle/>
          <a:p>
            <a:r>
              <a:rPr lang="en-US" dirty="0"/>
              <a:t>Title</a:t>
            </a:r>
          </a:p>
        </p:txBody>
      </p:sp>
      <p:sp>
        <p:nvSpPr>
          <p:cNvPr id="3" name="Text Placeholder 2">
            <a:extLst>
              <a:ext uri="{FF2B5EF4-FFF2-40B4-BE49-F238E27FC236}">
                <a16:creationId xmlns:a16="http://schemas.microsoft.com/office/drawing/2014/main" id="{E10EEA6A-BDC4-D712-DB2D-5FDDD2365C2E}"/>
              </a:ext>
            </a:extLst>
          </p:cNvPr>
          <p:cNvSpPr>
            <a:spLocks noGrp="1"/>
          </p:cNvSpPr>
          <p:nvPr>
            <p:ph type="body" idx="1"/>
          </p:nvPr>
        </p:nvSpPr>
        <p:spPr>
          <a:xfrm>
            <a:off x="838200" y="1467397"/>
            <a:ext cx="10515600" cy="457517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DEB17FBC-5D88-7EF9-C68D-ECDE419B258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E99CAA-8783-AA4F-8E32-6CB4A648AA17}" type="datetimeFigureOut">
              <a:rPr lang="en-US" smtClean="0"/>
              <a:t>11/13/2023</a:t>
            </a:fld>
            <a:endParaRPr lang="en-US"/>
          </a:p>
        </p:txBody>
      </p:sp>
      <p:sp>
        <p:nvSpPr>
          <p:cNvPr id="6" name="Slide Number Placeholder 5">
            <a:extLst>
              <a:ext uri="{FF2B5EF4-FFF2-40B4-BE49-F238E27FC236}">
                <a16:creationId xmlns:a16="http://schemas.microsoft.com/office/drawing/2014/main" id="{1BFFF9A7-0432-634A-EC85-4A66BD1DF42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1B0D76-416E-A848-A852-F384D553907A}" type="slidenum">
              <a:rPr lang="en-US" smtClean="0"/>
              <a:t>‹#›</a:t>
            </a:fld>
            <a:endParaRPr lang="en-US"/>
          </a:p>
        </p:txBody>
      </p:sp>
      <p:sp>
        <p:nvSpPr>
          <p:cNvPr id="13" name="Footer Placeholder 12">
            <a:extLst>
              <a:ext uri="{FF2B5EF4-FFF2-40B4-BE49-F238E27FC236}">
                <a16:creationId xmlns:a16="http://schemas.microsoft.com/office/drawing/2014/main" id="{9178DACA-4989-D8EE-EAA7-3D55BCCA1CA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5" name="Rectangle 4">
            <a:extLst>
              <a:ext uri="{FF2B5EF4-FFF2-40B4-BE49-F238E27FC236}">
                <a16:creationId xmlns:a16="http://schemas.microsoft.com/office/drawing/2014/main" id="{A3A6DB9D-68CC-3994-C78D-CECAC368C21A}"/>
              </a:ext>
            </a:extLst>
          </p:cNvPr>
          <p:cNvSpPr/>
          <p:nvPr userDrawn="1"/>
        </p:nvSpPr>
        <p:spPr>
          <a:xfrm>
            <a:off x="915203" y="0"/>
            <a:ext cx="1375611" cy="11550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A580837F-ECB5-F7FF-414F-893177D33013}"/>
              </a:ext>
            </a:extLst>
          </p:cNvPr>
          <p:cNvPicPr>
            <a:picLocks noChangeAspect="1"/>
          </p:cNvPicPr>
          <p:nvPr userDrawn="1"/>
        </p:nvPicPr>
        <p:blipFill>
          <a:blip r:embed="rId18">
            <a:extLst>
              <a:ext uri="{96DAC541-7B7A-43D3-8B79-37D633B846F1}">
                <asvg:svgBlip xmlns:asvg="http://schemas.microsoft.com/office/drawing/2016/SVG/main" r:embed="rId19"/>
              </a:ext>
            </a:extLst>
          </a:blip>
          <a:stretch>
            <a:fillRect/>
          </a:stretch>
        </p:blipFill>
        <p:spPr>
          <a:xfrm>
            <a:off x="9571745" y="6080538"/>
            <a:ext cx="2066925" cy="571500"/>
          </a:xfrm>
          <a:prstGeom prst="rect">
            <a:avLst/>
          </a:prstGeom>
        </p:spPr>
      </p:pic>
    </p:spTree>
    <p:extLst>
      <p:ext uri="{BB962C8B-B14F-4D97-AF65-F5344CB8AC3E}">
        <p14:creationId xmlns:p14="http://schemas.microsoft.com/office/powerpoint/2010/main" val="651056276"/>
      </p:ext>
    </p:extLst>
  </p:cSld>
  <p:clrMap bg1="dk1" tx1="lt1" bg2="dk2" tx2="lt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Lst>
  <p:txStyles>
    <p:titleStyle>
      <a:lvl1pPr algn="l" defTabSz="914400" rtl="0" eaLnBrk="1" latinLnBrk="0" hangingPunct="1">
        <a:lnSpc>
          <a:spcPct val="90000"/>
        </a:lnSpc>
        <a:spcBef>
          <a:spcPct val="0"/>
        </a:spcBef>
        <a:buNone/>
        <a:defRPr sz="4400" b="1" i="0" kern="1200">
          <a:solidFill>
            <a:schemeClr val="tx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b="1"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E99CAA-8783-AA4F-8E32-6CB4A648AA17}" type="datetimeFigureOut">
              <a:rPr lang="en-US" smtClean="0"/>
              <a:t>11/13/2023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1B0D76-416E-A848-A852-F384D553907A}" type="slidenum">
              <a:rPr lang="en-US" smtClean="0"/>
              <a:t>‹#›</a:t>
            </a:fld>
            <a:endParaRPr lang="en-US"/>
          </a:p>
        </p:txBody>
      </p:sp>
      <p:sp>
        <p:nvSpPr>
          <p:cNvPr id="8" name="Rectangle 7">
            <a:extLst>
              <a:ext uri="{FF2B5EF4-FFF2-40B4-BE49-F238E27FC236}">
                <a16:creationId xmlns:a16="http://schemas.microsoft.com/office/drawing/2014/main" id="{372C535E-9B1C-EB2C-44C8-3E3513010313}"/>
              </a:ext>
            </a:extLst>
          </p:cNvPr>
          <p:cNvSpPr/>
          <p:nvPr userDrawn="1"/>
        </p:nvSpPr>
        <p:spPr>
          <a:xfrm>
            <a:off x="915203" y="0"/>
            <a:ext cx="1375611" cy="115503"/>
          </a:xfrm>
          <a:prstGeom prst="rect">
            <a:avLst/>
          </a:prstGeom>
          <a:solidFill>
            <a:srgbClr val="C126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58B88971-08F0-8D75-285C-6EA18DEC3401}"/>
              </a:ext>
            </a:extLst>
          </p:cNvPr>
          <p:cNvPicPr>
            <a:picLocks noChangeAspect="1"/>
          </p:cNvPicPr>
          <p:nvPr userDrawn="1"/>
        </p:nvPicPr>
        <p:blipFill>
          <a:blip r:embed="rId17">
            <a:extLst>
              <a:ext uri="{96DAC541-7B7A-43D3-8B79-37D633B846F1}">
                <asvg:svgBlip xmlns:asvg="http://schemas.microsoft.com/office/drawing/2016/SVG/main" r:embed="rId18"/>
              </a:ext>
            </a:extLst>
          </a:blip>
          <a:stretch>
            <a:fillRect/>
          </a:stretch>
        </p:blipFill>
        <p:spPr>
          <a:xfrm>
            <a:off x="9583519" y="6096746"/>
            <a:ext cx="2066925" cy="571500"/>
          </a:xfrm>
          <a:prstGeom prst="rect">
            <a:avLst/>
          </a:prstGeom>
        </p:spPr>
      </p:pic>
    </p:spTree>
    <p:extLst>
      <p:ext uri="{BB962C8B-B14F-4D97-AF65-F5344CB8AC3E}">
        <p14:creationId xmlns:p14="http://schemas.microsoft.com/office/powerpoint/2010/main" val="4194143696"/>
      </p:ext>
    </p:extLst>
  </p:cSld>
  <p:clrMap bg1="lt1" tx1="dk1" bg2="lt2" tx2="dk2" accent1="accent1" accent2="accent2" accent3="accent3" accent4="accent4" accent5="accent5" accent6="accent6" hlink="hlink" folHlink="folHlink"/>
  <p:sldLayoutIdLst>
    <p:sldLayoutId id="2147483720" r:id="rId1"/>
    <p:sldLayoutId id="2147483722" r:id="rId2"/>
    <p:sldLayoutId id="2147483725" r:id="rId3"/>
    <p:sldLayoutId id="2147483731" r:id="rId4"/>
    <p:sldLayoutId id="2147483721" r:id="rId5"/>
    <p:sldLayoutId id="2147483723" r:id="rId6"/>
    <p:sldLayoutId id="2147483724" r:id="rId7"/>
    <p:sldLayoutId id="2147483726" r:id="rId8"/>
    <p:sldLayoutId id="2147483727" r:id="rId9"/>
    <p:sldLayoutId id="2147483728" r:id="rId10"/>
    <p:sldLayoutId id="2147483729" r:id="rId11"/>
    <p:sldLayoutId id="2147483730" r:id="rId12"/>
    <p:sldLayoutId id="2147483666" r:id="rId13"/>
    <p:sldLayoutId id="2147483667" r:id="rId14"/>
    <p:sldLayoutId id="2147483665"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20.xml"/><Relationship Id="rId5" Type="http://schemas.openxmlformats.org/officeDocument/2006/relationships/image" Target="../media/image5.sv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7.xml"/><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0.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3" Type="http://schemas.openxmlformats.org/officeDocument/2006/relationships/hyperlink" Target="https://www.cdc.gov/asthma/default.htm" TargetMode="External"/><Relationship Id="rId2" Type="http://schemas.openxmlformats.org/officeDocument/2006/relationships/hyperlink" Target="https://odh.ohio.gov/know-our-programs/asthma-program" TargetMode="External"/><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3" Type="http://schemas.openxmlformats.org/officeDocument/2006/relationships/hyperlink" Target="https://lp.constantcontactpages.com/sl/RaIrHUI" TargetMode="External"/><Relationship Id="rId2" Type="http://schemas.openxmlformats.org/officeDocument/2006/relationships/hyperlink" Target="https://lp.constantcontactpages.com/sl/M6Lsw3p" TargetMode="External"/><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3" Type="http://schemas.openxmlformats.org/officeDocument/2006/relationships/hyperlink" Target="https://odh.ohio.gov/know-our-programs/asthma-program" TargetMode="External"/><Relationship Id="rId2" Type="http://schemas.openxmlformats.org/officeDocument/2006/relationships/hyperlink" Target="mailto:Asthma@odh.ohio.gov" TargetMode="External"/><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24.xml"/><Relationship Id="rId5" Type="http://schemas.openxmlformats.org/officeDocument/2006/relationships/image" Target="../media/image8.svg"/><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24.xml"/><Relationship Id="rId5" Type="http://schemas.openxmlformats.org/officeDocument/2006/relationships/image" Target="../media/image5.sv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Subtitle 14">
            <a:extLst>
              <a:ext uri="{FF2B5EF4-FFF2-40B4-BE49-F238E27FC236}">
                <a16:creationId xmlns:a16="http://schemas.microsoft.com/office/drawing/2014/main" id="{FD926582-7DE4-E74B-B904-88D63229BA44}"/>
              </a:ext>
            </a:extLst>
          </p:cNvPr>
          <p:cNvSpPr>
            <a:spLocks noGrp="1"/>
          </p:cNvSpPr>
          <p:nvPr>
            <p:ph type="subTitle" idx="1"/>
          </p:nvPr>
        </p:nvSpPr>
        <p:spPr>
          <a:xfrm>
            <a:off x="1524000" y="3187605"/>
            <a:ext cx="9144000" cy="447215"/>
          </a:xfrm>
        </p:spPr>
        <p:txBody>
          <a:bodyPr/>
          <a:lstStyle/>
          <a:p>
            <a:r>
              <a:rPr lang="en-US" dirty="0">
                <a:latin typeface="Source Sans Pro" panose="020B0503030403020204" pitchFamily="34" charset="0"/>
              </a:rPr>
              <a:t>2023</a:t>
            </a:r>
          </a:p>
        </p:txBody>
      </p:sp>
      <p:pic>
        <p:nvPicPr>
          <p:cNvPr id="24" name="Graphic 23">
            <a:extLst>
              <a:ext uri="{FF2B5EF4-FFF2-40B4-BE49-F238E27FC236}">
                <a16:creationId xmlns:a16="http://schemas.microsoft.com/office/drawing/2014/main" id="{A00634D9-842D-4063-3074-2C7C53A7EBBD}"/>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40936" t="22684" r="49308" b="7686"/>
          <a:stretch/>
        </p:blipFill>
        <p:spPr>
          <a:xfrm>
            <a:off x="-5689601" y="-27734"/>
            <a:ext cx="10454839" cy="4775201"/>
          </a:xfrm>
          <a:prstGeom prst="rect">
            <a:avLst/>
          </a:prstGeom>
        </p:spPr>
      </p:pic>
      <p:pic>
        <p:nvPicPr>
          <p:cNvPr id="18" name="Graphic 17">
            <a:extLst>
              <a:ext uri="{FF2B5EF4-FFF2-40B4-BE49-F238E27FC236}">
                <a16:creationId xmlns:a16="http://schemas.microsoft.com/office/drawing/2014/main" id="{68615432-9B7F-5B38-3E24-8A0C8152B9D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264650" y="5969909"/>
            <a:ext cx="2595003" cy="717512"/>
          </a:xfrm>
          <a:prstGeom prst="rect">
            <a:avLst/>
          </a:prstGeom>
        </p:spPr>
      </p:pic>
      <p:sp>
        <p:nvSpPr>
          <p:cNvPr id="14" name="Title 13">
            <a:extLst>
              <a:ext uri="{FF2B5EF4-FFF2-40B4-BE49-F238E27FC236}">
                <a16:creationId xmlns:a16="http://schemas.microsoft.com/office/drawing/2014/main" id="{B1537A7E-1419-CC3B-70E5-122A24C40B25}"/>
              </a:ext>
            </a:extLst>
          </p:cNvPr>
          <p:cNvSpPr>
            <a:spLocks noGrp="1"/>
          </p:cNvSpPr>
          <p:nvPr>
            <p:ph type="ctrTitle"/>
          </p:nvPr>
        </p:nvSpPr>
        <p:spPr>
          <a:xfrm>
            <a:off x="1524000" y="2359867"/>
            <a:ext cx="9144000" cy="698486"/>
          </a:xfrm>
        </p:spPr>
        <p:txBody>
          <a:bodyPr>
            <a:noAutofit/>
          </a:bodyPr>
          <a:lstStyle/>
          <a:p>
            <a:r>
              <a:rPr lang="en-US" sz="3600" dirty="0">
                <a:ea typeface="Open Sans Semibold" panose="020B0706030804020204" pitchFamily="34" charset="0"/>
                <a:cs typeface="Open Sans Semibold" panose="020B0706030804020204" pitchFamily="34" charset="0"/>
              </a:rPr>
              <a:t>Cuyahoga County: The Current Status of Asthma Burden</a:t>
            </a:r>
            <a:endParaRPr lang="en-US" sz="3600" dirty="0">
              <a:solidFill>
                <a:srgbClr val="0E3F75"/>
              </a:solidFill>
            </a:endParaRPr>
          </a:p>
        </p:txBody>
      </p:sp>
    </p:spTree>
    <p:extLst>
      <p:ext uri="{BB962C8B-B14F-4D97-AF65-F5344CB8AC3E}">
        <p14:creationId xmlns:p14="http://schemas.microsoft.com/office/powerpoint/2010/main" val="35521450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71122E-614E-4E14-0CA6-8C7D1CD11B9E}"/>
              </a:ext>
            </a:extLst>
          </p:cNvPr>
          <p:cNvSpPr>
            <a:spLocks noGrp="1"/>
          </p:cNvSpPr>
          <p:nvPr>
            <p:ph type="title"/>
          </p:nvPr>
        </p:nvSpPr>
        <p:spPr/>
        <p:txBody>
          <a:bodyPr>
            <a:noAutofit/>
          </a:bodyPr>
          <a:lstStyle/>
          <a:p>
            <a:r>
              <a:rPr lang="en-US" sz="3600" dirty="0">
                <a:ea typeface="Open Sans Semibold" panose="020B0706030804020204" pitchFamily="34" charset="0"/>
                <a:cs typeface="Open Sans Semibold" panose="020B0706030804020204" pitchFamily="34" charset="0"/>
              </a:rPr>
              <a:t>Rates of Asthma Hospitalization &amp; Emergency Department Visits by Sex-Age Group, Cuyahoga County 2016-2021</a:t>
            </a:r>
            <a:endParaRPr lang="en-US" sz="3600" dirty="0"/>
          </a:p>
        </p:txBody>
      </p:sp>
      <p:graphicFrame>
        <p:nvGraphicFramePr>
          <p:cNvPr id="4" name="Content Placeholder 4">
            <a:extLst>
              <a:ext uri="{FF2B5EF4-FFF2-40B4-BE49-F238E27FC236}">
                <a16:creationId xmlns:a16="http://schemas.microsoft.com/office/drawing/2014/main" id="{6C6FE29A-0842-946F-B60B-44DD6F331752}"/>
              </a:ext>
            </a:extLst>
          </p:cNvPr>
          <p:cNvGraphicFramePr>
            <a:graphicFrameLocks noGrp="1"/>
          </p:cNvGraphicFramePr>
          <p:nvPr>
            <p:ph idx="1"/>
            <p:extLst>
              <p:ext uri="{D42A27DB-BD31-4B8C-83A1-F6EECF244321}">
                <p14:modId xmlns:p14="http://schemas.microsoft.com/office/powerpoint/2010/main" val="206715630"/>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C717317B-F40D-EA0D-BCEC-5B2E933AEE41}"/>
              </a:ext>
            </a:extLst>
          </p:cNvPr>
          <p:cNvSpPr txBox="1"/>
          <p:nvPr/>
        </p:nvSpPr>
        <p:spPr>
          <a:xfrm flipH="1">
            <a:off x="523781" y="5912528"/>
            <a:ext cx="2121764" cy="584775"/>
          </a:xfrm>
          <a:prstGeom prst="rect">
            <a:avLst/>
          </a:prstGeom>
          <a:noFill/>
        </p:spPr>
        <p:txBody>
          <a:bodyPr wrap="square">
            <a:spAutoFit/>
          </a:bodyPr>
          <a:lstStyle/>
          <a:p>
            <a:pPr algn="ctr">
              <a:defRPr/>
            </a:pPr>
            <a:r>
              <a:rPr lang="en-US" sz="800" dirty="0">
                <a:latin typeface="Source Sans Pro" panose="020B0503030403020204" pitchFamily="34" charset="0"/>
                <a:ea typeface="Source Sans Pro" panose="020B0503030403020204" pitchFamily="34" charset="0"/>
                <a:cs typeface="Calibri" panose="020F0502020204030204" pitchFamily="34" charset="0"/>
              </a:rPr>
              <a:t>Source: Ohio Hospital Association Clinical-Financial Data Set, Years 2016-2021</a:t>
            </a:r>
          </a:p>
          <a:p>
            <a:pPr algn="ctr">
              <a:defRPr/>
            </a:pPr>
            <a:r>
              <a:rPr lang="en-US" sz="800" dirty="0">
                <a:solidFill>
                  <a:srgbClr val="000000"/>
                </a:solidFill>
                <a:latin typeface="Source Sans Pro" panose="020B0503030403020204" pitchFamily="34" charset="0"/>
                <a:ea typeface="Source Sans Pro" panose="020B0503030403020204" pitchFamily="34" charset="0"/>
                <a:cs typeface="Times New Roman" panose="02020603050405020304" pitchFamily="18" charset="0"/>
              </a:rPr>
              <a:t>CDC WONDER On-line Database 1990-2020, Years 2016-2021</a:t>
            </a:r>
            <a:r>
              <a:rPr lang="en-US" sz="800" dirty="0">
                <a:latin typeface="Source Sans Pro" panose="020B0503030403020204" pitchFamily="34" charset="0"/>
                <a:ea typeface="Source Sans Pro" panose="020B0503030403020204" pitchFamily="34" charset="0"/>
                <a:cs typeface="Calibri" panose="020F0502020204030204" pitchFamily="34" charset="0"/>
              </a:rPr>
              <a:t> </a:t>
            </a:r>
          </a:p>
        </p:txBody>
      </p:sp>
    </p:spTree>
    <p:extLst>
      <p:ext uri="{BB962C8B-B14F-4D97-AF65-F5344CB8AC3E}">
        <p14:creationId xmlns:p14="http://schemas.microsoft.com/office/powerpoint/2010/main" val="22909174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7CE11-2DC1-7F96-73D5-BF02E9F67DCD}"/>
              </a:ext>
            </a:extLst>
          </p:cNvPr>
          <p:cNvSpPr>
            <a:spLocks noGrp="1"/>
          </p:cNvSpPr>
          <p:nvPr>
            <p:ph type="title"/>
          </p:nvPr>
        </p:nvSpPr>
        <p:spPr/>
        <p:txBody>
          <a:bodyPr>
            <a:noAutofit/>
          </a:bodyPr>
          <a:lstStyle/>
          <a:p>
            <a:r>
              <a:rPr lang="en-US" sz="3600" dirty="0">
                <a:ea typeface="Open Sans Semibold" panose="020B0706030804020204" pitchFamily="34" charset="0"/>
                <a:cs typeface="Open Sans Semibold" panose="020B0706030804020204" pitchFamily="34" charset="0"/>
              </a:rPr>
              <a:t>Rates of Asthma Hospitalization &amp; Emergency Department Visits by Month of Admission, Cuyahoga County and Ohio, 2021</a:t>
            </a:r>
            <a:endParaRPr lang="en-US" sz="3600" dirty="0"/>
          </a:p>
        </p:txBody>
      </p:sp>
      <p:graphicFrame>
        <p:nvGraphicFramePr>
          <p:cNvPr id="4" name="Content Placeholder 4">
            <a:extLst>
              <a:ext uri="{FF2B5EF4-FFF2-40B4-BE49-F238E27FC236}">
                <a16:creationId xmlns:a16="http://schemas.microsoft.com/office/drawing/2014/main" id="{B1D8F28A-E7D3-6C2D-93B4-5C4D75155F29}"/>
              </a:ext>
            </a:extLst>
          </p:cNvPr>
          <p:cNvGraphicFramePr>
            <a:graphicFrameLocks noGrp="1"/>
          </p:cNvGraphicFramePr>
          <p:nvPr>
            <p:ph idx="1"/>
            <p:extLst>
              <p:ext uri="{D42A27DB-BD31-4B8C-83A1-F6EECF244321}">
                <p14:modId xmlns:p14="http://schemas.microsoft.com/office/powerpoint/2010/main" val="4085525482"/>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4644D7CB-F636-5525-D616-2078DA507502}"/>
              </a:ext>
            </a:extLst>
          </p:cNvPr>
          <p:cNvSpPr txBox="1"/>
          <p:nvPr/>
        </p:nvSpPr>
        <p:spPr>
          <a:xfrm flipH="1">
            <a:off x="443881" y="5724151"/>
            <a:ext cx="2139520" cy="584775"/>
          </a:xfrm>
          <a:prstGeom prst="rect">
            <a:avLst/>
          </a:prstGeom>
          <a:noFill/>
        </p:spPr>
        <p:txBody>
          <a:bodyPr wrap="square">
            <a:spAutoFit/>
          </a:bodyPr>
          <a:lstStyle/>
          <a:p>
            <a:pPr algn="ctr">
              <a:defRPr/>
            </a:pPr>
            <a:r>
              <a:rPr lang="en-US" sz="800" dirty="0">
                <a:latin typeface="Source Sans Pro" panose="020B0503030403020204" pitchFamily="34" charset="0"/>
                <a:ea typeface="Source Sans Pro" panose="020B0503030403020204" pitchFamily="34" charset="0"/>
                <a:cs typeface="Calibri" panose="020F0502020204030204" pitchFamily="34" charset="0"/>
              </a:rPr>
              <a:t>Source: Ohio Hospital Association Clinical-Financial Data Set, Year 2021</a:t>
            </a:r>
          </a:p>
          <a:p>
            <a:pPr algn="ctr">
              <a:defRPr/>
            </a:pPr>
            <a:r>
              <a:rPr lang="en-US" sz="800" dirty="0">
                <a:solidFill>
                  <a:srgbClr val="000000"/>
                </a:solidFill>
                <a:latin typeface="Source Sans Pro" panose="020B0503030403020204" pitchFamily="34" charset="0"/>
                <a:ea typeface="Source Sans Pro" panose="020B0503030403020204" pitchFamily="34" charset="0"/>
                <a:cs typeface="Times New Roman" panose="02020603050405020304" pitchFamily="18" charset="0"/>
              </a:rPr>
              <a:t>CDC WONDER On-line Database 1990-2020, Years 2016-2021</a:t>
            </a:r>
            <a:r>
              <a:rPr lang="en-US" sz="800" dirty="0">
                <a:latin typeface="Source Sans Pro" panose="020B0503030403020204" pitchFamily="34" charset="0"/>
                <a:ea typeface="Source Sans Pro" panose="020B0503030403020204" pitchFamily="34" charset="0"/>
                <a:cs typeface="Calibri" panose="020F0502020204030204" pitchFamily="34" charset="0"/>
              </a:rPr>
              <a:t> </a:t>
            </a:r>
          </a:p>
        </p:txBody>
      </p:sp>
    </p:spTree>
    <p:extLst>
      <p:ext uri="{BB962C8B-B14F-4D97-AF65-F5344CB8AC3E}">
        <p14:creationId xmlns:p14="http://schemas.microsoft.com/office/powerpoint/2010/main" val="13631394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6B215-DF33-E5D0-2DC3-6363769F0034}"/>
              </a:ext>
            </a:extLst>
          </p:cNvPr>
          <p:cNvSpPr>
            <a:spLocks noGrp="1"/>
          </p:cNvSpPr>
          <p:nvPr>
            <p:ph type="title"/>
          </p:nvPr>
        </p:nvSpPr>
        <p:spPr/>
        <p:txBody>
          <a:bodyPr>
            <a:noAutofit/>
          </a:bodyPr>
          <a:lstStyle/>
          <a:p>
            <a:r>
              <a:rPr 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Rate of Asthma Hospitalizations, Children (0-18) on Medicaid, Cuyahoga County &amp; Ohio, 2016-2021</a:t>
            </a:r>
            <a:endParaRPr lang="en-US" sz="3600" dirty="0">
              <a:latin typeface="Source Sans Pro Semibold" panose="020B0603030403020204" pitchFamily="34" charset="0"/>
              <a:ea typeface="Source Sans Pro Semibold" panose="020B0603030403020204" pitchFamily="34" charset="0"/>
            </a:endParaRPr>
          </a:p>
        </p:txBody>
      </p:sp>
      <p:graphicFrame>
        <p:nvGraphicFramePr>
          <p:cNvPr id="4" name="Content Placeholder 3">
            <a:extLst>
              <a:ext uri="{FF2B5EF4-FFF2-40B4-BE49-F238E27FC236}">
                <a16:creationId xmlns:a16="http://schemas.microsoft.com/office/drawing/2014/main" id="{267701BD-685C-CB6C-9590-E25319498D98}"/>
              </a:ext>
            </a:extLst>
          </p:cNvPr>
          <p:cNvGraphicFramePr>
            <a:graphicFrameLocks noGrp="1"/>
          </p:cNvGraphicFramePr>
          <p:nvPr>
            <p:ph idx="1"/>
            <p:extLst>
              <p:ext uri="{D42A27DB-BD31-4B8C-83A1-F6EECF244321}">
                <p14:modId xmlns:p14="http://schemas.microsoft.com/office/powerpoint/2010/main" val="1957710682"/>
              </p:ext>
            </p:extLst>
          </p:nvPr>
        </p:nvGraphicFramePr>
        <p:xfrm>
          <a:off x="527481" y="1816748"/>
          <a:ext cx="10515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1B4467DE-3642-A9AD-7F17-9A102AEC5BFB}"/>
              </a:ext>
            </a:extLst>
          </p:cNvPr>
          <p:cNvSpPr txBox="1"/>
          <p:nvPr/>
        </p:nvSpPr>
        <p:spPr>
          <a:xfrm flipH="1">
            <a:off x="230819" y="6072326"/>
            <a:ext cx="2210540" cy="661720"/>
          </a:xfrm>
          <a:prstGeom prst="rect">
            <a:avLst/>
          </a:prstGeom>
          <a:noFill/>
        </p:spPr>
        <p:txBody>
          <a:bodyPr wrap="square">
            <a:spAutoFit/>
          </a:bodyPr>
          <a:lstStyle/>
          <a:p>
            <a:pPr algn="ctr" defTabSz="548640">
              <a:spcAft>
                <a:spcPts val="600"/>
              </a:spcAft>
              <a:defRPr/>
            </a:pPr>
            <a:r>
              <a:rPr lang="en-US" sz="800" dirty="0">
                <a:latin typeface="Source Sans Pro" panose="020B0503030403020204" pitchFamily="34" charset="0"/>
                <a:ea typeface="Source Sans Pro" panose="020B0503030403020204" pitchFamily="34" charset="0"/>
                <a:cs typeface="Times New Roman" panose="02020603050405020304" pitchFamily="18" charset="0"/>
              </a:rPr>
              <a:t>Source: Ohio Department of Medicaid (ODM). Enrollment Data, 2016-2021.</a:t>
            </a:r>
          </a:p>
          <a:p>
            <a:pPr algn="ctr" defTabSz="548640">
              <a:spcAft>
                <a:spcPts val="600"/>
              </a:spcAft>
              <a:defRPr/>
            </a:pPr>
            <a:r>
              <a:rPr lang="en-US" sz="800" dirty="0">
                <a:latin typeface="Source Sans Pro" panose="020B0503030403020204" pitchFamily="34" charset="0"/>
                <a:ea typeface="Source Sans Pro" panose="020B0503030403020204" pitchFamily="34" charset="0"/>
                <a:cs typeface="Calibri" panose="020F0502020204030204" pitchFamily="34" charset="0"/>
              </a:rPr>
              <a:t>Ohio Hospital Association Clinical-Financial Data Set, Years 2016-2021</a:t>
            </a:r>
          </a:p>
        </p:txBody>
      </p:sp>
    </p:spTree>
    <p:extLst>
      <p:ext uri="{BB962C8B-B14F-4D97-AF65-F5344CB8AC3E}">
        <p14:creationId xmlns:p14="http://schemas.microsoft.com/office/powerpoint/2010/main" val="18797439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6C58B3-B281-231B-CB52-AA4CAC8BC399}"/>
              </a:ext>
            </a:extLst>
          </p:cNvPr>
          <p:cNvSpPr>
            <a:spLocks noGrp="1"/>
          </p:cNvSpPr>
          <p:nvPr>
            <p:ph type="title"/>
          </p:nvPr>
        </p:nvSpPr>
        <p:spPr/>
        <p:txBody>
          <a:bodyPr>
            <a:noAutofit/>
          </a:bodyPr>
          <a:lstStyle/>
          <a:p>
            <a:r>
              <a:rPr 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Rate of Asthma Hospitalizations, Adults (19+) on Medicaid, Cuyahoga County &amp; Ohio, 2016-2021</a:t>
            </a:r>
            <a:endParaRPr lang="en-US" sz="3600" dirty="0">
              <a:latin typeface="Source Sans Pro Semibold" panose="020B0603030403020204" pitchFamily="34" charset="0"/>
              <a:ea typeface="Source Sans Pro Semibold" panose="020B0603030403020204" pitchFamily="34" charset="0"/>
            </a:endParaRPr>
          </a:p>
        </p:txBody>
      </p:sp>
      <p:graphicFrame>
        <p:nvGraphicFramePr>
          <p:cNvPr id="4" name="Content Placeholder 3">
            <a:extLst>
              <a:ext uri="{FF2B5EF4-FFF2-40B4-BE49-F238E27FC236}">
                <a16:creationId xmlns:a16="http://schemas.microsoft.com/office/drawing/2014/main" id="{3FA8E3C1-2FE8-13E6-8E83-E7A423E3D26C}"/>
              </a:ext>
            </a:extLst>
          </p:cNvPr>
          <p:cNvGraphicFramePr>
            <a:graphicFrameLocks noGrp="1"/>
          </p:cNvGraphicFramePr>
          <p:nvPr>
            <p:ph idx="1"/>
            <p:extLst>
              <p:ext uri="{D42A27DB-BD31-4B8C-83A1-F6EECF244321}">
                <p14:modId xmlns:p14="http://schemas.microsoft.com/office/powerpoint/2010/main" val="949939436"/>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27A69747-DD00-9AFE-1015-BECFF5A984D7}"/>
              </a:ext>
            </a:extLst>
          </p:cNvPr>
          <p:cNvSpPr txBox="1"/>
          <p:nvPr/>
        </p:nvSpPr>
        <p:spPr>
          <a:xfrm rot="16200000">
            <a:off x="-1884523" y="3870657"/>
            <a:ext cx="4829451" cy="230832"/>
          </a:xfrm>
          <a:prstGeom prst="rect">
            <a:avLst/>
          </a:prstGeom>
          <a:noFill/>
        </p:spPr>
        <p:txBody>
          <a:bodyPr wrap="square">
            <a:spAutoFit/>
          </a:bodyPr>
          <a:lstStyle/>
          <a:p>
            <a:pPr algn="ctr" rtl="0">
              <a:defRPr sz="1000" b="0" i="0" u="none" strike="noStrike" kern="1200" baseline="0">
                <a:solidFill>
                  <a:prstClr val="black">
                    <a:lumMod val="65000"/>
                    <a:lumOff val="35000"/>
                  </a:prstClr>
                </a:solidFill>
                <a:latin typeface="+mn-lt"/>
                <a:ea typeface="+mn-ea"/>
                <a:cs typeface="+mn-cs"/>
              </a:defRPr>
            </a:pPr>
            <a:r>
              <a:rPr lang="en-US" sz="900" dirty="0">
                <a:latin typeface="Source Sans Pro" panose="020B0503030403020204" pitchFamily="34" charset="0"/>
                <a:ea typeface="Source Sans Pro" panose="020B0503030403020204" pitchFamily="34" charset="0"/>
                <a:cs typeface="Calibri" panose="020F0502020204030204" pitchFamily="34" charset="0"/>
              </a:rPr>
              <a:t>Rate per 10,000 Medicaid Enrollees</a:t>
            </a:r>
          </a:p>
        </p:txBody>
      </p:sp>
      <p:sp>
        <p:nvSpPr>
          <p:cNvPr id="9" name="TextBox 8">
            <a:extLst>
              <a:ext uri="{FF2B5EF4-FFF2-40B4-BE49-F238E27FC236}">
                <a16:creationId xmlns:a16="http://schemas.microsoft.com/office/drawing/2014/main" id="{5C19D826-BCC5-E911-921E-68413662E5FF}"/>
              </a:ext>
            </a:extLst>
          </p:cNvPr>
          <p:cNvSpPr txBox="1"/>
          <p:nvPr/>
        </p:nvSpPr>
        <p:spPr>
          <a:xfrm flipH="1">
            <a:off x="319593" y="6176962"/>
            <a:ext cx="2263808" cy="661720"/>
          </a:xfrm>
          <a:prstGeom prst="rect">
            <a:avLst/>
          </a:prstGeom>
          <a:noFill/>
        </p:spPr>
        <p:txBody>
          <a:bodyPr wrap="square">
            <a:spAutoFit/>
          </a:bodyPr>
          <a:lstStyle/>
          <a:p>
            <a:pPr algn="ctr" defTabSz="548640">
              <a:spcAft>
                <a:spcPts val="600"/>
              </a:spcAft>
              <a:defRPr/>
            </a:pPr>
            <a:r>
              <a:rPr lang="en-US" sz="800" dirty="0">
                <a:latin typeface="Source Sans Pro" panose="020B0503030403020204" pitchFamily="34" charset="0"/>
                <a:ea typeface="Source Sans Pro" panose="020B0503030403020204" pitchFamily="34" charset="0"/>
                <a:cs typeface="Times New Roman" panose="02020603050405020304" pitchFamily="18" charset="0"/>
              </a:rPr>
              <a:t>Source: Ohio Department of Medicaid (ODM). Enrollment Data, 2016-2021.</a:t>
            </a:r>
          </a:p>
          <a:p>
            <a:pPr algn="ctr" defTabSz="548640">
              <a:spcAft>
                <a:spcPts val="600"/>
              </a:spcAft>
              <a:defRPr/>
            </a:pPr>
            <a:r>
              <a:rPr lang="en-US" sz="800" dirty="0">
                <a:latin typeface="Source Sans Pro" panose="020B0503030403020204" pitchFamily="34" charset="0"/>
                <a:ea typeface="Source Sans Pro" panose="020B0503030403020204" pitchFamily="34" charset="0"/>
                <a:cs typeface="Calibri" panose="020F0502020204030204" pitchFamily="34" charset="0"/>
              </a:rPr>
              <a:t>Ohio Hospital Association Clinical-Financial Data Set, Years 2016-2021</a:t>
            </a:r>
          </a:p>
        </p:txBody>
      </p:sp>
    </p:spTree>
    <p:extLst>
      <p:ext uri="{BB962C8B-B14F-4D97-AF65-F5344CB8AC3E}">
        <p14:creationId xmlns:p14="http://schemas.microsoft.com/office/powerpoint/2010/main" val="18793151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F26092-20FE-6572-E569-75A4F5EC4C81}"/>
              </a:ext>
            </a:extLst>
          </p:cNvPr>
          <p:cNvSpPr>
            <a:spLocks noGrp="1"/>
          </p:cNvSpPr>
          <p:nvPr>
            <p:ph type="title"/>
          </p:nvPr>
        </p:nvSpPr>
        <p:spPr/>
        <p:txBody>
          <a:bodyPr>
            <a:normAutofit/>
          </a:bodyPr>
          <a:lstStyle/>
          <a:p>
            <a:r>
              <a:rPr 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Rates of Asthma Death by Race-Age Group 2016-2021</a:t>
            </a:r>
            <a:endParaRPr lang="en-US" sz="3600" dirty="0">
              <a:latin typeface="Source Sans Pro Semibold" panose="020B0603030403020204" pitchFamily="34" charset="0"/>
              <a:ea typeface="Source Sans Pro Semibold" panose="020B0603030403020204" pitchFamily="34" charset="0"/>
            </a:endParaRPr>
          </a:p>
        </p:txBody>
      </p:sp>
      <p:graphicFrame>
        <p:nvGraphicFramePr>
          <p:cNvPr id="4" name="Content Placeholder 3">
            <a:extLst>
              <a:ext uri="{FF2B5EF4-FFF2-40B4-BE49-F238E27FC236}">
                <a16:creationId xmlns:a16="http://schemas.microsoft.com/office/drawing/2014/main" id="{113BA124-72F1-B451-C627-B2A9C25455FE}"/>
              </a:ext>
            </a:extLst>
          </p:cNvPr>
          <p:cNvGraphicFramePr>
            <a:graphicFrameLocks noGrp="1"/>
          </p:cNvGraphicFramePr>
          <p:nvPr>
            <p:ph idx="1"/>
            <p:extLst>
              <p:ext uri="{D42A27DB-BD31-4B8C-83A1-F6EECF244321}">
                <p14:modId xmlns:p14="http://schemas.microsoft.com/office/powerpoint/2010/main" val="3485139070"/>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F471C0C6-1223-6657-8B8C-B01928CCE984}"/>
              </a:ext>
            </a:extLst>
          </p:cNvPr>
          <p:cNvSpPr txBox="1"/>
          <p:nvPr/>
        </p:nvSpPr>
        <p:spPr>
          <a:xfrm flipH="1">
            <a:off x="390616" y="6010183"/>
            <a:ext cx="1802167" cy="707886"/>
          </a:xfrm>
          <a:prstGeom prst="rect">
            <a:avLst/>
          </a:prstGeom>
          <a:noFill/>
        </p:spPr>
        <p:txBody>
          <a:bodyPr wrap="square">
            <a:spAutoFit/>
          </a:bodyPr>
          <a:lstStyle/>
          <a:p>
            <a:pPr algn="ctr">
              <a:defRPr/>
            </a:pPr>
            <a:r>
              <a:rPr lang="en-US" sz="800" dirty="0">
                <a:latin typeface="Source Sans Pro" panose="020B0503030403020204" pitchFamily="34" charset="0"/>
                <a:ea typeface="Source Sans Pro" panose="020B0503030403020204" pitchFamily="34" charset="0"/>
                <a:cs typeface="Calibri" panose="020F0502020204030204" pitchFamily="34" charset="0"/>
              </a:rPr>
              <a:t>Source: Ohio Department of Health, Bureau of Vital and Health Statistics, Years 2012-2020</a:t>
            </a:r>
          </a:p>
          <a:p>
            <a:pPr algn="ctr">
              <a:defRPr/>
            </a:pPr>
            <a:r>
              <a:rPr lang="en-US" sz="800" dirty="0">
                <a:latin typeface="Source Sans Pro" panose="020B0503030403020204" pitchFamily="34" charset="0"/>
                <a:ea typeface="Source Sans Pro" panose="020B0503030403020204" pitchFamily="34" charset="0"/>
                <a:cs typeface="Calibri" panose="020F0502020204030204" pitchFamily="34" charset="0"/>
              </a:rPr>
              <a:t> CDC WONDER On-line Database 199</a:t>
            </a:r>
            <a:r>
              <a:rPr lang="en-US" sz="800" dirty="0">
                <a:latin typeface="Calibri" panose="020F0502020204030204" pitchFamily="34" charset="0"/>
                <a:cs typeface="Calibri" panose="020F0502020204030204" pitchFamily="34" charset="0"/>
              </a:rPr>
              <a:t>0-2021</a:t>
            </a:r>
          </a:p>
        </p:txBody>
      </p:sp>
    </p:spTree>
    <p:extLst>
      <p:ext uri="{BB962C8B-B14F-4D97-AF65-F5344CB8AC3E}">
        <p14:creationId xmlns:p14="http://schemas.microsoft.com/office/powerpoint/2010/main" val="6312232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FB3500-C6C5-48DD-1CEB-250FE19FBFBA}"/>
              </a:ext>
            </a:extLst>
          </p:cNvPr>
          <p:cNvSpPr>
            <a:spLocks noGrp="1"/>
          </p:cNvSpPr>
          <p:nvPr>
            <p:ph type="title"/>
          </p:nvPr>
        </p:nvSpPr>
        <p:spPr/>
        <p:txBody>
          <a:bodyPr>
            <a:normAutofit/>
          </a:bodyPr>
          <a:lstStyle/>
          <a:p>
            <a:r>
              <a:rPr 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Summary/Key Findings</a:t>
            </a:r>
            <a:endParaRPr lang="en-US" sz="3600" dirty="0">
              <a:latin typeface="Source Sans Pro Semibold" panose="020B0603030403020204" pitchFamily="34" charset="0"/>
              <a:ea typeface="Source Sans Pro Semibold" panose="020B0603030403020204" pitchFamily="34" charset="0"/>
            </a:endParaRPr>
          </a:p>
        </p:txBody>
      </p:sp>
      <p:sp>
        <p:nvSpPr>
          <p:cNvPr id="3" name="Content Placeholder 2">
            <a:extLst>
              <a:ext uri="{FF2B5EF4-FFF2-40B4-BE49-F238E27FC236}">
                <a16:creationId xmlns:a16="http://schemas.microsoft.com/office/drawing/2014/main" id="{80E15516-6C81-F9AA-4E9C-7714DA3A2C19}"/>
              </a:ext>
            </a:extLst>
          </p:cNvPr>
          <p:cNvSpPr>
            <a:spLocks noGrp="1"/>
          </p:cNvSpPr>
          <p:nvPr>
            <p:ph idx="1"/>
          </p:nvPr>
        </p:nvSpPr>
        <p:spPr/>
        <p:txBody>
          <a:bodyPr>
            <a:normAutofit lnSpcReduction="10000"/>
          </a:bodyPr>
          <a:lstStyle/>
          <a:p>
            <a:pPr marL="457200" indent="-457200"/>
            <a:r>
              <a:rPr lang="en-US" sz="2800" dirty="0">
                <a:latin typeface="Source Sans Pro" panose="020B0503030403020204" pitchFamily="34" charset="0"/>
                <a:ea typeface="Source Sans Pro" panose="020B0503030403020204" pitchFamily="34" charset="0"/>
                <a:cs typeface="Calibri" panose="020F0502020204030204" pitchFamily="34" charset="0"/>
              </a:rPr>
              <a:t>The asthma mortality rates in Cuyahoga County for children and Black adults were significantly higher compared to children and Black adults in Ohio during the 2016-2021 surveillance period.</a:t>
            </a:r>
          </a:p>
          <a:p>
            <a:pPr marL="457200" indent="-457200"/>
            <a:r>
              <a:rPr lang="en-US" sz="2800" dirty="0">
                <a:latin typeface="Source Sans Pro" panose="020B0503030403020204" pitchFamily="34" charset="0"/>
                <a:ea typeface="Source Sans Pro" panose="020B0503030403020204" pitchFamily="34" charset="0"/>
                <a:cs typeface="Calibri" panose="020F0502020204030204" pitchFamily="34" charset="0"/>
              </a:rPr>
              <a:t>During the 2016-2021 surveillance period, rates of asthma-related hospitalizations &amp; emergency department visits are generally higher for population groups in Cuyahoga County, compared to children and Black adults in Ohio. </a:t>
            </a:r>
          </a:p>
          <a:p>
            <a:pPr marL="457200" indent="-457200"/>
            <a:r>
              <a:rPr lang="en-US" sz="2800" dirty="0">
                <a:latin typeface="Source Sans Pro" panose="020B0503030403020204" pitchFamily="34" charset="0"/>
                <a:ea typeface="Source Sans Pro" panose="020B0503030403020204" pitchFamily="34" charset="0"/>
                <a:cs typeface="Calibri" panose="020F0502020204030204" pitchFamily="34" charset="0"/>
              </a:rPr>
              <a:t>Both Hispanic adults and children in Cuyahoga County generally experienced higher rates of asthma related emergency department visits and hospitalizations compared to their White counterparts during the 2016-2021 surveillance period.</a:t>
            </a:r>
          </a:p>
          <a:p>
            <a:endParaRPr lang="en-US" dirty="0"/>
          </a:p>
        </p:txBody>
      </p:sp>
    </p:spTree>
    <p:extLst>
      <p:ext uri="{BB962C8B-B14F-4D97-AF65-F5344CB8AC3E}">
        <p14:creationId xmlns:p14="http://schemas.microsoft.com/office/powerpoint/2010/main" val="11226892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3691B6-4971-DF05-EAB7-116C86A406B1}"/>
              </a:ext>
            </a:extLst>
          </p:cNvPr>
          <p:cNvSpPr>
            <a:spLocks noGrp="1"/>
          </p:cNvSpPr>
          <p:nvPr>
            <p:ph type="title"/>
          </p:nvPr>
        </p:nvSpPr>
        <p:spPr/>
        <p:txBody>
          <a:bodyPr>
            <a:normAutofit/>
          </a:bodyPr>
          <a:lstStyle/>
          <a:p>
            <a:r>
              <a:rPr 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Summary/Key Findings Continued </a:t>
            </a:r>
            <a:endParaRPr lang="en-US" sz="3600" dirty="0">
              <a:latin typeface="Source Sans Pro Semibold" panose="020B0603030403020204" pitchFamily="34" charset="0"/>
              <a:ea typeface="Source Sans Pro Semibold" panose="020B0603030403020204" pitchFamily="34" charset="0"/>
            </a:endParaRPr>
          </a:p>
        </p:txBody>
      </p:sp>
      <p:sp>
        <p:nvSpPr>
          <p:cNvPr id="3" name="Content Placeholder 2">
            <a:extLst>
              <a:ext uri="{FF2B5EF4-FFF2-40B4-BE49-F238E27FC236}">
                <a16:creationId xmlns:a16="http://schemas.microsoft.com/office/drawing/2014/main" id="{EA849E15-0A34-D74B-E41D-A6B1C3ECDDC6}"/>
              </a:ext>
            </a:extLst>
          </p:cNvPr>
          <p:cNvSpPr>
            <a:spLocks noGrp="1"/>
          </p:cNvSpPr>
          <p:nvPr>
            <p:ph idx="1"/>
          </p:nvPr>
        </p:nvSpPr>
        <p:spPr/>
        <p:txBody>
          <a:bodyPr/>
          <a:lstStyle/>
          <a:p>
            <a:pPr marL="457200" indent="-457200"/>
            <a:r>
              <a:rPr lang="en-US" sz="2800" dirty="0">
                <a:latin typeface="Source Sans Pro" panose="020B0503030403020204" pitchFamily="34" charset="0"/>
                <a:ea typeface="Source Sans Pro" panose="020B0503030403020204" pitchFamily="34" charset="0"/>
                <a:cs typeface="Calibri" panose="020F0502020204030204" pitchFamily="34" charset="0"/>
              </a:rPr>
              <a:t>Continued efforts need to be made in order to tackle the asthma burden in Cuyahoga County to help address the disparities between different racial/ethnic groups. </a:t>
            </a:r>
          </a:p>
          <a:p>
            <a:pPr marL="457200" indent="-457200"/>
            <a:r>
              <a:rPr lang="en-US" sz="2800" dirty="0">
                <a:latin typeface="Source Sans Pro" panose="020B0503030403020204" pitchFamily="34" charset="0"/>
                <a:ea typeface="Source Sans Pro" panose="020B050303040302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ODH Asthma Program </a:t>
            </a:r>
            <a:r>
              <a:rPr lang="en-US" sz="2800" dirty="0">
                <a:latin typeface="Source Sans Pro" panose="020B0503030403020204" pitchFamily="34" charset="0"/>
                <a:ea typeface="Source Sans Pro" panose="020B0503030403020204" pitchFamily="34" charset="0"/>
                <a:cs typeface="Calibri" panose="020F0502020204030204" pitchFamily="34" charset="0"/>
              </a:rPr>
              <a:t>will share this information with its partners in Cuyahoga County and across the state.</a:t>
            </a:r>
          </a:p>
          <a:p>
            <a:pPr marL="457200" indent="-457200"/>
            <a:r>
              <a:rPr lang="en-US" sz="2800" dirty="0">
                <a:latin typeface="Source Sans Pro" panose="020B0503030403020204" pitchFamily="34" charset="0"/>
                <a:ea typeface="Source Sans Pro" panose="020B0503030403020204" pitchFamily="34" charset="0"/>
                <a:cs typeface="Calibri" panose="020F0502020204030204" pitchFamily="34" charset="0"/>
              </a:rPr>
              <a:t>Resources can also be found on the </a:t>
            </a:r>
            <a:r>
              <a:rPr lang="en-US" sz="2800" dirty="0">
                <a:latin typeface="Source Sans Pro" panose="020B0503030403020204" pitchFamily="34" charset="0"/>
                <a:ea typeface="Source Sans Pro" panose="020B050303040302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Center for Disease Control and Prevention website</a:t>
            </a:r>
            <a:r>
              <a:rPr lang="en-US" sz="2800" dirty="0">
                <a:latin typeface="Source Sans Pro" panose="020B0503030403020204" pitchFamily="34" charset="0"/>
                <a:ea typeface="Source Sans Pro" panose="020B0503030403020204" pitchFamily="34" charset="0"/>
                <a:cs typeface="Calibri" panose="020F0502020204030204" pitchFamily="34" charset="0"/>
              </a:rPr>
              <a:t>.</a:t>
            </a:r>
          </a:p>
          <a:p>
            <a:endParaRPr lang="en-US" dirty="0"/>
          </a:p>
        </p:txBody>
      </p:sp>
    </p:spTree>
    <p:extLst>
      <p:ext uri="{BB962C8B-B14F-4D97-AF65-F5344CB8AC3E}">
        <p14:creationId xmlns:p14="http://schemas.microsoft.com/office/powerpoint/2010/main" val="13318459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21C51F-F8FE-06B4-1AEE-632AA115F234}"/>
              </a:ext>
            </a:extLst>
          </p:cNvPr>
          <p:cNvSpPr>
            <a:spLocks noGrp="1"/>
          </p:cNvSpPr>
          <p:nvPr>
            <p:ph type="title"/>
          </p:nvPr>
        </p:nvSpPr>
        <p:spPr/>
        <p:txBody>
          <a:bodyPr>
            <a:normAutofit/>
          </a:bodyPr>
          <a:lstStyle/>
          <a:p>
            <a:r>
              <a:rPr 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Methods</a:t>
            </a:r>
            <a:endParaRPr lang="en-US" sz="3600" dirty="0">
              <a:latin typeface="Source Sans Pro Semibold" panose="020B0603030403020204" pitchFamily="34" charset="0"/>
              <a:ea typeface="Source Sans Pro Semibold" panose="020B0603030403020204" pitchFamily="34" charset="0"/>
            </a:endParaRPr>
          </a:p>
        </p:txBody>
      </p:sp>
      <p:sp>
        <p:nvSpPr>
          <p:cNvPr id="3" name="Content Placeholder 2">
            <a:extLst>
              <a:ext uri="{FF2B5EF4-FFF2-40B4-BE49-F238E27FC236}">
                <a16:creationId xmlns:a16="http://schemas.microsoft.com/office/drawing/2014/main" id="{C5091F66-3D01-59C4-AA21-EE13BACF4498}"/>
              </a:ext>
            </a:extLst>
          </p:cNvPr>
          <p:cNvSpPr>
            <a:spLocks noGrp="1"/>
          </p:cNvSpPr>
          <p:nvPr>
            <p:ph idx="1"/>
          </p:nvPr>
        </p:nvSpPr>
        <p:spPr/>
        <p:txBody>
          <a:bodyPr>
            <a:normAutofit fontScale="85000" lnSpcReduction="20000"/>
          </a:bodyPr>
          <a:lstStyle/>
          <a:p>
            <a:pPr marL="0" indent="0" algn="l">
              <a:buNone/>
            </a:pPr>
            <a:r>
              <a:rPr lang="en-US" sz="3600" b="1" u="sng" dirty="0">
                <a:latin typeface="Source Sans Pro" panose="020B0503030403020204" pitchFamily="34" charset="0"/>
                <a:ea typeface="Source Sans Pro" panose="020B0503030403020204" pitchFamily="34" charset="0"/>
                <a:cs typeface="Calibri"/>
              </a:rPr>
              <a:t>Asthma Hospitalization &amp; Emergency Department Visits</a:t>
            </a:r>
          </a:p>
          <a:p>
            <a:pPr marL="0" indent="0">
              <a:lnSpc>
                <a:spcPct val="107000"/>
              </a:lnSpc>
              <a:spcBef>
                <a:spcPts val="0"/>
              </a:spcBef>
              <a:spcAft>
                <a:spcPts val="800"/>
              </a:spcAft>
              <a:buNone/>
            </a:pPr>
            <a:r>
              <a:rPr lang="en-US" sz="2800" dirty="0">
                <a:latin typeface="Source Sans Pro" panose="020B0503030403020204" pitchFamily="34" charset="0"/>
                <a:ea typeface="Source Sans Pro" panose="020B0503030403020204" pitchFamily="34" charset="0"/>
                <a:cs typeface="Calibri"/>
              </a:rPr>
              <a:t>Asthma-related hospitalizations and emergency department visits was defined as an inpatient stay or emergency department visit with a primary diagnosis code beginning with J45* (J45, J45.20, J45.21, J45.22, J45.3, J45.30, J45.31, J45.32, J45.4, J45.40, J45.41, J45.42, J45.45, J45.5, J45.50, J45.51, J45.52, J45.9, J45.90, J45.901, J45.902, J45.909, J45.99, J45.990, 991, J45.998) per 10,000 Ohio residents. The data represents the total number of asthma-related hospitalizations and/or emergency department visits, not the total amount of people that were hospitalized or visited the emergency department due to asthma. </a:t>
            </a:r>
            <a:r>
              <a:rPr lang="en-US" sz="2800" kern="100" dirty="0">
                <a:latin typeface="Source Sans Pro" panose="020B0503030403020204" pitchFamily="34" charset="0"/>
                <a:ea typeface="Source Sans Pro" panose="020B0503030403020204" pitchFamily="34" charset="0"/>
                <a:cs typeface="Times New Roman"/>
              </a:rPr>
              <a:t>Due to age-group limitations when using single-race estimates on CDC Wonder for county-level data, adult </a:t>
            </a:r>
            <a:r>
              <a:rPr lang="en-US" sz="2800" dirty="0">
                <a:latin typeface="Source Sans Pro" panose="020B0503030403020204" pitchFamily="34" charset="0"/>
                <a:ea typeface="Source Sans Pro" panose="020B0503030403020204" pitchFamily="34" charset="0"/>
                <a:cs typeface="Calibri"/>
              </a:rPr>
              <a:t>data includes residents ages 20+ years and child data includes residents ages 0-19 years.</a:t>
            </a:r>
          </a:p>
          <a:p>
            <a:endParaRPr lang="en-US" dirty="0"/>
          </a:p>
        </p:txBody>
      </p:sp>
    </p:spTree>
    <p:extLst>
      <p:ext uri="{BB962C8B-B14F-4D97-AF65-F5344CB8AC3E}">
        <p14:creationId xmlns:p14="http://schemas.microsoft.com/office/powerpoint/2010/main" val="38080778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B6439D-D036-5318-F74B-3A39FBFE9489}"/>
              </a:ext>
            </a:extLst>
          </p:cNvPr>
          <p:cNvSpPr>
            <a:spLocks noGrp="1"/>
          </p:cNvSpPr>
          <p:nvPr>
            <p:ph type="title"/>
          </p:nvPr>
        </p:nvSpPr>
        <p:spPr/>
        <p:txBody>
          <a:bodyPr>
            <a:normAutofit/>
          </a:bodyPr>
          <a:lstStyle/>
          <a:p>
            <a:r>
              <a:rPr lang="en-US" sz="3600" dirty="0">
                <a:ea typeface="Open Sans Semibold" panose="020B0706030804020204" pitchFamily="34" charset="0"/>
                <a:cs typeface="Open Sans Semibold" panose="020B0706030804020204" pitchFamily="34" charset="0"/>
              </a:rPr>
              <a:t>Methods</a:t>
            </a:r>
            <a:endParaRPr lang="en-US" sz="3600" dirty="0"/>
          </a:p>
        </p:txBody>
      </p:sp>
      <p:sp>
        <p:nvSpPr>
          <p:cNvPr id="3" name="Content Placeholder 2">
            <a:extLst>
              <a:ext uri="{FF2B5EF4-FFF2-40B4-BE49-F238E27FC236}">
                <a16:creationId xmlns:a16="http://schemas.microsoft.com/office/drawing/2014/main" id="{DC362ECE-1B95-3A3D-8261-9F32DD717594}"/>
              </a:ext>
            </a:extLst>
          </p:cNvPr>
          <p:cNvSpPr>
            <a:spLocks noGrp="1"/>
          </p:cNvSpPr>
          <p:nvPr>
            <p:ph idx="1"/>
          </p:nvPr>
        </p:nvSpPr>
        <p:spPr/>
        <p:txBody>
          <a:bodyPr>
            <a:normAutofit fontScale="85000" lnSpcReduction="20000"/>
          </a:bodyPr>
          <a:lstStyle/>
          <a:p>
            <a:pPr marL="342900" indent="-342900" defTabSz="457200" fontAlgn="base">
              <a:lnSpc>
                <a:spcPct val="100000"/>
              </a:lnSpc>
              <a:spcBef>
                <a:spcPct val="20000"/>
              </a:spcBef>
              <a:spcAft>
                <a:spcPct val="0"/>
              </a:spcAft>
              <a:buNone/>
              <a:defRPr/>
            </a:pPr>
            <a:r>
              <a:rPr lang="en-US" sz="3600" b="1" u="sng" dirty="0">
                <a:solidFill>
                  <a:srgbClr val="141313"/>
                </a:solidFill>
                <a:latin typeface="Source Sans Pro" panose="020B0503030403020204" pitchFamily="34" charset="0"/>
                <a:ea typeface="Source Sans Pro" panose="020B0503030403020204" pitchFamily="34" charset="0"/>
                <a:cs typeface="Calibri"/>
              </a:rPr>
              <a:t>Asthma Hospitalizations &amp; Emergency Department Visits for Adults &amp; Children Enrolled In Medicaid</a:t>
            </a:r>
          </a:p>
          <a:p>
            <a:pPr marL="342900" indent="-342900" defTabSz="457200" fontAlgn="base">
              <a:lnSpc>
                <a:spcPct val="100000"/>
              </a:lnSpc>
              <a:spcBef>
                <a:spcPct val="20000"/>
              </a:spcBef>
              <a:spcAft>
                <a:spcPct val="0"/>
              </a:spcAft>
              <a:buNone/>
              <a:defRPr/>
            </a:pPr>
            <a:r>
              <a:rPr lang="en-US" sz="2800" dirty="0">
                <a:solidFill>
                  <a:srgbClr val="141313"/>
                </a:solidFill>
                <a:latin typeface="Source Sans Pro" panose="020B0503030403020204" pitchFamily="34" charset="0"/>
                <a:ea typeface="Source Sans Pro" panose="020B0503030403020204" pitchFamily="34" charset="0"/>
                <a:cs typeface="Calibri"/>
              </a:rPr>
              <a:t>	Data was calculated by retrieving the total amount of asthma hospitalizations &amp; emergency department visits specifically for adults and children enrolled in Medicaid/Medicaid HMO. </a:t>
            </a:r>
            <a:r>
              <a:rPr lang="en-US" sz="2800" dirty="0">
                <a:solidFill>
                  <a:sysClr val="windowText" lastClr="000000"/>
                </a:solidFill>
                <a:latin typeface="Source Sans Pro" panose="020B0503030403020204" pitchFamily="34" charset="0"/>
                <a:ea typeface="Source Sans Pro" panose="020B0503030403020204" pitchFamily="34" charset="0"/>
                <a:cs typeface="Calibri"/>
              </a:rPr>
              <a:t>The Medicaid population was obtained from the Ohio Department of Medicaid. The number included in the denominator to calculate rates do not include Medicaid </a:t>
            </a:r>
            <a:r>
              <a:rPr lang="en-US" sz="2800" dirty="0" err="1">
                <a:solidFill>
                  <a:sysClr val="windowText" lastClr="000000"/>
                </a:solidFill>
                <a:latin typeface="Source Sans Pro" panose="020B0503030403020204" pitchFamily="34" charset="0"/>
                <a:ea typeface="Source Sans Pro" panose="020B0503030403020204" pitchFamily="34" charset="0"/>
                <a:cs typeface="Calibri"/>
              </a:rPr>
              <a:t>MyCare</a:t>
            </a:r>
            <a:r>
              <a:rPr lang="en-US" sz="2800" dirty="0">
                <a:solidFill>
                  <a:sysClr val="windowText" lastClr="000000"/>
                </a:solidFill>
                <a:latin typeface="Source Sans Pro" panose="020B0503030403020204" pitchFamily="34" charset="0"/>
                <a:ea typeface="Source Sans Pro" panose="020B0503030403020204" pitchFamily="34" charset="0"/>
                <a:cs typeface="Calibri"/>
              </a:rPr>
              <a:t> recipients. Child data includes Ohio residents ages 0-18 and adult data includes Ohio residents ages 19+.</a:t>
            </a:r>
          </a:p>
          <a:p>
            <a:pPr marL="342900" indent="-342900" defTabSz="457200" fontAlgn="base">
              <a:lnSpc>
                <a:spcPct val="100000"/>
              </a:lnSpc>
              <a:spcBef>
                <a:spcPct val="20000"/>
              </a:spcBef>
              <a:spcAft>
                <a:spcPct val="0"/>
              </a:spcAft>
              <a:buNone/>
              <a:defRPr/>
            </a:pPr>
            <a:r>
              <a:rPr lang="en-US" sz="3600" b="1" u="sng" dirty="0">
                <a:solidFill>
                  <a:srgbClr val="141313"/>
                </a:solidFill>
                <a:latin typeface="Source Sans Pro" panose="020B0503030403020204" pitchFamily="34" charset="0"/>
                <a:ea typeface="Source Sans Pro" panose="020B0503030403020204" pitchFamily="34" charset="0"/>
                <a:cs typeface="Calibri"/>
              </a:rPr>
              <a:t>Asthma Death</a:t>
            </a:r>
          </a:p>
          <a:p>
            <a:pPr marL="342900" indent="-342900" defTabSz="457200" fontAlgn="base">
              <a:lnSpc>
                <a:spcPct val="100000"/>
              </a:lnSpc>
              <a:spcBef>
                <a:spcPct val="20000"/>
              </a:spcBef>
              <a:spcAft>
                <a:spcPct val="0"/>
              </a:spcAft>
              <a:buNone/>
              <a:defRPr/>
            </a:pPr>
            <a:r>
              <a:rPr lang="en-US" sz="2800" dirty="0">
                <a:solidFill>
                  <a:srgbClr val="141313"/>
                </a:solidFill>
                <a:latin typeface="Source Sans Pro" panose="020B0503030403020204" pitchFamily="34" charset="0"/>
                <a:ea typeface="Source Sans Pro" panose="020B0503030403020204" pitchFamily="34" charset="0"/>
                <a:cs typeface="Times New Roman"/>
              </a:rPr>
              <a:t>	Deaths of Ohio residents with ICD Code J45-J46 (ICD-10 113 Cause of Death Grouping = 85) per 1,000,000 Ohio residents. Rates used for this report include averages for the years 2016-2021.</a:t>
            </a:r>
          </a:p>
          <a:p>
            <a:endParaRPr lang="en-US" dirty="0"/>
          </a:p>
        </p:txBody>
      </p:sp>
    </p:spTree>
    <p:extLst>
      <p:ext uri="{BB962C8B-B14F-4D97-AF65-F5344CB8AC3E}">
        <p14:creationId xmlns:p14="http://schemas.microsoft.com/office/powerpoint/2010/main" val="26081501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B7F169-6A09-A34D-BA1E-3045A87AF321}"/>
              </a:ext>
            </a:extLst>
          </p:cNvPr>
          <p:cNvSpPr>
            <a:spLocks noGrp="1"/>
          </p:cNvSpPr>
          <p:nvPr>
            <p:ph type="title"/>
          </p:nvPr>
        </p:nvSpPr>
        <p:spPr/>
        <p:txBody>
          <a:bodyPr>
            <a:normAutofit/>
          </a:bodyPr>
          <a:lstStyle/>
          <a:p>
            <a:r>
              <a:rPr 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Data Sources </a:t>
            </a:r>
            <a:endParaRPr lang="en-US" sz="3600" dirty="0">
              <a:latin typeface="Source Sans Pro Semibold" panose="020B0603030403020204" pitchFamily="34" charset="0"/>
              <a:ea typeface="Source Sans Pro Semibold" panose="020B0603030403020204" pitchFamily="34" charset="0"/>
            </a:endParaRPr>
          </a:p>
        </p:txBody>
      </p:sp>
      <p:sp>
        <p:nvSpPr>
          <p:cNvPr id="3" name="Content Placeholder 2">
            <a:extLst>
              <a:ext uri="{FF2B5EF4-FFF2-40B4-BE49-F238E27FC236}">
                <a16:creationId xmlns:a16="http://schemas.microsoft.com/office/drawing/2014/main" id="{074BC3A8-C0CC-8F5D-4AAA-5DF6BF0B1689}"/>
              </a:ext>
            </a:extLst>
          </p:cNvPr>
          <p:cNvSpPr>
            <a:spLocks noGrp="1"/>
          </p:cNvSpPr>
          <p:nvPr>
            <p:ph idx="1"/>
          </p:nvPr>
        </p:nvSpPr>
        <p:spPr/>
        <p:txBody>
          <a:bodyPr>
            <a:normAutofit lnSpcReduction="10000"/>
          </a:bodyPr>
          <a:lstStyle/>
          <a:p>
            <a:pPr marL="0" indent="0" defTabSz="457200" fontAlgn="base">
              <a:spcBef>
                <a:spcPct val="20000"/>
              </a:spcBef>
              <a:spcAft>
                <a:spcPct val="0"/>
              </a:spcAft>
              <a:buNone/>
              <a:defRPr/>
            </a:pPr>
            <a:r>
              <a:rPr lang="en-US" sz="2800" dirty="0">
                <a:solidFill>
                  <a:srgbClr val="141313"/>
                </a:solidFill>
                <a:latin typeface="Source Sans Pro" panose="020B0503030403020204" pitchFamily="34" charset="0"/>
                <a:ea typeface="Source Sans Pro" panose="020B0503030403020204" pitchFamily="34" charset="0"/>
                <a:cs typeface="Calibri" panose="020F0502020204030204" pitchFamily="34" charset="0"/>
              </a:rPr>
              <a:t>1) United States Census Bureau, 2021 </a:t>
            </a:r>
          </a:p>
          <a:p>
            <a:pPr marL="0" indent="0" defTabSz="457200" fontAlgn="base">
              <a:spcBef>
                <a:spcPct val="20000"/>
              </a:spcBef>
              <a:spcAft>
                <a:spcPct val="0"/>
              </a:spcAft>
              <a:buNone/>
              <a:defRPr/>
            </a:pPr>
            <a:r>
              <a:rPr lang="en-US" sz="2800" dirty="0">
                <a:solidFill>
                  <a:srgbClr val="141313"/>
                </a:solidFill>
                <a:latin typeface="Source Sans Pro" panose="020B0503030403020204" pitchFamily="34" charset="0"/>
                <a:ea typeface="Source Sans Pro" panose="020B0503030403020204" pitchFamily="34" charset="0"/>
                <a:cs typeface="Calibri" panose="020F0502020204030204" pitchFamily="34" charset="0"/>
              </a:rPr>
              <a:t>2) Ohio Hospital Association (OHA). Clinical-Financial Database, 2016-2021.   </a:t>
            </a:r>
          </a:p>
          <a:p>
            <a:pPr marL="0" indent="0" defTabSz="457200" fontAlgn="base">
              <a:spcBef>
                <a:spcPct val="20000"/>
              </a:spcBef>
              <a:spcAft>
                <a:spcPct val="0"/>
              </a:spcAft>
              <a:buNone/>
              <a:defRPr/>
            </a:pPr>
            <a:r>
              <a:rPr lang="en-US" sz="2800" dirty="0">
                <a:solidFill>
                  <a:srgbClr val="141313"/>
                </a:solidFill>
                <a:latin typeface="Source Sans Pro" panose="020B0503030403020204" pitchFamily="34" charset="0"/>
                <a:ea typeface="Source Sans Pro" panose="020B0503030403020204" pitchFamily="34" charset="0"/>
                <a:cs typeface="Calibri" panose="020F0502020204030204" pitchFamily="34" charset="0"/>
              </a:rPr>
              <a:t>3) Ohio Department of Health, Bureau of Vital Statistics, 2016-2021</a:t>
            </a:r>
          </a:p>
          <a:p>
            <a:pPr marL="0" indent="0" defTabSz="457200" fontAlgn="base">
              <a:spcBef>
                <a:spcPct val="20000"/>
              </a:spcBef>
              <a:spcAft>
                <a:spcPct val="0"/>
              </a:spcAft>
              <a:buNone/>
              <a:defRPr/>
            </a:pPr>
            <a:r>
              <a:rPr lang="en-US" sz="2800" dirty="0">
                <a:solidFill>
                  <a:srgbClr val="141313"/>
                </a:solidFill>
                <a:latin typeface="Source Sans Pro" panose="020B0503030403020204" pitchFamily="34" charset="0"/>
                <a:ea typeface="Source Sans Pro" panose="020B0503030403020204" pitchFamily="34" charset="0"/>
                <a:cs typeface="Calibri" panose="020F0502020204030204" pitchFamily="34" charset="0"/>
              </a:rPr>
              <a:t>4) United States Department of Health and Human Services (US DHHS), Centers for Disease Control and Prevention (CDC), National Center for Health Statistics (NCHS), Single Race Population Estimates, on CDC WONDER On-line Database, 2016-2021.</a:t>
            </a:r>
          </a:p>
          <a:p>
            <a:pPr marL="0" indent="0" defTabSz="457200" fontAlgn="base">
              <a:spcBef>
                <a:spcPct val="20000"/>
              </a:spcBef>
              <a:spcAft>
                <a:spcPct val="0"/>
              </a:spcAft>
              <a:buNone/>
              <a:defRPr/>
            </a:pPr>
            <a:r>
              <a:rPr lang="en-US" sz="2800" dirty="0">
                <a:solidFill>
                  <a:srgbClr val="141313"/>
                </a:solidFill>
                <a:latin typeface="Source Sans Pro" panose="020B0503030403020204" pitchFamily="34" charset="0"/>
                <a:ea typeface="Source Sans Pro" panose="020B0503030403020204" pitchFamily="34" charset="0"/>
                <a:cs typeface="Calibri" panose="020F0502020204030204" pitchFamily="34" charset="0"/>
              </a:rPr>
              <a:t>5) </a:t>
            </a:r>
            <a:r>
              <a:rPr lang="en-US" sz="2800" dirty="0">
                <a:solidFill>
                  <a:srgbClr val="141313"/>
                </a:solidFill>
                <a:latin typeface="Source Sans Pro" panose="020B0503030403020204" pitchFamily="34" charset="0"/>
                <a:ea typeface="Source Sans Pro" panose="020B0503030403020204" pitchFamily="34" charset="0"/>
                <a:cs typeface="Times New Roman" panose="02020603050405020304" pitchFamily="18" charset="0"/>
              </a:rPr>
              <a:t>Ohio Department of Medicaid (ODM). Enrollment Data, 2016-2021</a:t>
            </a:r>
          </a:p>
          <a:p>
            <a:pPr marL="0" indent="0" defTabSz="457200" fontAlgn="base">
              <a:spcBef>
                <a:spcPct val="20000"/>
              </a:spcBef>
              <a:spcAft>
                <a:spcPct val="0"/>
              </a:spcAft>
              <a:buNone/>
              <a:defRPr/>
            </a:pPr>
            <a:r>
              <a:rPr lang="en-US" sz="2800" dirty="0">
                <a:solidFill>
                  <a:srgbClr val="141313"/>
                </a:solidFill>
                <a:latin typeface="Source Sans Pro" panose="020B0503030403020204" pitchFamily="34" charset="0"/>
                <a:ea typeface="Source Sans Pro" panose="020B0503030403020204" pitchFamily="34" charset="0"/>
                <a:cs typeface="Times New Roman" panose="02020603050405020304" pitchFamily="18" charset="0"/>
              </a:rPr>
              <a:t>6) Ohio Medicaid Assessment Survey (OMAS)</a:t>
            </a:r>
            <a:endParaRPr lang="en-US" sz="2800" dirty="0">
              <a:solidFill>
                <a:srgbClr val="141313"/>
              </a:solidFill>
              <a:latin typeface="Source Sans Pro" panose="020B0503030403020204" pitchFamily="34" charset="0"/>
              <a:ea typeface="Source Sans Pro" panose="020B0503030403020204" pitchFamily="34" charset="0"/>
              <a:cs typeface="Calibri" panose="020F0502020204030204" pitchFamily="34" charset="0"/>
            </a:endParaRPr>
          </a:p>
          <a:p>
            <a:endParaRPr lang="en-US" dirty="0"/>
          </a:p>
        </p:txBody>
      </p:sp>
    </p:spTree>
    <p:extLst>
      <p:ext uri="{BB962C8B-B14F-4D97-AF65-F5344CB8AC3E}">
        <p14:creationId xmlns:p14="http://schemas.microsoft.com/office/powerpoint/2010/main" val="5651660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984F73-11EA-613A-0326-25CE58AC2A66}"/>
              </a:ext>
            </a:extLst>
          </p:cNvPr>
          <p:cNvSpPr>
            <a:spLocks noGrp="1"/>
          </p:cNvSpPr>
          <p:nvPr>
            <p:ph type="title"/>
          </p:nvPr>
        </p:nvSpPr>
        <p:spPr/>
        <p:txBody>
          <a:bodyPr>
            <a:normAutofit/>
          </a:bodyPr>
          <a:lstStyle/>
          <a:p>
            <a:r>
              <a:rPr lang="en-US" sz="3600" dirty="0">
                <a:ea typeface="Open Sans Semibold" panose="020B0706030804020204" pitchFamily="34" charset="0"/>
                <a:cs typeface="Open Sans Semibold" panose="020B0706030804020204" pitchFamily="34" charset="0"/>
              </a:rPr>
              <a:t>Table of Contents </a:t>
            </a:r>
            <a:endParaRPr lang="en-US" sz="3600" dirty="0"/>
          </a:p>
        </p:txBody>
      </p:sp>
      <p:sp>
        <p:nvSpPr>
          <p:cNvPr id="3" name="Content Placeholder 2">
            <a:extLst>
              <a:ext uri="{FF2B5EF4-FFF2-40B4-BE49-F238E27FC236}">
                <a16:creationId xmlns:a16="http://schemas.microsoft.com/office/drawing/2014/main" id="{5F4C039A-38B4-0915-29D4-81948A70D13F}"/>
              </a:ext>
            </a:extLst>
          </p:cNvPr>
          <p:cNvSpPr>
            <a:spLocks noGrp="1"/>
          </p:cNvSpPr>
          <p:nvPr>
            <p:ph idx="1"/>
          </p:nvPr>
        </p:nvSpPr>
        <p:spPr/>
        <p:txBody>
          <a:bodyPr>
            <a:normAutofit fontScale="62500" lnSpcReduction="20000"/>
          </a:bodyPr>
          <a:lstStyle/>
          <a:p>
            <a:pPr marL="457200" indent="-457200" algn="l">
              <a:spcBef>
                <a:spcPts val="1200"/>
              </a:spcBef>
              <a:buFont typeface="Arial" panose="020B0604020202020204" pitchFamily="34" charset="0"/>
              <a:buChar char="•"/>
            </a:pPr>
            <a:r>
              <a:rPr lang="en-US" altLang="en-US" sz="2800" dirty="0">
                <a:solidFill>
                  <a:schemeClr val="tx1"/>
                </a:solidFill>
                <a:latin typeface="Source Sans Pro" panose="020B0503030403020204" pitchFamily="34" charset="0"/>
                <a:ea typeface="Source Sans Pro" panose="020B0503030403020204" pitchFamily="34" charset="0"/>
                <a:cs typeface="Calibri" panose="020F0502020204030204" pitchFamily="34" charset="0"/>
              </a:rPr>
              <a:t>Asthma Background……………………………………………………………………………………….......3</a:t>
            </a:r>
          </a:p>
          <a:p>
            <a:pPr marL="457200" indent="-457200" algn="l">
              <a:spcBef>
                <a:spcPts val="1200"/>
              </a:spcBef>
              <a:buFont typeface="Arial" panose="020B0604020202020204" pitchFamily="34" charset="0"/>
              <a:buChar char="•"/>
            </a:pPr>
            <a:r>
              <a:rPr lang="en-US" altLang="en-US" sz="2800" dirty="0">
                <a:solidFill>
                  <a:schemeClr val="tx1"/>
                </a:solidFill>
                <a:latin typeface="Source Sans Pro" panose="020B0503030403020204" pitchFamily="34" charset="0"/>
                <a:ea typeface="Source Sans Pro" panose="020B0503030403020204" pitchFamily="34" charset="0"/>
                <a:cs typeface="Calibri" panose="020F0502020204030204" pitchFamily="34" charset="0"/>
              </a:rPr>
              <a:t>Population Demographics……………………………………………………………………………..…....4</a:t>
            </a:r>
          </a:p>
          <a:p>
            <a:pPr marL="457200" indent="-457200" algn="l">
              <a:spcBef>
                <a:spcPts val="1200"/>
              </a:spcBef>
              <a:buFont typeface="Arial" panose="020B0604020202020204" pitchFamily="34" charset="0"/>
              <a:buChar char="•"/>
            </a:pPr>
            <a:r>
              <a:rPr lang="en-US" altLang="en-US" sz="2800" dirty="0">
                <a:solidFill>
                  <a:schemeClr val="tx1"/>
                </a:solidFill>
                <a:latin typeface="Source Sans Pro" panose="020B0503030403020204" pitchFamily="34" charset="0"/>
                <a:ea typeface="Source Sans Pro" panose="020B0503030403020204" pitchFamily="34" charset="0"/>
                <a:cs typeface="Calibri" panose="020F0502020204030204" pitchFamily="34" charset="0"/>
              </a:rPr>
              <a:t>Asthma Hospitalizations &amp; Emergency Department Visits…………………………..……….5</a:t>
            </a:r>
          </a:p>
          <a:p>
            <a:pPr marL="457200" indent="-457200" algn="l">
              <a:spcBef>
                <a:spcPts val="1200"/>
              </a:spcBef>
              <a:buFont typeface="Arial" panose="020B0604020202020204" pitchFamily="34" charset="0"/>
              <a:buChar char="•"/>
            </a:pPr>
            <a:r>
              <a:rPr lang="en-US" altLang="en-US" sz="2800" dirty="0">
                <a:solidFill>
                  <a:schemeClr val="tx1"/>
                </a:solidFill>
                <a:latin typeface="Source Sans Pro" panose="020B0503030403020204" pitchFamily="34" charset="0"/>
                <a:ea typeface="Source Sans Pro" panose="020B0503030403020204" pitchFamily="34" charset="0"/>
                <a:cs typeface="Calibri" panose="020F0502020204030204" pitchFamily="34" charset="0"/>
              </a:rPr>
              <a:t>Asthma Admission Rates……………………………………………………………………..................11</a:t>
            </a:r>
          </a:p>
          <a:p>
            <a:pPr marL="457200" indent="-457200" algn="l">
              <a:spcBef>
                <a:spcPts val="1200"/>
              </a:spcBef>
              <a:buFont typeface="Arial" panose="020B0604020202020204" pitchFamily="34" charset="0"/>
              <a:buChar char="•"/>
            </a:pPr>
            <a:r>
              <a:rPr lang="en-US" altLang="en-US" sz="2800" dirty="0">
                <a:solidFill>
                  <a:schemeClr val="tx1"/>
                </a:solidFill>
                <a:latin typeface="Source Sans Pro" panose="020B0503030403020204" pitchFamily="34" charset="0"/>
                <a:ea typeface="Source Sans Pro" panose="020B0503030403020204" pitchFamily="34" charset="0"/>
                <a:cs typeface="Calibri" panose="020F0502020204030204" pitchFamily="34" charset="0"/>
              </a:rPr>
              <a:t>Medicaid Rates………………………………………………………………………………………..…….…..12</a:t>
            </a:r>
          </a:p>
          <a:p>
            <a:pPr marL="457200" indent="-457200" algn="l">
              <a:spcBef>
                <a:spcPts val="1200"/>
              </a:spcBef>
              <a:buFont typeface="Arial" panose="020B0604020202020204" pitchFamily="34" charset="0"/>
              <a:buChar char="•"/>
            </a:pPr>
            <a:r>
              <a:rPr lang="en-US" altLang="en-US" sz="2800" dirty="0">
                <a:solidFill>
                  <a:schemeClr val="tx1"/>
                </a:solidFill>
                <a:latin typeface="Source Sans Pro" panose="020B0503030403020204" pitchFamily="34" charset="0"/>
                <a:ea typeface="Source Sans Pro" panose="020B0503030403020204" pitchFamily="34" charset="0"/>
                <a:cs typeface="Calibri" panose="020F0502020204030204" pitchFamily="34" charset="0"/>
              </a:rPr>
              <a:t>Asthma Mortality…………………………………………………………………………………..…………..14</a:t>
            </a:r>
          </a:p>
          <a:p>
            <a:pPr marL="457200" indent="-457200" algn="l">
              <a:spcBef>
                <a:spcPts val="1200"/>
              </a:spcBef>
              <a:buFont typeface="Arial" panose="020B0604020202020204" pitchFamily="34" charset="0"/>
              <a:buChar char="•"/>
            </a:pPr>
            <a:r>
              <a:rPr lang="en-US" altLang="en-US" sz="2800" dirty="0">
                <a:solidFill>
                  <a:schemeClr val="tx1"/>
                </a:solidFill>
                <a:latin typeface="Source Sans Pro" panose="020B0503030403020204" pitchFamily="34" charset="0"/>
                <a:ea typeface="Source Sans Pro" panose="020B0503030403020204" pitchFamily="34" charset="0"/>
                <a:cs typeface="Calibri" panose="020F0502020204030204" pitchFamily="34" charset="0"/>
              </a:rPr>
              <a:t>Key Findings…………………………………………………………………………………………………….15</a:t>
            </a:r>
          </a:p>
          <a:p>
            <a:pPr marL="457200" indent="-457200" algn="l">
              <a:spcBef>
                <a:spcPts val="1200"/>
              </a:spcBef>
              <a:buFont typeface="Arial" panose="020B0604020202020204" pitchFamily="34" charset="0"/>
              <a:buChar char="•"/>
            </a:pPr>
            <a:r>
              <a:rPr lang="en-US" altLang="en-US" sz="2800" dirty="0">
                <a:solidFill>
                  <a:schemeClr val="tx1"/>
                </a:solidFill>
                <a:latin typeface="Source Sans Pro" panose="020B0503030403020204" pitchFamily="34" charset="0"/>
                <a:ea typeface="Source Sans Pro" panose="020B0503030403020204" pitchFamily="34" charset="0"/>
                <a:cs typeface="Calibri" panose="020F0502020204030204" pitchFamily="34" charset="0"/>
              </a:rPr>
              <a:t>Methods……………………………………………………………………………………………….……….16</a:t>
            </a:r>
          </a:p>
          <a:p>
            <a:pPr marL="457200" indent="-457200" algn="l">
              <a:spcBef>
                <a:spcPts val="1200"/>
              </a:spcBef>
              <a:buFont typeface="Arial" panose="020B0604020202020204" pitchFamily="34" charset="0"/>
              <a:buChar char="•"/>
            </a:pPr>
            <a:r>
              <a:rPr lang="en-US" altLang="en-US" sz="2800" dirty="0">
                <a:solidFill>
                  <a:schemeClr val="tx1"/>
                </a:solidFill>
                <a:latin typeface="Source Sans Pro" panose="020B0503030403020204" pitchFamily="34" charset="0"/>
                <a:ea typeface="Source Sans Pro" panose="020B0503030403020204" pitchFamily="34" charset="0"/>
                <a:cs typeface="Calibri" panose="020F0502020204030204" pitchFamily="34" charset="0"/>
              </a:rPr>
              <a:t>Data Sources………………………………………………………………………………………...............…18</a:t>
            </a:r>
          </a:p>
          <a:p>
            <a:endParaRPr lang="en-US" dirty="0"/>
          </a:p>
        </p:txBody>
      </p:sp>
    </p:spTree>
    <p:extLst>
      <p:ext uri="{BB962C8B-B14F-4D97-AF65-F5344CB8AC3E}">
        <p14:creationId xmlns:p14="http://schemas.microsoft.com/office/powerpoint/2010/main" val="20510546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83C1AD-01D6-2B3C-12A3-FA46415DBBF9}"/>
              </a:ext>
            </a:extLst>
          </p:cNvPr>
          <p:cNvSpPr>
            <a:spLocks noGrp="1"/>
          </p:cNvSpPr>
          <p:nvPr>
            <p:ph type="title"/>
          </p:nvPr>
        </p:nvSpPr>
        <p:spPr/>
        <p:txBody>
          <a:bodyPr>
            <a:normAutofit/>
          </a:bodyPr>
          <a:lstStyle/>
          <a:p>
            <a:r>
              <a:rPr 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Get Involved </a:t>
            </a:r>
            <a:endParaRPr lang="en-US" sz="3600" dirty="0"/>
          </a:p>
        </p:txBody>
      </p:sp>
      <p:sp>
        <p:nvSpPr>
          <p:cNvPr id="3" name="Content Placeholder 2">
            <a:extLst>
              <a:ext uri="{FF2B5EF4-FFF2-40B4-BE49-F238E27FC236}">
                <a16:creationId xmlns:a16="http://schemas.microsoft.com/office/drawing/2014/main" id="{F968C5F8-13EC-694E-C210-14B989A252BB}"/>
              </a:ext>
            </a:extLst>
          </p:cNvPr>
          <p:cNvSpPr>
            <a:spLocks noGrp="1"/>
          </p:cNvSpPr>
          <p:nvPr>
            <p:ph idx="1"/>
          </p:nvPr>
        </p:nvSpPr>
        <p:spPr/>
        <p:txBody>
          <a:bodyPr/>
          <a:lstStyle/>
          <a:p>
            <a:pPr algn="l" defTabSz="914400" fontAlgn="auto">
              <a:lnSpc>
                <a:spcPct val="107000"/>
              </a:lnSpc>
              <a:spcBef>
                <a:spcPts val="0"/>
              </a:spcBef>
              <a:spcAft>
                <a:spcPts val="0"/>
              </a:spcAft>
              <a:buFont typeface="+mj-lt"/>
              <a:buAutoNum type="arabicPeriod"/>
              <a:defRPr/>
            </a:pPr>
            <a:r>
              <a:rPr lang="en-US" sz="3200" dirty="0">
                <a:solidFill>
                  <a:schemeClr val="tx1"/>
                </a:solidFill>
                <a:latin typeface="Source Sans Pro Semibold" panose="020B0603030403020204" pitchFamily="34" charset="0"/>
                <a:ea typeface="Source Sans Pro Semibold" panose="020B0603030403020204" pitchFamily="34" charset="0"/>
                <a:cs typeface="Times New Roman"/>
              </a:rPr>
              <a:t> </a:t>
            </a:r>
            <a:r>
              <a:rPr lang="en-US" sz="2800" dirty="0">
                <a:solidFill>
                  <a:schemeClr val="tx1"/>
                </a:solidFill>
                <a:latin typeface="Source Sans Pro Semibold" panose="020B0603030403020204" pitchFamily="34" charset="0"/>
                <a:ea typeface="Source Sans Pro Semibold" panose="020B0603030403020204" pitchFamily="34" charset="0"/>
                <a:cs typeface="Times New Roman"/>
              </a:rPr>
              <a:t>Sign up for the Asthma List Serv with this link: </a:t>
            </a:r>
            <a:r>
              <a:rPr lang="en-US" sz="2800" dirty="0">
                <a:solidFill>
                  <a:srgbClr val="0070C0"/>
                </a:solidFill>
                <a:latin typeface="Source Sans Pro Semibold" panose="020B0603030403020204" pitchFamily="34" charset="0"/>
                <a:ea typeface="Source Sans Pro Semibold" panose="020B0603030403020204" pitchFamily="34" charset="0"/>
                <a:cs typeface="Times New Roman"/>
                <a:hlinkClick r:id="rId2"/>
              </a:rPr>
              <a:t>List Serv</a:t>
            </a:r>
            <a:r>
              <a:rPr lang="en-US" sz="2800" dirty="0">
                <a:solidFill>
                  <a:schemeClr val="tx1"/>
                </a:solidFill>
                <a:latin typeface="Source Sans Pro Semibold" panose="020B0603030403020204" pitchFamily="34" charset="0"/>
                <a:ea typeface="Source Sans Pro Semibold" panose="020B0603030403020204" pitchFamily="34" charset="0"/>
                <a:cs typeface="Times New Roman"/>
              </a:rPr>
              <a:t>.</a:t>
            </a:r>
          </a:p>
          <a:p>
            <a:pPr algn="l" defTabSz="914400" fontAlgn="auto">
              <a:lnSpc>
                <a:spcPct val="107000"/>
              </a:lnSpc>
              <a:spcBef>
                <a:spcPts val="0"/>
              </a:spcBef>
              <a:spcAft>
                <a:spcPts val="0"/>
              </a:spcAft>
              <a:buFont typeface="+mj-lt"/>
              <a:buAutoNum type="arabicPeriod"/>
              <a:defRPr/>
            </a:pPr>
            <a:r>
              <a:rPr lang="en-US" sz="2800" dirty="0">
                <a:solidFill>
                  <a:schemeClr val="tx1"/>
                </a:solidFill>
                <a:latin typeface="Source Sans Pro Semibold" panose="020B0603030403020204" pitchFamily="34" charset="0"/>
                <a:ea typeface="Source Sans Pro Semibold" panose="020B0603030403020204" pitchFamily="34" charset="0"/>
                <a:cs typeface="Times New Roman"/>
              </a:rPr>
              <a:t> Sign up for the Asthma Care Improvement Collaborative (ACIC) with this link: </a:t>
            </a:r>
            <a:r>
              <a:rPr lang="en-US" sz="2800" dirty="0">
                <a:solidFill>
                  <a:srgbClr val="0070C0"/>
                </a:solidFill>
                <a:latin typeface="Source Sans Pro Semibold" panose="020B0603030403020204" pitchFamily="34" charset="0"/>
                <a:ea typeface="Source Sans Pro Semibold" panose="020B0603030403020204" pitchFamily="34" charset="0"/>
                <a:cs typeface="Times New Roman"/>
                <a:hlinkClick r:id="rId3">
                  <a:extLst>
                    <a:ext uri="{A12FA001-AC4F-418D-AE19-62706E023703}">
                      <ahyp:hlinkClr xmlns:ahyp="http://schemas.microsoft.com/office/drawing/2018/hyperlinkcolor" val="tx"/>
                    </a:ext>
                  </a:extLst>
                </a:hlinkClick>
              </a:rPr>
              <a:t>ACIC</a:t>
            </a:r>
            <a:r>
              <a:rPr lang="en-US" sz="2800" dirty="0">
                <a:solidFill>
                  <a:srgbClr val="0070C0"/>
                </a:solidFill>
                <a:latin typeface="Source Sans Pro Semibold" panose="020B0603030403020204" pitchFamily="34" charset="0"/>
                <a:ea typeface="Source Sans Pro Semibold" panose="020B0603030403020204" pitchFamily="34" charset="0"/>
                <a:cs typeface="Times New Roman"/>
              </a:rPr>
              <a:t>.</a:t>
            </a:r>
          </a:p>
          <a:p>
            <a:endParaRPr lang="en-US" dirty="0"/>
          </a:p>
        </p:txBody>
      </p:sp>
    </p:spTree>
    <p:extLst>
      <p:ext uri="{BB962C8B-B14F-4D97-AF65-F5344CB8AC3E}">
        <p14:creationId xmlns:p14="http://schemas.microsoft.com/office/powerpoint/2010/main" val="37859495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971F6-4041-7119-BD6A-05582DC5F570}"/>
              </a:ext>
            </a:extLst>
          </p:cNvPr>
          <p:cNvSpPr>
            <a:spLocks noGrp="1"/>
          </p:cNvSpPr>
          <p:nvPr>
            <p:ph type="title"/>
          </p:nvPr>
        </p:nvSpPr>
        <p:spPr/>
        <p:txBody>
          <a:bodyPr>
            <a:normAutofit/>
          </a:bodyPr>
          <a:lstStyle/>
          <a:p>
            <a:r>
              <a:rPr lang="en-US" alt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Contact Information </a:t>
            </a:r>
            <a:endParaRPr lang="en-US" sz="3600" dirty="0">
              <a:latin typeface="Source Sans Pro Semibold" panose="020B0603030403020204" pitchFamily="34" charset="0"/>
              <a:ea typeface="Source Sans Pro Semibold" panose="020B0603030403020204" pitchFamily="34" charset="0"/>
            </a:endParaRPr>
          </a:p>
        </p:txBody>
      </p:sp>
      <p:sp>
        <p:nvSpPr>
          <p:cNvPr id="3" name="Content Placeholder 2">
            <a:extLst>
              <a:ext uri="{FF2B5EF4-FFF2-40B4-BE49-F238E27FC236}">
                <a16:creationId xmlns:a16="http://schemas.microsoft.com/office/drawing/2014/main" id="{ED964B88-4D23-5670-AB6E-B1376660E690}"/>
              </a:ext>
            </a:extLst>
          </p:cNvPr>
          <p:cNvSpPr>
            <a:spLocks noGrp="1"/>
          </p:cNvSpPr>
          <p:nvPr>
            <p:ph idx="1"/>
          </p:nvPr>
        </p:nvSpPr>
        <p:spPr/>
        <p:txBody>
          <a:bodyPr/>
          <a:lstStyle/>
          <a:p>
            <a:r>
              <a:rPr lang="en-US" sz="2800" dirty="0">
                <a:latin typeface="Source Sans Pro" panose="020B0503030403020204" pitchFamily="34" charset="0"/>
                <a:ea typeface="Source Sans Pro" panose="020B0503030403020204" pitchFamily="34" charset="0"/>
                <a:cs typeface="Calibri"/>
              </a:rPr>
              <a:t>Email: </a:t>
            </a:r>
            <a:r>
              <a:rPr lang="en-US" sz="2800" dirty="0">
                <a:latin typeface="Source Sans Pro" panose="020B0503030403020204" pitchFamily="34" charset="0"/>
                <a:ea typeface="Source Sans Pro" panose="020B0503030403020204" pitchFamily="34" charset="0"/>
                <a:cs typeface="Calibri"/>
                <a:hlinkClick r:id="rId2">
                  <a:extLst>
                    <a:ext uri="{A12FA001-AC4F-418D-AE19-62706E023703}">
                      <ahyp:hlinkClr xmlns:ahyp="http://schemas.microsoft.com/office/drawing/2018/hyperlinkcolor" val="tx"/>
                    </a:ext>
                  </a:extLst>
                </a:hlinkClick>
              </a:rPr>
              <a:t>Asthma@odh.ohio.gov</a:t>
            </a:r>
            <a:endParaRPr lang="en-US" sz="2800" dirty="0">
              <a:latin typeface="Source Sans Pro" panose="020B0503030403020204" pitchFamily="34" charset="0"/>
              <a:ea typeface="Source Sans Pro" panose="020B0503030403020204" pitchFamily="34" charset="0"/>
              <a:cs typeface="Calibri"/>
            </a:endParaRPr>
          </a:p>
          <a:p>
            <a:endParaRPr lang="en-US" sz="2800" dirty="0">
              <a:latin typeface="Source Sans Pro" panose="020B0503030403020204" pitchFamily="34" charset="0"/>
              <a:ea typeface="Source Sans Pro" panose="020B0503030403020204" pitchFamily="34" charset="0"/>
              <a:cs typeface="Calibri" panose="020F0502020204030204" pitchFamily="34" charset="0"/>
            </a:endParaRPr>
          </a:p>
          <a:p>
            <a:r>
              <a:rPr lang="en-US" sz="2800" dirty="0">
                <a:latin typeface="Source Sans Pro" panose="020B0503030403020204" pitchFamily="34" charset="0"/>
                <a:ea typeface="Source Sans Pro" panose="020B0503030403020204" pitchFamily="34" charset="0"/>
                <a:cs typeface="Calibri"/>
              </a:rPr>
              <a:t>Website: </a:t>
            </a:r>
            <a:r>
              <a:rPr lang="en-US" sz="2800" dirty="0">
                <a:latin typeface="Source Sans Pro" panose="020B0503030403020204" pitchFamily="34" charset="0"/>
                <a:ea typeface="Source Sans Pro" panose="020B0503030403020204" pitchFamily="34" charset="0"/>
                <a:cs typeface="Calibri"/>
                <a:hlinkClick r:id="rId3">
                  <a:extLst>
                    <a:ext uri="{A12FA001-AC4F-418D-AE19-62706E023703}">
                      <ahyp:hlinkClr xmlns:ahyp="http://schemas.microsoft.com/office/drawing/2018/hyperlinkcolor" val="tx"/>
                    </a:ext>
                  </a:extLst>
                </a:hlinkClick>
              </a:rPr>
              <a:t>https://odh.ohio.gov/know-our-programs/asthma-program</a:t>
            </a:r>
            <a:endParaRPr lang="en-US" sz="2800" dirty="0">
              <a:latin typeface="Source Sans Pro" panose="020B0503030403020204" pitchFamily="34" charset="0"/>
              <a:ea typeface="Source Sans Pro" panose="020B0503030403020204" pitchFamily="34" charset="0"/>
              <a:cs typeface="Calibri"/>
            </a:endParaRPr>
          </a:p>
          <a:p>
            <a:endParaRPr lang="en-US" dirty="0"/>
          </a:p>
        </p:txBody>
      </p:sp>
    </p:spTree>
    <p:extLst>
      <p:ext uri="{BB962C8B-B14F-4D97-AF65-F5344CB8AC3E}">
        <p14:creationId xmlns:p14="http://schemas.microsoft.com/office/powerpoint/2010/main" val="26089973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938BC09-F437-410E-E38F-C3EA1A1BB728}"/>
              </a:ext>
            </a:extLst>
          </p:cNvPr>
          <p:cNvSpPr txBox="1"/>
          <p:nvPr/>
        </p:nvSpPr>
        <p:spPr>
          <a:xfrm>
            <a:off x="3400023" y="1292850"/>
            <a:ext cx="6207616" cy="1107996"/>
          </a:xfrm>
          <a:prstGeom prst="rect">
            <a:avLst/>
          </a:prstGeom>
          <a:noFill/>
        </p:spPr>
        <p:txBody>
          <a:bodyPr wrap="square" rtlCol="0">
            <a:spAutoFit/>
          </a:bodyPr>
          <a:lstStyle/>
          <a:p>
            <a:pPr algn="ctr"/>
            <a:r>
              <a:rPr lang="en-US" sz="6600" dirty="0">
                <a:solidFill>
                  <a:srgbClr val="0E3F75"/>
                </a:solidFill>
                <a:latin typeface="Open Sans Semibold" panose="020B0706030804020204" pitchFamily="34" charset="0"/>
                <a:ea typeface="Open Sans Semibold" panose="020B0706030804020204" pitchFamily="34" charset="0"/>
                <a:cs typeface="Open Sans Semibold" panose="020B0706030804020204" pitchFamily="34" charset="0"/>
              </a:rPr>
              <a:t>QUESTIONS</a:t>
            </a:r>
            <a:r>
              <a:rPr lang="en-US" sz="5400" dirty="0">
                <a:solidFill>
                  <a:srgbClr val="0E3F75"/>
                </a:solidFill>
                <a:latin typeface="Open Sans Semibold" panose="020B0706030804020204" pitchFamily="34" charset="0"/>
                <a:ea typeface="Open Sans Semibold" panose="020B0706030804020204" pitchFamily="34" charset="0"/>
                <a:cs typeface="Open Sans Semibold" panose="020B0706030804020204" pitchFamily="34" charset="0"/>
              </a:rPr>
              <a:t>?</a:t>
            </a:r>
          </a:p>
        </p:txBody>
      </p:sp>
      <p:cxnSp>
        <p:nvCxnSpPr>
          <p:cNvPr id="4" name="Straight Connector 3">
            <a:extLst>
              <a:ext uri="{FF2B5EF4-FFF2-40B4-BE49-F238E27FC236}">
                <a16:creationId xmlns:a16="http://schemas.microsoft.com/office/drawing/2014/main" id="{EC5431EA-3898-F979-B4F0-1D40F5BC68BD}"/>
              </a:ext>
            </a:extLst>
          </p:cNvPr>
          <p:cNvCxnSpPr>
            <a:cxnSpLocks/>
          </p:cNvCxnSpPr>
          <p:nvPr/>
        </p:nvCxnSpPr>
        <p:spPr>
          <a:xfrm>
            <a:off x="4931025" y="2409776"/>
            <a:ext cx="3150468"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146574B5-9A28-A8B2-5AF9-C78DB13C0E3A}"/>
              </a:ext>
            </a:extLst>
          </p:cNvPr>
          <p:cNvSpPr txBox="1"/>
          <p:nvPr/>
        </p:nvSpPr>
        <p:spPr>
          <a:xfrm>
            <a:off x="4494727" y="2727996"/>
            <a:ext cx="3792828" cy="369332"/>
          </a:xfrm>
          <a:prstGeom prst="rect">
            <a:avLst/>
          </a:prstGeom>
          <a:noFill/>
        </p:spPr>
        <p:txBody>
          <a:bodyPr wrap="square" rtlCol="0">
            <a:spAutoFit/>
          </a:bodyPr>
          <a:lstStyle/>
          <a:p>
            <a:pPr algn="ctr"/>
            <a:r>
              <a:rPr lang="en-US" dirty="0">
                <a:solidFill>
                  <a:srgbClr val="223076"/>
                </a:solidFill>
              </a:rPr>
              <a:t>ODH.OHIO.GOV</a:t>
            </a:r>
          </a:p>
        </p:txBody>
      </p:sp>
      <p:pic>
        <p:nvPicPr>
          <p:cNvPr id="6" name="Graphic 5">
            <a:extLst>
              <a:ext uri="{FF2B5EF4-FFF2-40B4-BE49-F238E27FC236}">
                <a16:creationId xmlns:a16="http://schemas.microsoft.com/office/drawing/2014/main" id="{5B1FD245-7174-9C23-0535-5A6071CBFED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21246" y="4953908"/>
            <a:ext cx="2896607" cy="800905"/>
          </a:xfrm>
          <a:prstGeom prst="rect">
            <a:avLst/>
          </a:prstGeom>
        </p:spPr>
      </p:pic>
      <p:pic>
        <p:nvPicPr>
          <p:cNvPr id="7" name="Graphic 6">
            <a:extLst>
              <a:ext uri="{FF2B5EF4-FFF2-40B4-BE49-F238E27FC236}">
                <a16:creationId xmlns:a16="http://schemas.microsoft.com/office/drawing/2014/main" id="{2107B28D-1D9B-7BA4-519F-B3BD9F182999}"/>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40936" t="22684" r="49308" b="7686"/>
          <a:stretch/>
        </p:blipFill>
        <p:spPr>
          <a:xfrm>
            <a:off x="-5733593" y="0"/>
            <a:ext cx="10454839" cy="4775201"/>
          </a:xfrm>
          <a:prstGeom prst="rect">
            <a:avLst/>
          </a:prstGeom>
        </p:spPr>
      </p:pic>
      <p:pic>
        <p:nvPicPr>
          <p:cNvPr id="8" name="Graphic 7">
            <a:extLst>
              <a:ext uri="{FF2B5EF4-FFF2-40B4-BE49-F238E27FC236}">
                <a16:creationId xmlns:a16="http://schemas.microsoft.com/office/drawing/2014/main" id="{A6EEE969-1DE3-216C-6F30-091E92A416BE}"/>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40936" t="22684" r="49308" b="7686"/>
          <a:stretch/>
        </p:blipFill>
        <p:spPr>
          <a:xfrm flipH="1" flipV="1">
            <a:off x="7425230" y="2082799"/>
            <a:ext cx="10454839" cy="4775201"/>
          </a:xfrm>
          <a:prstGeom prst="rect">
            <a:avLst/>
          </a:prstGeom>
        </p:spPr>
      </p:pic>
      <p:sp>
        <p:nvSpPr>
          <p:cNvPr id="9" name="Rectangle 8">
            <a:extLst>
              <a:ext uri="{FF2B5EF4-FFF2-40B4-BE49-F238E27FC236}">
                <a16:creationId xmlns:a16="http://schemas.microsoft.com/office/drawing/2014/main" id="{66F69ADF-BA31-E6A2-9E82-386404981075}"/>
              </a:ext>
            </a:extLst>
          </p:cNvPr>
          <p:cNvSpPr/>
          <p:nvPr/>
        </p:nvSpPr>
        <p:spPr>
          <a:xfrm>
            <a:off x="895350" y="0"/>
            <a:ext cx="1435100" cy="1143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010583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C0431071-850C-17AB-EEFF-914F8E3AD966}"/>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40936" t="22684" r="49308" b="7686"/>
          <a:stretch/>
        </p:blipFill>
        <p:spPr>
          <a:xfrm>
            <a:off x="-5733593" y="0"/>
            <a:ext cx="10454839" cy="4775201"/>
          </a:xfrm>
          <a:prstGeom prst="rect">
            <a:avLst/>
          </a:prstGeom>
        </p:spPr>
      </p:pic>
      <p:pic>
        <p:nvPicPr>
          <p:cNvPr id="7" name="Graphic 6">
            <a:extLst>
              <a:ext uri="{FF2B5EF4-FFF2-40B4-BE49-F238E27FC236}">
                <a16:creationId xmlns:a16="http://schemas.microsoft.com/office/drawing/2014/main" id="{2D1676DE-6A30-C250-31AF-848831A01523}"/>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40936" t="22684" r="49308" b="7686"/>
          <a:stretch/>
        </p:blipFill>
        <p:spPr>
          <a:xfrm flipH="1" flipV="1">
            <a:off x="7425230" y="2082799"/>
            <a:ext cx="10454839" cy="4775201"/>
          </a:xfrm>
          <a:prstGeom prst="rect">
            <a:avLst/>
          </a:prstGeom>
        </p:spPr>
      </p:pic>
      <p:pic>
        <p:nvPicPr>
          <p:cNvPr id="5" name="Graphic 4">
            <a:extLst>
              <a:ext uri="{FF2B5EF4-FFF2-40B4-BE49-F238E27FC236}">
                <a16:creationId xmlns:a16="http://schemas.microsoft.com/office/drawing/2014/main" id="{922CFB76-98D8-B4FA-504A-D7A7D0D89B8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830194" y="2444750"/>
            <a:ext cx="8704052" cy="2406650"/>
          </a:xfrm>
          <a:prstGeom prst="rect">
            <a:avLst/>
          </a:prstGeom>
        </p:spPr>
      </p:pic>
      <p:sp>
        <p:nvSpPr>
          <p:cNvPr id="8" name="Rectangle 7">
            <a:extLst>
              <a:ext uri="{FF2B5EF4-FFF2-40B4-BE49-F238E27FC236}">
                <a16:creationId xmlns:a16="http://schemas.microsoft.com/office/drawing/2014/main" id="{E9129A6F-724F-5779-EFF0-E74492E56CAA}"/>
              </a:ext>
            </a:extLst>
          </p:cNvPr>
          <p:cNvSpPr/>
          <p:nvPr/>
        </p:nvSpPr>
        <p:spPr>
          <a:xfrm>
            <a:off x="895350" y="0"/>
            <a:ext cx="1435100" cy="1143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036725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5706BD-91BD-6B37-FED4-FF36D6279FFC}"/>
              </a:ext>
            </a:extLst>
          </p:cNvPr>
          <p:cNvSpPr>
            <a:spLocks noGrp="1"/>
          </p:cNvSpPr>
          <p:nvPr>
            <p:ph type="title"/>
          </p:nvPr>
        </p:nvSpPr>
        <p:spPr/>
        <p:txBody>
          <a:bodyPr>
            <a:normAutofit/>
          </a:bodyPr>
          <a:lstStyle/>
          <a:p>
            <a:r>
              <a:rPr lang="en-US" sz="3600" dirty="0">
                <a:ea typeface="Open Sans Semibold" panose="020B0706030804020204" pitchFamily="34" charset="0"/>
                <a:cs typeface="Open Sans Semibold" panose="020B0706030804020204" pitchFamily="34" charset="0"/>
              </a:rPr>
              <a:t>Background</a:t>
            </a:r>
            <a:endParaRPr lang="en-US" sz="3600" dirty="0"/>
          </a:p>
        </p:txBody>
      </p:sp>
      <p:sp>
        <p:nvSpPr>
          <p:cNvPr id="3" name="Content Placeholder 2">
            <a:extLst>
              <a:ext uri="{FF2B5EF4-FFF2-40B4-BE49-F238E27FC236}">
                <a16:creationId xmlns:a16="http://schemas.microsoft.com/office/drawing/2014/main" id="{B1EDBFD9-2234-3E90-BEE5-349C89B98F21}"/>
              </a:ext>
            </a:extLst>
          </p:cNvPr>
          <p:cNvSpPr>
            <a:spLocks noGrp="1"/>
          </p:cNvSpPr>
          <p:nvPr>
            <p:ph idx="1"/>
          </p:nvPr>
        </p:nvSpPr>
        <p:spPr/>
        <p:txBody>
          <a:bodyPr/>
          <a:lstStyle/>
          <a:p>
            <a:pPr marL="0" indent="0">
              <a:buNone/>
            </a:pPr>
            <a:r>
              <a:rPr lang="en-US" dirty="0">
                <a:solidFill>
                  <a:schemeClr val="tx1"/>
                </a:solidFill>
                <a:latin typeface="Source Sans Pro" panose="020B0503030403020204" pitchFamily="34" charset="0"/>
                <a:ea typeface="Source Sans Pro" panose="020B0503030403020204" pitchFamily="34" charset="0"/>
                <a:cs typeface="Calibri" panose="020F0502020204030204" pitchFamily="34" charset="0"/>
              </a:rPr>
              <a:t>Asthma is a chronic lung disease that affects people of all ages. Symptoms associated with asthma include coughing, wheezing, shortness of breath, and chest tightness. These symptoms are caused by the inflammation and narrowing of the airways in the lungs. However, with proper treatment and management, asthma can be efficiently controlled.</a:t>
            </a:r>
          </a:p>
          <a:p>
            <a:endParaRPr lang="en-US" dirty="0"/>
          </a:p>
        </p:txBody>
      </p:sp>
    </p:spTree>
    <p:extLst>
      <p:ext uri="{BB962C8B-B14F-4D97-AF65-F5344CB8AC3E}">
        <p14:creationId xmlns:p14="http://schemas.microsoft.com/office/powerpoint/2010/main" val="11480850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731BC4-01A2-3104-CE6E-EEFA44FA5CE9}"/>
              </a:ext>
            </a:extLst>
          </p:cNvPr>
          <p:cNvSpPr>
            <a:spLocks noGrp="1"/>
          </p:cNvSpPr>
          <p:nvPr>
            <p:ph type="title"/>
          </p:nvPr>
        </p:nvSpPr>
        <p:spPr/>
        <p:txBody>
          <a:bodyPr>
            <a:normAutofit/>
          </a:bodyPr>
          <a:lstStyle/>
          <a:p>
            <a:r>
              <a:rPr lang="en-US" sz="3600" dirty="0">
                <a:ea typeface="Open Sans Semibold" panose="020B0706030804020204" pitchFamily="34" charset="0"/>
                <a:cs typeface="Open Sans Semibold" panose="020B0706030804020204" pitchFamily="34" charset="0"/>
              </a:rPr>
              <a:t>Population Demographics of Cuyahoga Co</a:t>
            </a:r>
            <a:r>
              <a:rPr lang="en-US" sz="3600" dirty="0"/>
              <a:t>unty</a:t>
            </a:r>
          </a:p>
        </p:txBody>
      </p:sp>
      <p:graphicFrame>
        <p:nvGraphicFramePr>
          <p:cNvPr id="4" name="Content Placeholder 3">
            <a:extLst>
              <a:ext uri="{FF2B5EF4-FFF2-40B4-BE49-F238E27FC236}">
                <a16:creationId xmlns:a16="http://schemas.microsoft.com/office/drawing/2014/main" id="{BFB21E08-0BB7-B78A-4C3A-96BA6822EC05}"/>
              </a:ext>
            </a:extLst>
          </p:cNvPr>
          <p:cNvGraphicFramePr>
            <a:graphicFrameLocks noGrp="1"/>
          </p:cNvGraphicFramePr>
          <p:nvPr>
            <p:ph idx="1"/>
            <p:extLst>
              <p:ext uri="{D42A27DB-BD31-4B8C-83A1-F6EECF244321}">
                <p14:modId xmlns:p14="http://schemas.microsoft.com/office/powerpoint/2010/main" val="3072752772"/>
              </p:ext>
            </p:extLst>
          </p:nvPr>
        </p:nvGraphicFramePr>
        <p:xfrm>
          <a:off x="838200" y="1825625"/>
          <a:ext cx="7886697" cy="3708400"/>
        </p:xfrm>
        <a:graphic>
          <a:graphicData uri="http://schemas.openxmlformats.org/drawingml/2006/table">
            <a:tbl>
              <a:tblPr firstRow="1" bandRow="1">
                <a:tableStyleId>{5C22544A-7EE6-4342-B048-85BDC9FD1C3A}</a:tableStyleId>
              </a:tblPr>
              <a:tblGrid>
                <a:gridCol w="2628899">
                  <a:extLst>
                    <a:ext uri="{9D8B030D-6E8A-4147-A177-3AD203B41FA5}">
                      <a16:colId xmlns:a16="http://schemas.microsoft.com/office/drawing/2014/main" val="3462308821"/>
                    </a:ext>
                  </a:extLst>
                </a:gridCol>
                <a:gridCol w="2628899">
                  <a:extLst>
                    <a:ext uri="{9D8B030D-6E8A-4147-A177-3AD203B41FA5}">
                      <a16:colId xmlns:a16="http://schemas.microsoft.com/office/drawing/2014/main" val="429798696"/>
                    </a:ext>
                  </a:extLst>
                </a:gridCol>
                <a:gridCol w="2628899">
                  <a:extLst>
                    <a:ext uri="{9D8B030D-6E8A-4147-A177-3AD203B41FA5}">
                      <a16:colId xmlns:a16="http://schemas.microsoft.com/office/drawing/2014/main" val="2161869761"/>
                    </a:ext>
                  </a:extLst>
                </a:gridCol>
              </a:tblGrid>
              <a:tr h="370840">
                <a:tc>
                  <a:txBody>
                    <a:bodyPr/>
                    <a:lstStyle/>
                    <a:p>
                      <a:pPr algn="ctr" fontAlgn="ctr"/>
                      <a:r>
                        <a:rPr lang="en-US" sz="1100" b="0" i="0" u="none" strike="noStrike" dirty="0">
                          <a:solidFill>
                            <a:srgbClr val="000000"/>
                          </a:solidFill>
                          <a:effectLst/>
                          <a:latin typeface="Source Sans Pro" panose="020B0503030403020204" pitchFamily="34" charset="0"/>
                        </a:rPr>
                        <a:t>Measure</a:t>
                      </a:r>
                    </a:p>
                  </a:txBody>
                  <a:tcPr marL="9525" marR="9525" marT="9525" marB="0" anchor="ctr"/>
                </a:tc>
                <a:tc>
                  <a:txBody>
                    <a:bodyPr/>
                    <a:lstStyle/>
                    <a:p>
                      <a:pPr algn="ctr" fontAlgn="ctr"/>
                      <a:r>
                        <a:rPr lang="en-US" sz="1100" b="0" i="0" u="none" strike="noStrike">
                          <a:solidFill>
                            <a:srgbClr val="000000"/>
                          </a:solidFill>
                          <a:effectLst/>
                          <a:latin typeface="Source Sans Pro" panose="020B0503030403020204" pitchFamily="34" charset="0"/>
                        </a:rPr>
                        <a:t>Cuyahoga County Population Estimate</a:t>
                      </a:r>
                    </a:p>
                  </a:txBody>
                  <a:tcPr marL="9525" marR="9525" marT="9525" marB="0" anchor="ctr"/>
                </a:tc>
                <a:tc>
                  <a:txBody>
                    <a:bodyPr/>
                    <a:lstStyle/>
                    <a:p>
                      <a:pPr algn="ctr" fontAlgn="ctr"/>
                      <a:r>
                        <a:rPr lang="en-US" sz="1100" b="0" i="0" u="none" strike="noStrike">
                          <a:solidFill>
                            <a:srgbClr val="000000"/>
                          </a:solidFill>
                          <a:effectLst/>
                          <a:latin typeface="Source Sans Pro" panose="020B0503030403020204" pitchFamily="34" charset="0"/>
                        </a:rPr>
                        <a:t>Ohio Population Estimate</a:t>
                      </a:r>
                    </a:p>
                  </a:txBody>
                  <a:tcPr marL="9525" marR="9525" marT="9525" marB="0" anchor="ctr"/>
                </a:tc>
                <a:extLst>
                  <a:ext uri="{0D108BD9-81ED-4DB2-BD59-A6C34878D82A}">
                    <a16:rowId xmlns:a16="http://schemas.microsoft.com/office/drawing/2014/main" val="735341926"/>
                  </a:ext>
                </a:extLst>
              </a:tr>
              <a:tr h="370840">
                <a:tc>
                  <a:txBody>
                    <a:bodyPr/>
                    <a:lstStyle/>
                    <a:p>
                      <a:pPr algn="ctr" fontAlgn="ctr"/>
                      <a:r>
                        <a:rPr lang="en-US" sz="1100" b="0" i="0" u="none" strike="noStrike">
                          <a:solidFill>
                            <a:srgbClr val="000000"/>
                          </a:solidFill>
                          <a:effectLst/>
                          <a:latin typeface="Source Sans Pro" panose="020B0503030403020204" pitchFamily="34" charset="0"/>
                        </a:rPr>
                        <a:t>Total Population</a:t>
                      </a:r>
                    </a:p>
                  </a:txBody>
                  <a:tcPr marL="9525" marR="9525" marT="9525" marB="0" anchor="ctr"/>
                </a:tc>
                <a:tc>
                  <a:txBody>
                    <a:bodyPr/>
                    <a:lstStyle/>
                    <a:p>
                      <a:pPr algn="ctr" fontAlgn="ctr"/>
                      <a:r>
                        <a:rPr lang="en-US" sz="1100" b="0" i="0" u="none" strike="noStrike">
                          <a:solidFill>
                            <a:srgbClr val="000000"/>
                          </a:solidFill>
                          <a:effectLst/>
                          <a:latin typeface="Source Sans Pro" panose="020B0503030403020204" pitchFamily="34" charset="0"/>
                        </a:rPr>
                        <a:t>1,263,667</a:t>
                      </a:r>
                    </a:p>
                  </a:txBody>
                  <a:tcPr marL="9525" marR="9525" marT="9525" marB="0" anchor="ctr"/>
                </a:tc>
                <a:tc>
                  <a:txBody>
                    <a:bodyPr/>
                    <a:lstStyle/>
                    <a:p>
                      <a:pPr algn="ctr" fontAlgn="ctr"/>
                      <a:r>
                        <a:rPr lang="en-US" sz="1100" b="0" i="0" u="none" strike="noStrike">
                          <a:solidFill>
                            <a:srgbClr val="000000"/>
                          </a:solidFill>
                          <a:effectLst/>
                          <a:latin typeface="Source Sans Pro" panose="020B0503030403020204" pitchFamily="34" charset="0"/>
                        </a:rPr>
                        <a:t>11,769,923</a:t>
                      </a:r>
                    </a:p>
                  </a:txBody>
                  <a:tcPr marL="9525" marR="9525" marT="9525" marB="0" anchor="ctr"/>
                </a:tc>
                <a:extLst>
                  <a:ext uri="{0D108BD9-81ED-4DB2-BD59-A6C34878D82A}">
                    <a16:rowId xmlns:a16="http://schemas.microsoft.com/office/drawing/2014/main" val="1642343780"/>
                  </a:ext>
                </a:extLst>
              </a:tr>
              <a:tr h="370840">
                <a:tc>
                  <a:txBody>
                    <a:bodyPr/>
                    <a:lstStyle/>
                    <a:p>
                      <a:pPr algn="ctr" fontAlgn="ctr"/>
                      <a:r>
                        <a:rPr lang="en-US" sz="1100" b="0" i="0" u="none" strike="noStrike">
                          <a:solidFill>
                            <a:srgbClr val="000000"/>
                          </a:solidFill>
                          <a:effectLst/>
                          <a:latin typeface="Source Sans Pro" panose="020B0503030403020204" pitchFamily="34" charset="0"/>
                        </a:rPr>
                        <a:t>% Less than 18 Years</a:t>
                      </a:r>
                    </a:p>
                  </a:txBody>
                  <a:tcPr marL="9525" marR="9525" marT="9525" marB="0" anchor="ctr"/>
                </a:tc>
                <a:tc>
                  <a:txBody>
                    <a:bodyPr/>
                    <a:lstStyle/>
                    <a:p>
                      <a:pPr algn="ctr" fontAlgn="ctr"/>
                      <a:r>
                        <a:rPr lang="en-US" sz="1100" b="0" i="0" u="none" strike="noStrike">
                          <a:solidFill>
                            <a:srgbClr val="000000"/>
                          </a:solidFill>
                          <a:effectLst/>
                          <a:latin typeface="Source Sans Pro" panose="020B0503030403020204" pitchFamily="34" charset="0"/>
                        </a:rPr>
                        <a:t>20.90%</a:t>
                      </a:r>
                    </a:p>
                  </a:txBody>
                  <a:tcPr marL="9525" marR="9525" marT="9525" marB="0" anchor="ctr"/>
                </a:tc>
                <a:tc>
                  <a:txBody>
                    <a:bodyPr/>
                    <a:lstStyle/>
                    <a:p>
                      <a:pPr algn="ctr" fontAlgn="ctr"/>
                      <a:r>
                        <a:rPr lang="en-US" sz="1100" b="0" i="0" u="none" strike="noStrike">
                          <a:solidFill>
                            <a:srgbClr val="000000"/>
                          </a:solidFill>
                          <a:effectLst/>
                          <a:latin typeface="Source Sans Pro" panose="020B0503030403020204" pitchFamily="34" charset="0"/>
                        </a:rPr>
                        <a:t>22.30%</a:t>
                      </a:r>
                    </a:p>
                  </a:txBody>
                  <a:tcPr marL="9525" marR="9525" marT="9525" marB="0" anchor="ctr"/>
                </a:tc>
                <a:extLst>
                  <a:ext uri="{0D108BD9-81ED-4DB2-BD59-A6C34878D82A}">
                    <a16:rowId xmlns:a16="http://schemas.microsoft.com/office/drawing/2014/main" val="3171983634"/>
                  </a:ext>
                </a:extLst>
              </a:tr>
              <a:tr h="370840">
                <a:tc>
                  <a:txBody>
                    <a:bodyPr/>
                    <a:lstStyle/>
                    <a:p>
                      <a:pPr algn="ctr" fontAlgn="ctr"/>
                      <a:r>
                        <a:rPr lang="en-US" sz="1100" b="0" i="0" u="none" strike="noStrike">
                          <a:solidFill>
                            <a:srgbClr val="000000"/>
                          </a:solidFill>
                          <a:effectLst/>
                          <a:latin typeface="Source Sans Pro" panose="020B0503030403020204" pitchFamily="34" charset="0"/>
                        </a:rPr>
                        <a:t>% Black</a:t>
                      </a:r>
                    </a:p>
                  </a:txBody>
                  <a:tcPr marL="9525" marR="9525" marT="9525" marB="0" anchor="ctr"/>
                </a:tc>
                <a:tc>
                  <a:txBody>
                    <a:bodyPr/>
                    <a:lstStyle/>
                    <a:p>
                      <a:pPr algn="ctr" fontAlgn="ctr"/>
                      <a:r>
                        <a:rPr lang="en-US" sz="1100" b="0" i="0" u="none" strike="noStrike">
                          <a:solidFill>
                            <a:srgbClr val="000000"/>
                          </a:solidFill>
                          <a:effectLst/>
                          <a:latin typeface="Source Sans Pro" panose="020B0503030403020204" pitchFamily="34" charset="0"/>
                        </a:rPr>
                        <a:t>28.80%</a:t>
                      </a:r>
                    </a:p>
                  </a:txBody>
                  <a:tcPr marL="9525" marR="9525" marT="9525" marB="0" anchor="ctr"/>
                </a:tc>
                <a:tc>
                  <a:txBody>
                    <a:bodyPr/>
                    <a:lstStyle/>
                    <a:p>
                      <a:pPr algn="ctr" fontAlgn="ctr"/>
                      <a:r>
                        <a:rPr lang="en-US" sz="1100" b="0" i="0" u="none" strike="noStrike">
                          <a:solidFill>
                            <a:srgbClr val="000000"/>
                          </a:solidFill>
                          <a:effectLst/>
                          <a:latin typeface="Source Sans Pro" panose="020B0503030403020204" pitchFamily="34" charset="0"/>
                        </a:rPr>
                        <a:t>12.20%</a:t>
                      </a:r>
                    </a:p>
                  </a:txBody>
                  <a:tcPr marL="9525" marR="9525" marT="9525" marB="0" anchor="ctr"/>
                </a:tc>
                <a:extLst>
                  <a:ext uri="{0D108BD9-81ED-4DB2-BD59-A6C34878D82A}">
                    <a16:rowId xmlns:a16="http://schemas.microsoft.com/office/drawing/2014/main" val="589545809"/>
                  </a:ext>
                </a:extLst>
              </a:tr>
              <a:tr h="370840">
                <a:tc>
                  <a:txBody>
                    <a:bodyPr/>
                    <a:lstStyle/>
                    <a:p>
                      <a:pPr algn="ctr" fontAlgn="ctr"/>
                      <a:r>
                        <a:rPr lang="en-US" sz="1100" b="0" i="0" u="none" strike="noStrike">
                          <a:solidFill>
                            <a:srgbClr val="000000"/>
                          </a:solidFill>
                          <a:effectLst/>
                          <a:latin typeface="Source Sans Pro" panose="020B0503030403020204" pitchFamily="34" charset="0"/>
                        </a:rPr>
                        <a:t>% Hispanic</a:t>
                      </a:r>
                    </a:p>
                  </a:txBody>
                  <a:tcPr marL="9525" marR="9525" marT="9525" marB="0" anchor="ctr"/>
                </a:tc>
                <a:tc>
                  <a:txBody>
                    <a:bodyPr/>
                    <a:lstStyle/>
                    <a:p>
                      <a:pPr algn="ctr" fontAlgn="ctr"/>
                      <a:r>
                        <a:rPr lang="en-US" sz="1100" b="0" i="0" u="none" strike="noStrike">
                          <a:solidFill>
                            <a:srgbClr val="000000"/>
                          </a:solidFill>
                          <a:effectLst/>
                          <a:latin typeface="Source Sans Pro" panose="020B0503030403020204" pitchFamily="34" charset="0"/>
                        </a:rPr>
                        <a:t>6.30%</a:t>
                      </a:r>
                    </a:p>
                  </a:txBody>
                  <a:tcPr marL="9525" marR="9525" marT="9525" marB="0" anchor="ctr"/>
                </a:tc>
                <a:tc>
                  <a:txBody>
                    <a:bodyPr/>
                    <a:lstStyle/>
                    <a:p>
                      <a:pPr algn="ctr" fontAlgn="ctr"/>
                      <a:r>
                        <a:rPr lang="en-US" sz="1100" b="0" i="0" u="none" strike="noStrike">
                          <a:solidFill>
                            <a:srgbClr val="000000"/>
                          </a:solidFill>
                          <a:effectLst/>
                          <a:latin typeface="Source Sans Pro" panose="020B0503030403020204" pitchFamily="34" charset="0"/>
                        </a:rPr>
                        <a:t>4.10%</a:t>
                      </a:r>
                    </a:p>
                  </a:txBody>
                  <a:tcPr marL="9525" marR="9525" marT="9525" marB="0" anchor="ctr"/>
                </a:tc>
                <a:extLst>
                  <a:ext uri="{0D108BD9-81ED-4DB2-BD59-A6C34878D82A}">
                    <a16:rowId xmlns:a16="http://schemas.microsoft.com/office/drawing/2014/main" val="286832062"/>
                  </a:ext>
                </a:extLst>
              </a:tr>
              <a:tr h="370840">
                <a:tc>
                  <a:txBody>
                    <a:bodyPr/>
                    <a:lstStyle/>
                    <a:p>
                      <a:pPr algn="ctr" fontAlgn="ctr"/>
                      <a:r>
                        <a:rPr lang="en-US" sz="1100" b="0" i="0" u="none" strike="noStrike">
                          <a:solidFill>
                            <a:srgbClr val="000000"/>
                          </a:solidFill>
                          <a:effectLst/>
                          <a:latin typeface="Source Sans Pro" panose="020B0503030403020204" pitchFamily="34" charset="0"/>
                        </a:rPr>
                        <a:t>% of those 25 years and older with less than high school diploma</a:t>
                      </a:r>
                    </a:p>
                  </a:txBody>
                  <a:tcPr marL="9525" marR="9525" marT="9525" marB="0" anchor="ctr"/>
                </a:tc>
                <a:tc>
                  <a:txBody>
                    <a:bodyPr/>
                    <a:lstStyle/>
                    <a:p>
                      <a:pPr algn="ctr" fontAlgn="ctr"/>
                      <a:r>
                        <a:rPr lang="en-US" sz="1100" b="0" i="0" u="none" strike="noStrike">
                          <a:solidFill>
                            <a:srgbClr val="000000"/>
                          </a:solidFill>
                          <a:effectLst/>
                          <a:latin typeface="Source Sans Pro" panose="020B0503030403020204" pitchFamily="34" charset="0"/>
                        </a:rPr>
                        <a:t>9.20%</a:t>
                      </a:r>
                    </a:p>
                  </a:txBody>
                  <a:tcPr marL="9525" marR="9525" marT="9525" marB="0" anchor="ctr"/>
                </a:tc>
                <a:tc>
                  <a:txBody>
                    <a:bodyPr/>
                    <a:lstStyle/>
                    <a:p>
                      <a:pPr algn="ctr" fontAlgn="ctr"/>
                      <a:r>
                        <a:rPr lang="en-US" sz="1100" b="0" i="0" u="none" strike="noStrike">
                          <a:solidFill>
                            <a:srgbClr val="000000"/>
                          </a:solidFill>
                          <a:effectLst/>
                          <a:latin typeface="Source Sans Pro" panose="020B0503030403020204" pitchFamily="34" charset="0"/>
                        </a:rPr>
                        <a:t>8.90%</a:t>
                      </a:r>
                    </a:p>
                  </a:txBody>
                  <a:tcPr marL="9525" marR="9525" marT="9525" marB="0" anchor="ctr"/>
                </a:tc>
                <a:extLst>
                  <a:ext uri="{0D108BD9-81ED-4DB2-BD59-A6C34878D82A}">
                    <a16:rowId xmlns:a16="http://schemas.microsoft.com/office/drawing/2014/main" val="494778033"/>
                  </a:ext>
                </a:extLst>
              </a:tr>
              <a:tr h="370840">
                <a:tc>
                  <a:txBody>
                    <a:bodyPr/>
                    <a:lstStyle/>
                    <a:p>
                      <a:pPr algn="ctr" fontAlgn="ctr"/>
                      <a:r>
                        <a:rPr lang="en-US" sz="1100" b="0" i="0" u="none" strike="noStrike">
                          <a:solidFill>
                            <a:srgbClr val="000000"/>
                          </a:solidFill>
                          <a:effectLst/>
                          <a:latin typeface="Source Sans Pro" panose="020B0503030403020204" pitchFamily="34" charset="0"/>
                        </a:rPr>
                        <a:t>Civilian noninstitutional population without health insurance</a:t>
                      </a:r>
                    </a:p>
                  </a:txBody>
                  <a:tcPr marL="9525" marR="9525" marT="9525" marB="0" anchor="ctr"/>
                </a:tc>
                <a:tc>
                  <a:txBody>
                    <a:bodyPr/>
                    <a:lstStyle/>
                    <a:p>
                      <a:pPr algn="ctr" fontAlgn="ctr"/>
                      <a:r>
                        <a:rPr lang="en-US" sz="1100" b="0" i="0" u="none" strike="noStrike">
                          <a:solidFill>
                            <a:srgbClr val="000000"/>
                          </a:solidFill>
                          <a:effectLst/>
                          <a:latin typeface="Source Sans Pro" panose="020B0503030403020204" pitchFamily="34" charset="0"/>
                        </a:rPr>
                        <a:t>5.50%</a:t>
                      </a:r>
                    </a:p>
                  </a:txBody>
                  <a:tcPr marL="9525" marR="9525" marT="9525" marB="0" anchor="ctr"/>
                </a:tc>
                <a:tc>
                  <a:txBody>
                    <a:bodyPr/>
                    <a:lstStyle/>
                    <a:p>
                      <a:pPr algn="ctr" fontAlgn="ctr"/>
                      <a:r>
                        <a:rPr lang="en-US" sz="1100" b="0" i="0" u="none" strike="noStrike">
                          <a:solidFill>
                            <a:srgbClr val="000000"/>
                          </a:solidFill>
                          <a:effectLst/>
                          <a:latin typeface="Source Sans Pro" panose="020B0503030403020204" pitchFamily="34" charset="0"/>
                        </a:rPr>
                        <a:t>6.30%</a:t>
                      </a:r>
                    </a:p>
                  </a:txBody>
                  <a:tcPr marL="9525" marR="9525" marT="9525" marB="0" anchor="ctr"/>
                </a:tc>
                <a:extLst>
                  <a:ext uri="{0D108BD9-81ED-4DB2-BD59-A6C34878D82A}">
                    <a16:rowId xmlns:a16="http://schemas.microsoft.com/office/drawing/2014/main" val="3059176178"/>
                  </a:ext>
                </a:extLst>
              </a:tr>
              <a:tr h="370840">
                <a:tc>
                  <a:txBody>
                    <a:bodyPr/>
                    <a:lstStyle/>
                    <a:p>
                      <a:pPr algn="ctr" fontAlgn="ctr"/>
                      <a:r>
                        <a:rPr lang="en-US" sz="1100" b="0" i="0" u="none" strike="noStrike">
                          <a:solidFill>
                            <a:srgbClr val="000000"/>
                          </a:solidFill>
                          <a:effectLst/>
                          <a:latin typeface="Source Sans Pro" panose="020B0503030403020204" pitchFamily="34" charset="0"/>
                        </a:rPr>
                        <a:t>Median household income</a:t>
                      </a:r>
                    </a:p>
                  </a:txBody>
                  <a:tcPr marL="9525" marR="9525" marT="9525" marB="0" anchor="ctr"/>
                </a:tc>
                <a:tc>
                  <a:txBody>
                    <a:bodyPr/>
                    <a:lstStyle/>
                    <a:p>
                      <a:pPr algn="ctr" fontAlgn="ctr"/>
                      <a:r>
                        <a:rPr lang="en-US" sz="1100" b="0" i="0" u="none" strike="noStrike">
                          <a:solidFill>
                            <a:srgbClr val="000000"/>
                          </a:solidFill>
                          <a:effectLst/>
                          <a:latin typeface="Source Sans Pro" panose="020B0503030403020204" pitchFamily="34" charset="0"/>
                        </a:rPr>
                        <a:t>$55,132 </a:t>
                      </a:r>
                    </a:p>
                  </a:txBody>
                  <a:tcPr marL="9525" marR="9525" marT="9525" marB="0" anchor="ctr"/>
                </a:tc>
                <a:tc>
                  <a:txBody>
                    <a:bodyPr/>
                    <a:lstStyle/>
                    <a:p>
                      <a:pPr algn="ctr" fontAlgn="ctr"/>
                      <a:r>
                        <a:rPr lang="en-US" sz="1100" b="0" i="0" u="none" strike="noStrike">
                          <a:solidFill>
                            <a:srgbClr val="000000"/>
                          </a:solidFill>
                          <a:effectLst/>
                          <a:latin typeface="Source Sans Pro" panose="020B0503030403020204" pitchFamily="34" charset="0"/>
                        </a:rPr>
                        <a:t>$62,262 </a:t>
                      </a:r>
                    </a:p>
                  </a:txBody>
                  <a:tcPr marL="9525" marR="9525" marT="9525" marB="0" anchor="ctr"/>
                </a:tc>
                <a:extLst>
                  <a:ext uri="{0D108BD9-81ED-4DB2-BD59-A6C34878D82A}">
                    <a16:rowId xmlns:a16="http://schemas.microsoft.com/office/drawing/2014/main" val="3698508555"/>
                  </a:ext>
                </a:extLst>
              </a:tr>
              <a:tr h="370840">
                <a:tc>
                  <a:txBody>
                    <a:bodyPr/>
                    <a:lstStyle/>
                    <a:p>
                      <a:pPr algn="ctr" fontAlgn="ctr"/>
                      <a:r>
                        <a:rPr lang="en-US" sz="1100" b="0" i="0" u="none" strike="noStrike">
                          <a:solidFill>
                            <a:srgbClr val="000000"/>
                          </a:solidFill>
                          <a:effectLst/>
                          <a:latin typeface="Source Sans Pro" panose="020B0503030403020204" pitchFamily="34" charset="0"/>
                        </a:rPr>
                        <a:t>% in poverty</a:t>
                      </a:r>
                    </a:p>
                  </a:txBody>
                  <a:tcPr marL="9525" marR="9525" marT="9525" marB="0" anchor="ctr"/>
                </a:tc>
                <a:tc>
                  <a:txBody>
                    <a:bodyPr/>
                    <a:lstStyle/>
                    <a:p>
                      <a:pPr algn="ctr" fontAlgn="ctr"/>
                      <a:r>
                        <a:rPr lang="en-US" sz="1100" b="0" i="0" u="none" strike="noStrike">
                          <a:solidFill>
                            <a:srgbClr val="000000"/>
                          </a:solidFill>
                          <a:effectLst/>
                          <a:latin typeface="Source Sans Pro" panose="020B0503030403020204" pitchFamily="34" charset="0"/>
                        </a:rPr>
                        <a:t>16.70%</a:t>
                      </a:r>
                    </a:p>
                  </a:txBody>
                  <a:tcPr marL="9525" marR="9525" marT="9525" marB="0" anchor="ctr"/>
                </a:tc>
                <a:tc>
                  <a:txBody>
                    <a:bodyPr/>
                    <a:lstStyle/>
                    <a:p>
                      <a:pPr algn="ctr" fontAlgn="ctr"/>
                      <a:r>
                        <a:rPr lang="en-US" sz="1100" b="0" i="0" u="none" strike="noStrike">
                          <a:solidFill>
                            <a:srgbClr val="000000"/>
                          </a:solidFill>
                          <a:effectLst/>
                          <a:latin typeface="Source Sans Pro" panose="020B0503030403020204" pitchFamily="34" charset="0"/>
                        </a:rPr>
                        <a:t>13.40%</a:t>
                      </a:r>
                    </a:p>
                  </a:txBody>
                  <a:tcPr marL="9525" marR="9525" marT="9525" marB="0" anchor="ctr"/>
                </a:tc>
                <a:extLst>
                  <a:ext uri="{0D108BD9-81ED-4DB2-BD59-A6C34878D82A}">
                    <a16:rowId xmlns:a16="http://schemas.microsoft.com/office/drawing/2014/main" val="2424393929"/>
                  </a:ext>
                </a:extLst>
              </a:tr>
              <a:tr h="370840">
                <a:tc>
                  <a:txBody>
                    <a:bodyPr/>
                    <a:lstStyle/>
                    <a:p>
                      <a:pPr algn="ctr" fontAlgn="ctr"/>
                      <a:r>
                        <a:rPr lang="en-US" sz="1100" b="0" i="0" u="none" strike="noStrike" dirty="0">
                          <a:solidFill>
                            <a:srgbClr val="000000"/>
                          </a:solidFill>
                          <a:effectLst/>
                          <a:latin typeface="Source Sans Pro" panose="020B0503030403020204" pitchFamily="34" charset="0"/>
                        </a:rPr>
                        <a:t>% of housing units that were vacant</a:t>
                      </a:r>
                    </a:p>
                  </a:txBody>
                  <a:tcPr marL="9525" marR="9525" marT="9525" marB="0" anchor="ctr"/>
                </a:tc>
                <a:tc>
                  <a:txBody>
                    <a:bodyPr/>
                    <a:lstStyle/>
                    <a:p>
                      <a:pPr algn="ctr" fontAlgn="ctr"/>
                      <a:r>
                        <a:rPr lang="en-US" sz="1100" b="0" i="0" u="none" strike="noStrike">
                          <a:solidFill>
                            <a:srgbClr val="000000"/>
                          </a:solidFill>
                          <a:effectLst/>
                          <a:latin typeface="Source Sans Pro" panose="020B0503030403020204" pitchFamily="34" charset="0"/>
                        </a:rPr>
                        <a:t>10.60%</a:t>
                      </a:r>
                    </a:p>
                  </a:txBody>
                  <a:tcPr marL="9525" marR="9525" marT="9525" marB="0" anchor="ctr"/>
                </a:tc>
                <a:tc>
                  <a:txBody>
                    <a:bodyPr/>
                    <a:lstStyle/>
                    <a:p>
                      <a:pPr algn="ctr" fontAlgn="ctr"/>
                      <a:r>
                        <a:rPr lang="en-US" sz="1100" b="0" i="0" u="none" strike="noStrike" dirty="0">
                          <a:solidFill>
                            <a:srgbClr val="000000"/>
                          </a:solidFill>
                          <a:effectLst/>
                          <a:latin typeface="Source Sans Pro" panose="020B0503030403020204" pitchFamily="34" charset="0"/>
                        </a:rPr>
                        <a:t>9.10%</a:t>
                      </a:r>
                    </a:p>
                  </a:txBody>
                  <a:tcPr marL="9525" marR="9525" marT="9525" marB="0" anchor="ctr"/>
                </a:tc>
                <a:extLst>
                  <a:ext uri="{0D108BD9-81ED-4DB2-BD59-A6C34878D82A}">
                    <a16:rowId xmlns:a16="http://schemas.microsoft.com/office/drawing/2014/main" val="3863175098"/>
                  </a:ext>
                </a:extLst>
              </a:tr>
            </a:tbl>
          </a:graphicData>
        </a:graphic>
      </p:graphicFrame>
      <p:sp>
        <p:nvSpPr>
          <p:cNvPr id="5" name="TextBox 4">
            <a:extLst>
              <a:ext uri="{FF2B5EF4-FFF2-40B4-BE49-F238E27FC236}">
                <a16:creationId xmlns:a16="http://schemas.microsoft.com/office/drawing/2014/main" id="{CEE6B7F4-7FD0-89DD-0122-3BEF57560644}"/>
              </a:ext>
            </a:extLst>
          </p:cNvPr>
          <p:cNvSpPr txBox="1"/>
          <p:nvPr/>
        </p:nvSpPr>
        <p:spPr>
          <a:xfrm>
            <a:off x="5029200" y="5993206"/>
            <a:ext cx="2667000" cy="215444"/>
          </a:xfrm>
          <a:prstGeom prst="rect">
            <a:avLst/>
          </a:prstGeom>
          <a:noFill/>
        </p:spPr>
        <p:txBody>
          <a:bodyPr wrap="square">
            <a:spAutoFit/>
          </a:bodyPr>
          <a:lstStyle/>
          <a:p>
            <a:r>
              <a:rPr lang="en-US" sz="800" dirty="0">
                <a:latin typeface="Source Sans Pro" panose="020B0503030403020204" pitchFamily="34" charset="0"/>
                <a:ea typeface="Source Sans Pro" panose="020B0503030403020204" pitchFamily="34" charset="0"/>
                <a:cs typeface="Calibri" panose="020F0502020204030204" pitchFamily="34" charset="0"/>
              </a:rPr>
              <a:t>Source: United States Census Bureau, Year 202</a:t>
            </a:r>
            <a:r>
              <a:rPr lang="en-US" sz="800" dirty="0">
                <a:latin typeface="Calibri" panose="020F0502020204030204" pitchFamily="34" charset="0"/>
                <a:cs typeface="Calibri" panose="020F0502020204030204" pitchFamily="34" charset="0"/>
              </a:rPr>
              <a:t>1</a:t>
            </a:r>
            <a:endParaRPr lang="en-US" sz="800" dirty="0"/>
          </a:p>
        </p:txBody>
      </p:sp>
    </p:spTree>
    <p:extLst>
      <p:ext uri="{BB962C8B-B14F-4D97-AF65-F5344CB8AC3E}">
        <p14:creationId xmlns:p14="http://schemas.microsoft.com/office/powerpoint/2010/main" val="42846259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2CF120-E3CF-419C-9CB4-7EC947AD8E29}"/>
              </a:ext>
            </a:extLst>
          </p:cNvPr>
          <p:cNvSpPr>
            <a:spLocks noGrp="1"/>
          </p:cNvSpPr>
          <p:nvPr>
            <p:ph type="title"/>
          </p:nvPr>
        </p:nvSpPr>
        <p:spPr/>
        <p:txBody>
          <a:bodyPr>
            <a:noAutofit/>
          </a:bodyPr>
          <a:lstStyle/>
          <a:p>
            <a:r>
              <a:rPr lang="en-US" sz="3600" dirty="0">
                <a:ea typeface="Open Sans Semibold" panose="020B0706030804020204" pitchFamily="34" charset="0"/>
                <a:cs typeface="Open Sans Semibold" panose="020B0706030804020204" pitchFamily="34" charset="0"/>
              </a:rPr>
              <a:t>Rates of Asthma Hospitalization &amp; Emergency Department Visits by Race-Age Group, Cuyahoga County 2016-2021</a:t>
            </a:r>
            <a:endParaRPr lang="en-US" sz="3600" dirty="0"/>
          </a:p>
        </p:txBody>
      </p:sp>
      <p:graphicFrame>
        <p:nvGraphicFramePr>
          <p:cNvPr id="4" name="Content Placeholder 13">
            <a:extLst>
              <a:ext uri="{FF2B5EF4-FFF2-40B4-BE49-F238E27FC236}">
                <a16:creationId xmlns:a16="http://schemas.microsoft.com/office/drawing/2014/main" id="{D4D8C64E-53DE-54B6-CA39-11CDCFCD2268}"/>
              </a:ext>
            </a:extLst>
          </p:cNvPr>
          <p:cNvGraphicFramePr>
            <a:graphicFrameLocks noGrp="1"/>
          </p:cNvGraphicFramePr>
          <p:nvPr>
            <p:ph idx="1"/>
            <p:extLst>
              <p:ext uri="{D42A27DB-BD31-4B8C-83A1-F6EECF244321}">
                <p14:modId xmlns:p14="http://schemas.microsoft.com/office/powerpoint/2010/main" val="3215352939"/>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41B1DBC6-3A1B-F7A4-69D3-9090A18671B3}"/>
              </a:ext>
            </a:extLst>
          </p:cNvPr>
          <p:cNvSpPr txBox="1"/>
          <p:nvPr/>
        </p:nvSpPr>
        <p:spPr>
          <a:xfrm>
            <a:off x="284085" y="6311900"/>
            <a:ext cx="5075808" cy="461665"/>
          </a:xfrm>
          <a:prstGeom prst="rect">
            <a:avLst/>
          </a:prstGeom>
          <a:noFill/>
        </p:spPr>
        <p:txBody>
          <a:bodyPr wrap="square">
            <a:spAutoFit/>
          </a:bodyPr>
          <a:lstStyle/>
          <a:p>
            <a:pPr algn="ctr">
              <a:defRPr/>
            </a:pPr>
            <a:r>
              <a:rPr lang="en-US" sz="800" dirty="0">
                <a:latin typeface="Source Sans Pro" panose="020B0503030403020204" pitchFamily="34" charset="0"/>
                <a:ea typeface="Source Sans Pro" panose="020B0503030403020204" pitchFamily="34" charset="0"/>
                <a:cs typeface="Calibri" panose="020F0502020204030204" pitchFamily="34" charset="0"/>
              </a:rPr>
              <a:t>Source: Ohio Hospital Association Clinical-Financial Data Set, Years 2016-2021</a:t>
            </a:r>
          </a:p>
          <a:p>
            <a:pPr algn="ctr">
              <a:defRPr/>
            </a:pPr>
            <a:r>
              <a:rPr lang="en-US" sz="800" dirty="0">
                <a:solidFill>
                  <a:srgbClr val="000000"/>
                </a:solidFill>
                <a:latin typeface="Source Sans Pro" panose="020B0503030403020204" pitchFamily="34" charset="0"/>
                <a:ea typeface="Source Sans Pro" panose="020B0503030403020204" pitchFamily="34" charset="0"/>
                <a:cs typeface="Times New Roman" panose="02020603050405020304" pitchFamily="18" charset="0"/>
              </a:rPr>
              <a:t>CDC WONDER On-line Database 1990-2020, Years 2016-2021</a:t>
            </a:r>
            <a:r>
              <a:rPr lang="en-US" sz="800" dirty="0">
                <a:latin typeface="Source Sans Pro" panose="020B0503030403020204" pitchFamily="34" charset="0"/>
                <a:ea typeface="Source Sans Pro" panose="020B0503030403020204" pitchFamily="34" charset="0"/>
                <a:cs typeface="Calibri" panose="020F0502020204030204" pitchFamily="34" charset="0"/>
              </a:rPr>
              <a:t> </a:t>
            </a:r>
          </a:p>
          <a:p>
            <a:pPr algn="ctr">
              <a:defRPr/>
            </a:pPr>
            <a:r>
              <a:rPr lang="en-US" sz="800" dirty="0">
                <a:latin typeface="Source Sans Pro" panose="020B0503030403020204" pitchFamily="34" charset="0"/>
                <a:ea typeface="Source Sans Pro" panose="020B0503030403020204" pitchFamily="34" charset="0"/>
                <a:cs typeface="Calibri" panose="020F0502020204030204" pitchFamily="34" charset="0"/>
              </a:rPr>
              <a:t> </a:t>
            </a:r>
          </a:p>
        </p:txBody>
      </p:sp>
    </p:spTree>
    <p:extLst>
      <p:ext uri="{BB962C8B-B14F-4D97-AF65-F5344CB8AC3E}">
        <p14:creationId xmlns:p14="http://schemas.microsoft.com/office/powerpoint/2010/main" val="23050440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F30DC6-E328-CD40-B98C-BA6E611A3838}"/>
              </a:ext>
            </a:extLst>
          </p:cNvPr>
          <p:cNvSpPr>
            <a:spLocks noGrp="1"/>
          </p:cNvSpPr>
          <p:nvPr>
            <p:ph type="title"/>
          </p:nvPr>
        </p:nvSpPr>
        <p:spPr/>
        <p:txBody>
          <a:bodyPr>
            <a:noAutofit/>
          </a:bodyPr>
          <a:lstStyle/>
          <a:p>
            <a:r>
              <a:rPr lang="en-US" sz="3600" dirty="0">
                <a:ea typeface="Open Sans Semibold" panose="020B0706030804020204" pitchFamily="34" charset="0"/>
                <a:cs typeface="Open Sans Semibold" panose="020B0706030804020204" pitchFamily="34" charset="0"/>
              </a:rPr>
              <a:t>Rates of Asthma Hospitalization &amp; Emergency Department Visits by Race/Ethnic-Age Group, Cuyahoga County 2016-202</a:t>
            </a:r>
            <a:r>
              <a:rPr lang="en-US" sz="3600" dirty="0"/>
              <a:t>1</a:t>
            </a:r>
          </a:p>
        </p:txBody>
      </p:sp>
      <p:graphicFrame>
        <p:nvGraphicFramePr>
          <p:cNvPr id="4" name="Content Placeholder 8">
            <a:extLst>
              <a:ext uri="{FF2B5EF4-FFF2-40B4-BE49-F238E27FC236}">
                <a16:creationId xmlns:a16="http://schemas.microsoft.com/office/drawing/2014/main" id="{6C97F2D4-AB64-B92E-7169-825C1448A12C}"/>
              </a:ext>
            </a:extLst>
          </p:cNvPr>
          <p:cNvGraphicFramePr>
            <a:graphicFrameLocks noGrp="1"/>
          </p:cNvGraphicFramePr>
          <p:nvPr>
            <p:ph idx="1"/>
            <p:extLst>
              <p:ext uri="{D42A27DB-BD31-4B8C-83A1-F6EECF244321}">
                <p14:modId xmlns:p14="http://schemas.microsoft.com/office/powerpoint/2010/main" val="1434871457"/>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D1691F7C-8807-AD8E-8402-14E5150E54B0}"/>
              </a:ext>
            </a:extLst>
          </p:cNvPr>
          <p:cNvSpPr txBox="1"/>
          <p:nvPr/>
        </p:nvSpPr>
        <p:spPr>
          <a:xfrm>
            <a:off x="408373" y="6176963"/>
            <a:ext cx="2290439" cy="584775"/>
          </a:xfrm>
          <a:prstGeom prst="rect">
            <a:avLst/>
          </a:prstGeom>
          <a:noFill/>
        </p:spPr>
        <p:txBody>
          <a:bodyPr wrap="square">
            <a:spAutoFit/>
          </a:bodyPr>
          <a:lstStyle/>
          <a:p>
            <a:pPr algn="ctr">
              <a:defRPr/>
            </a:pPr>
            <a:r>
              <a:rPr lang="en-US" sz="800" dirty="0">
                <a:solidFill>
                  <a:prstClr val="black"/>
                </a:solidFill>
                <a:latin typeface="Source Sans Pro" panose="020B0503030403020204" pitchFamily="34" charset="0"/>
                <a:ea typeface="Source Sans Pro" panose="020B0503030403020204" pitchFamily="34" charset="0"/>
                <a:cs typeface="Calibri" panose="020F0502020204030204" pitchFamily="34" charset="0"/>
              </a:rPr>
              <a:t>Source: Ohio Hospital Association Clinical-Financial Data Set, Years 2016-2021</a:t>
            </a:r>
          </a:p>
          <a:p>
            <a:pPr algn="ctr">
              <a:defRPr/>
            </a:pPr>
            <a:r>
              <a:rPr lang="en-US" sz="800" dirty="0">
                <a:solidFill>
                  <a:srgbClr val="000000"/>
                </a:solidFill>
                <a:latin typeface="Source Sans Pro" panose="020B0503030403020204" pitchFamily="34" charset="0"/>
                <a:ea typeface="Source Sans Pro" panose="020B0503030403020204" pitchFamily="34" charset="0"/>
                <a:cs typeface="Times New Roman" panose="02020603050405020304" pitchFamily="18" charset="0"/>
              </a:rPr>
              <a:t>CDC WONDER On-line Database 1990-2020, Years 2016-2021</a:t>
            </a:r>
            <a:r>
              <a:rPr lang="en-US" sz="800" dirty="0">
                <a:solidFill>
                  <a:prstClr val="black"/>
                </a:solidFill>
                <a:latin typeface="Source Sans Pro" panose="020B0503030403020204" pitchFamily="34" charset="0"/>
                <a:ea typeface="Source Sans Pro" panose="020B0503030403020204" pitchFamily="34" charset="0"/>
                <a:cs typeface="Calibri" panose="020F0502020204030204" pitchFamily="34" charset="0"/>
              </a:rPr>
              <a:t> </a:t>
            </a:r>
          </a:p>
        </p:txBody>
      </p:sp>
    </p:spTree>
    <p:extLst>
      <p:ext uri="{BB962C8B-B14F-4D97-AF65-F5344CB8AC3E}">
        <p14:creationId xmlns:p14="http://schemas.microsoft.com/office/powerpoint/2010/main" val="39904044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F35FD3-AFFA-2C22-F417-D7CF6B18BF7C}"/>
              </a:ext>
            </a:extLst>
          </p:cNvPr>
          <p:cNvSpPr>
            <a:spLocks noGrp="1"/>
          </p:cNvSpPr>
          <p:nvPr>
            <p:ph type="title"/>
          </p:nvPr>
        </p:nvSpPr>
        <p:spPr/>
        <p:txBody>
          <a:bodyPr>
            <a:noAutofit/>
          </a:bodyPr>
          <a:lstStyle/>
          <a:p>
            <a:r>
              <a:rPr lang="en-US" sz="3600" dirty="0">
                <a:ea typeface="Open Sans Semibold" panose="020B0706030804020204" pitchFamily="34" charset="0"/>
                <a:cs typeface="Open Sans Semibold" panose="020B0706030804020204" pitchFamily="34" charset="0"/>
              </a:rPr>
              <a:t>Rates of Asthma Hospitalization &amp; Emergency Department Visits by Race-Age Group, Cuyahoga County 2016-2021</a:t>
            </a:r>
            <a:endParaRPr lang="en-US" sz="3600" dirty="0"/>
          </a:p>
        </p:txBody>
      </p:sp>
      <p:graphicFrame>
        <p:nvGraphicFramePr>
          <p:cNvPr id="4" name="Content Placeholder 17">
            <a:extLst>
              <a:ext uri="{FF2B5EF4-FFF2-40B4-BE49-F238E27FC236}">
                <a16:creationId xmlns:a16="http://schemas.microsoft.com/office/drawing/2014/main" id="{355353FD-C8E0-3791-9CF3-7758FEC6A8B9}"/>
              </a:ext>
            </a:extLst>
          </p:cNvPr>
          <p:cNvGraphicFramePr>
            <a:graphicFrameLocks noGrp="1"/>
          </p:cNvGraphicFramePr>
          <p:nvPr>
            <p:ph idx="1"/>
            <p:extLst>
              <p:ext uri="{D42A27DB-BD31-4B8C-83A1-F6EECF244321}">
                <p14:modId xmlns:p14="http://schemas.microsoft.com/office/powerpoint/2010/main" val="2255626248"/>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2473EAC6-EBEC-A835-E5B4-AFE146AD87B8}"/>
              </a:ext>
            </a:extLst>
          </p:cNvPr>
          <p:cNvSpPr txBox="1"/>
          <p:nvPr/>
        </p:nvSpPr>
        <p:spPr>
          <a:xfrm rot="10800000" flipV="1">
            <a:off x="275209" y="5831873"/>
            <a:ext cx="2041863" cy="584775"/>
          </a:xfrm>
          <a:prstGeom prst="rect">
            <a:avLst/>
          </a:prstGeom>
          <a:noFill/>
        </p:spPr>
        <p:txBody>
          <a:bodyPr wrap="square">
            <a:spAutoFit/>
          </a:bodyPr>
          <a:lstStyle/>
          <a:p>
            <a:pPr algn="ctr">
              <a:defRPr/>
            </a:pPr>
            <a:r>
              <a:rPr lang="en-US" sz="800" dirty="0">
                <a:latin typeface="Source Sans Pro" panose="020B0503030403020204" pitchFamily="34" charset="0"/>
                <a:ea typeface="Source Sans Pro" panose="020B0503030403020204" pitchFamily="34" charset="0"/>
                <a:cs typeface="Calibri" panose="020F0502020204030204" pitchFamily="34" charset="0"/>
              </a:rPr>
              <a:t>Source: Ohio Hospital Association Clinical-Financial Data Set, Years 2016-2021</a:t>
            </a:r>
          </a:p>
          <a:p>
            <a:pPr algn="ctr">
              <a:defRPr/>
            </a:pPr>
            <a:r>
              <a:rPr lang="en-US" sz="800" dirty="0">
                <a:solidFill>
                  <a:srgbClr val="000000"/>
                </a:solidFill>
                <a:latin typeface="Source Sans Pro" panose="020B0503030403020204" pitchFamily="34" charset="0"/>
                <a:ea typeface="Source Sans Pro" panose="020B0503030403020204" pitchFamily="34" charset="0"/>
                <a:cs typeface="Times New Roman" panose="02020603050405020304" pitchFamily="18" charset="0"/>
              </a:rPr>
              <a:t>CDC WONDER On-line Database 1990-2020, Years 2016-2021</a:t>
            </a:r>
            <a:r>
              <a:rPr lang="en-US" sz="800" dirty="0">
                <a:latin typeface="Source Sans Pro" panose="020B0503030403020204" pitchFamily="34" charset="0"/>
                <a:ea typeface="Source Sans Pro" panose="020B0503030403020204" pitchFamily="34" charset="0"/>
                <a:cs typeface="Calibri" panose="020F0502020204030204" pitchFamily="34" charset="0"/>
              </a:rPr>
              <a:t> </a:t>
            </a:r>
          </a:p>
        </p:txBody>
      </p:sp>
    </p:spTree>
    <p:extLst>
      <p:ext uri="{BB962C8B-B14F-4D97-AF65-F5344CB8AC3E}">
        <p14:creationId xmlns:p14="http://schemas.microsoft.com/office/powerpoint/2010/main" val="32327336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9C8898-5D2C-6D97-FA76-5CF430F71AF3}"/>
              </a:ext>
            </a:extLst>
          </p:cNvPr>
          <p:cNvSpPr>
            <a:spLocks noGrp="1"/>
          </p:cNvSpPr>
          <p:nvPr>
            <p:ph type="title"/>
          </p:nvPr>
        </p:nvSpPr>
        <p:spPr/>
        <p:txBody>
          <a:bodyPr>
            <a:noAutofit/>
          </a:bodyPr>
          <a:lstStyle/>
          <a:p>
            <a:r>
              <a:rPr lang="en-US" sz="3600" dirty="0">
                <a:ea typeface="Open Sans Semibold" panose="020B0706030804020204" pitchFamily="34" charset="0"/>
                <a:cs typeface="Open Sans Semibold" panose="020B0706030804020204" pitchFamily="34" charset="0"/>
              </a:rPr>
              <a:t>Rates of Asthma Hospitalization &amp; Emergency Department Visits by Race/Ethnic-Age Group, Cuyahoga County 2016-2021</a:t>
            </a:r>
            <a:endParaRPr lang="en-US" sz="3600" dirty="0"/>
          </a:p>
        </p:txBody>
      </p:sp>
      <p:graphicFrame>
        <p:nvGraphicFramePr>
          <p:cNvPr id="4" name="Content Placeholder 5">
            <a:extLst>
              <a:ext uri="{FF2B5EF4-FFF2-40B4-BE49-F238E27FC236}">
                <a16:creationId xmlns:a16="http://schemas.microsoft.com/office/drawing/2014/main" id="{3AEFAE40-C043-60F7-C1AC-4392664E9686}"/>
              </a:ext>
            </a:extLst>
          </p:cNvPr>
          <p:cNvGraphicFramePr>
            <a:graphicFrameLocks noGrp="1"/>
          </p:cNvGraphicFramePr>
          <p:nvPr>
            <p:ph idx="1"/>
            <p:extLst>
              <p:ext uri="{D42A27DB-BD31-4B8C-83A1-F6EECF244321}">
                <p14:modId xmlns:p14="http://schemas.microsoft.com/office/powerpoint/2010/main" val="981480634"/>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6E9D2D5A-DB78-4FB4-4DBC-A54D8C0B7221}"/>
              </a:ext>
            </a:extLst>
          </p:cNvPr>
          <p:cNvSpPr txBox="1"/>
          <p:nvPr/>
        </p:nvSpPr>
        <p:spPr>
          <a:xfrm flipH="1">
            <a:off x="541536" y="6027938"/>
            <a:ext cx="2157275" cy="584775"/>
          </a:xfrm>
          <a:prstGeom prst="rect">
            <a:avLst/>
          </a:prstGeom>
          <a:noFill/>
        </p:spPr>
        <p:txBody>
          <a:bodyPr wrap="square">
            <a:spAutoFit/>
          </a:bodyPr>
          <a:lstStyle/>
          <a:p>
            <a:pPr algn="ctr">
              <a:defRPr/>
            </a:pPr>
            <a:r>
              <a:rPr lang="en-US" sz="800" dirty="0">
                <a:solidFill>
                  <a:prstClr val="black"/>
                </a:solidFill>
                <a:latin typeface="Source Sans Pro" panose="020B0503030403020204" pitchFamily="34" charset="0"/>
                <a:ea typeface="Source Sans Pro" panose="020B0503030403020204" pitchFamily="34" charset="0"/>
                <a:cs typeface="Calibri" panose="020F0502020204030204" pitchFamily="34" charset="0"/>
              </a:rPr>
              <a:t>Source: Ohio Hospital Association Clinical-Financial Data Set, Years 2016-2021</a:t>
            </a:r>
          </a:p>
          <a:p>
            <a:pPr algn="ctr">
              <a:defRPr/>
            </a:pPr>
            <a:r>
              <a:rPr lang="en-US" sz="800" dirty="0">
                <a:solidFill>
                  <a:srgbClr val="000000"/>
                </a:solidFill>
                <a:latin typeface="Source Sans Pro" panose="020B0503030403020204" pitchFamily="34" charset="0"/>
                <a:ea typeface="Source Sans Pro" panose="020B0503030403020204" pitchFamily="34" charset="0"/>
                <a:cs typeface="Times New Roman" panose="02020603050405020304" pitchFamily="18" charset="0"/>
              </a:rPr>
              <a:t>CDC WONDER On-line Database 1990-2020, Years 2016-2021</a:t>
            </a:r>
            <a:r>
              <a:rPr lang="en-US" sz="800" dirty="0">
                <a:solidFill>
                  <a:prstClr val="black"/>
                </a:solidFill>
                <a:latin typeface="Source Sans Pro" panose="020B0503030403020204" pitchFamily="34" charset="0"/>
                <a:ea typeface="Source Sans Pro" panose="020B0503030403020204" pitchFamily="34" charset="0"/>
                <a:cs typeface="Calibri" panose="020F0502020204030204" pitchFamily="34" charset="0"/>
              </a:rPr>
              <a:t> </a:t>
            </a:r>
          </a:p>
        </p:txBody>
      </p:sp>
    </p:spTree>
    <p:extLst>
      <p:ext uri="{BB962C8B-B14F-4D97-AF65-F5344CB8AC3E}">
        <p14:creationId xmlns:p14="http://schemas.microsoft.com/office/powerpoint/2010/main" val="1918969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DFBAB-4BE1-2D67-A28D-D16910F8ED37}"/>
              </a:ext>
            </a:extLst>
          </p:cNvPr>
          <p:cNvSpPr>
            <a:spLocks noGrp="1"/>
          </p:cNvSpPr>
          <p:nvPr>
            <p:ph type="title"/>
          </p:nvPr>
        </p:nvSpPr>
        <p:spPr/>
        <p:txBody>
          <a:bodyPr>
            <a:noAutofit/>
          </a:bodyPr>
          <a:lstStyle/>
          <a:p>
            <a:r>
              <a:rPr lang="en-US" sz="3600" dirty="0">
                <a:ea typeface="Open Sans Semibold" panose="020B0706030804020204" pitchFamily="34" charset="0"/>
                <a:cs typeface="Open Sans Semibold" panose="020B0706030804020204" pitchFamily="34" charset="0"/>
              </a:rPr>
              <a:t>Rates of Asthma Hospitalization &amp; Emergency Department Visits by Sex-Age Group, Cuyahoga County 2016-2021</a:t>
            </a:r>
            <a:endParaRPr lang="en-US" sz="3600" dirty="0"/>
          </a:p>
        </p:txBody>
      </p:sp>
      <p:graphicFrame>
        <p:nvGraphicFramePr>
          <p:cNvPr id="4" name="Content Placeholder 7">
            <a:extLst>
              <a:ext uri="{FF2B5EF4-FFF2-40B4-BE49-F238E27FC236}">
                <a16:creationId xmlns:a16="http://schemas.microsoft.com/office/drawing/2014/main" id="{C83FCBC2-D7AC-E01D-3DB9-C1B4389B33A9}"/>
              </a:ext>
            </a:extLst>
          </p:cNvPr>
          <p:cNvGraphicFramePr>
            <a:graphicFrameLocks noGrp="1"/>
          </p:cNvGraphicFramePr>
          <p:nvPr>
            <p:ph idx="1"/>
            <p:extLst>
              <p:ext uri="{D42A27DB-BD31-4B8C-83A1-F6EECF244321}">
                <p14:modId xmlns:p14="http://schemas.microsoft.com/office/powerpoint/2010/main" val="2480779068"/>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33286891-6BB2-A0A0-1358-DABF513C3ECC}"/>
              </a:ext>
            </a:extLst>
          </p:cNvPr>
          <p:cNvSpPr txBox="1"/>
          <p:nvPr/>
        </p:nvSpPr>
        <p:spPr>
          <a:xfrm flipH="1">
            <a:off x="310716" y="5948039"/>
            <a:ext cx="2201664" cy="584775"/>
          </a:xfrm>
          <a:prstGeom prst="rect">
            <a:avLst/>
          </a:prstGeom>
          <a:noFill/>
        </p:spPr>
        <p:txBody>
          <a:bodyPr wrap="square">
            <a:spAutoFit/>
          </a:bodyPr>
          <a:lstStyle/>
          <a:p>
            <a:pPr algn="ctr">
              <a:defRPr/>
            </a:pPr>
            <a:r>
              <a:rPr lang="en-US" sz="800" dirty="0">
                <a:latin typeface="Source Sans Pro" panose="020B0503030403020204" pitchFamily="34" charset="0"/>
                <a:ea typeface="Source Sans Pro" panose="020B0503030403020204" pitchFamily="34" charset="0"/>
                <a:cs typeface="Calibri" panose="020F0502020204030204" pitchFamily="34" charset="0"/>
              </a:rPr>
              <a:t>Source: Ohio Hospital Association Clinical-Financial Data Set, Years 2016-2021</a:t>
            </a:r>
          </a:p>
          <a:p>
            <a:pPr algn="ctr">
              <a:defRPr/>
            </a:pPr>
            <a:r>
              <a:rPr lang="en-US" sz="800" dirty="0">
                <a:solidFill>
                  <a:srgbClr val="000000"/>
                </a:solidFill>
                <a:latin typeface="Source Sans Pro" panose="020B0503030403020204" pitchFamily="34" charset="0"/>
                <a:ea typeface="Source Sans Pro" panose="020B0503030403020204" pitchFamily="34" charset="0"/>
                <a:cs typeface="Times New Roman" panose="02020603050405020304" pitchFamily="18" charset="0"/>
              </a:rPr>
              <a:t>CDC WONDER On-line Database 1990-2020, Years 2016-2021</a:t>
            </a:r>
            <a:r>
              <a:rPr lang="en-US" sz="800" dirty="0">
                <a:latin typeface="Source Sans Pro" panose="020B0503030403020204" pitchFamily="34" charset="0"/>
                <a:ea typeface="Source Sans Pro" panose="020B0503030403020204" pitchFamily="34" charset="0"/>
                <a:cs typeface="Calibri" panose="020F0502020204030204" pitchFamily="34" charset="0"/>
              </a:rPr>
              <a:t> </a:t>
            </a:r>
          </a:p>
        </p:txBody>
      </p:sp>
    </p:spTree>
    <p:extLst>
      <p:ext uri="{BB962C8B-B14F-4D97-AF65-F5344CB8AC3E}">
        <p14:creationId xmlns:p14="http://schemas.microsoft.com/office/powerpoint/2010/main" val="711397260"/>
      </p:ext>
    </p:extLst>
  </p:cSld>
  <p:clrMapOvr>
    <a:masterClrMapping/>
  </p:clrMapOvr>
</p:sld>
</file>

<file path=ppt/theme/theme1.xml><?xml version="1.0" encoding="utf-8"?>
<a:theme xmlns:a="http://schemas.openxmlformats.org/drawingml/2006/main" name="1_Office Theme">
  <a:themeElements>
    <a:clrScheme name="Development">
      <a:dk1>
        <a:srgbClr val="0E3F75"/>
      </a:dk1>
      <a:lt1>
        <a:srgbClr val="FFFFFF"/>
      </a:lt1>
      <a:dk2>
        <a:srgbClr val="C12637"/>
      </a:dk2>
      <a:lt2>
        <a:srgbClr val="E7E6E6"/>
      </a:lt2>
      <a:accent1>
        <a:srgbClr val="0E3F75"/>
      </a:accent1>
      <a:accent2>
        <a:srgbClr val="C12637"/>
      </a:accent2>
      <a:accent3>
        <a:srgbClr val="0098D3"/>
      </a:accent3>
      <a:accent4>
        <a:srgbClr val="B0B3AF"/>
      </a:accent4>
      <a:accent5>
        <a:srgbClr val="69C2C6"/>
      </a:accent5>
      <a:accent6>
        <a:srgbClr val="BBD36F"/>
      </a:accent6>
      <a:hlink>
        <a:srgbClr val="0098D3"/>
      </a:hlink>
      <a:folHlink>
        <a:srgbClr val="0098D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New ODH colors">
      <a:dk1>
        <a:sysClr val="windowText" lastClr="000000"/>
      </a:dk1>
      <a:lt1>
        <a:sysClr val="window" lastClr="FFFFFF"/>
      </a:lt1>
      <a:dk2>
        <a:srgbClr val="44546A"/>
      </a:dk2>
      <a:lt2>
        <a:srgbClr val="E7E6E6"/>
      </a:lt2>
      <a:accent1>
        <a:srgbClr val="C12637"/>
      </a:accent1>
      <a:accent2>
        <a:srgbClr val="0E3F75"/>
      </a:accent2>
      <a:accent3>
        <a:srgbClr val="0098D3"/>
      </a:accent3>
      <a:accent4>
        <a:srgbClr val="729354"/>
      </a:accent4>
      <a:accent5>
        <a:srgbClr val="EBA70E"/>
      </a:accent5>
      <a:accent6>
        <a:srgbClr val="69C2C6"/>
      </a:accent6>
      <a:hlink>
        <a:srgbClr val="BBD36F"/>
      </a:hlink>
      <a:folHlink>
        <a:srgbClr val="F3DF89"/>
      </a:folHlink>
    </a:clrScheme>
    <a:fontScheme name="Custom 1">
      <a:majorFont>
        <a:latin typeface="Source Sans Pro Semibold"/>
        <a:ea typeface=""/>
        <a:cs typeface=""/>
      </a:majorFont>
      <a:minorFont>
        <a:latin typeface="Source Sans Pr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DBD0BFC49A6564DBAA8EFC6E048B4E5" ma:contentTypeVersion="11" ma:contentTypeDescription="Create a new document." ma:contentTypeScope="" ma:versionID="4bc267ad057b82023c980701f1cebf00">
  <xsd:schema xmlns:xsd="http://www.w3.org/2001/XMLSchema" xmlns:xs="http://www.w3.org/2001/XMLSchema" xmlns:p="http://schemas.microsoft.com/office/2006/metadata/properties" xmlns:ns2="317ed673-6fd9-496a-a9c5-6ab9adef4f1d" xmlns:ns3="a473e88c-ecef-451a-8be7-c78cd8a8a139" targetNamespace="http://schemas.microsoft.com/office/2006/metadata/properties" ma:root="true" ma:fieldsID="62fc2ef7f322d9edefec0827e1dc70dd" ns2:_="" ns3:_="">
    <xsd:import namespace="317ed673-6fd9-496a-a9c5-6ab9adef4f1d"/>
    <xsd:import namespace="a473e88c-ecef-451a-8be7-c78cd8a8a139"/>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17ed673-6fd9-496a-a9c5-6ab9adef4f1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7234c9c0-dc82-4bd3-8448-fd5c6ce0fb75"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473e88c-ecef-451a-8be7-c78cd8a8a139"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C6A4F18-DDD6-42BF-8965-FEC830DB345C}">
  <ds:schemaRefs>
    <ds:schemaRef ds:uri="http://schemas.microsoft.com/sharepoint/v3/contenttype/forms"/>
  </ds:schemaRefs>
</ds:datastoreItem>
</file>

<file path=customXml/itemProps2.xml><?xml version="1.0" encoding="utf-8"?>
<ds:datastoreItem xmlns:ds="http://schemas.openxmlformats.org/officeDocument/2006/customXml" ds:itemID="{A1081F2F-B5B5-43E6-A86E-7708413BE1B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17ed673-6fd9-496a-a9c5-6ab9adef4f1d"/>
    <ds:schemaRef ds:uri="a473e88c-ecef-451a-8be7-c78cd8a8a13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4980</TotalTime>
  <Words>2227</Words>
  <Application>Microsoft Office PowerPoint</Application>
  <PresentationFormat>Widescreen</PresentationFormat>
  <Paragraphs>264</Paragraphs>
  <Slides>23</Slides>
  <Notes>10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23</vt:i4>
      </vt:variant>
    </vt:vector>
  </HeadingPairs>
  <TitlesOfParts>
    <vt:vector size="31" baseType="lpstr">
      <vt:lpstr>Arial</vt:lpstr>
      <vt:lpstr>Calibri</vt:lpstr>
      <vt:lpstr>Open Sans SemiBold</vt:lpstr>
      <vt:lpstr>Source Sans Pro</vt:lpstr>
      <vt:lpstr>Source Sans Pro SemiBold</vt:lpstr>
      <vt:lpstr>Univers</vt:lpstr>
      <vt:lpstr>1_Office Theme</vt:lpstr>
      <vt:lpstr>Office Theme</vt:lpstr>
      <vt:lpstr>Cuyahoga County: The Current Status of Asthma Burden</vt:lpstr>
      <vt:lpstr>Table of Contents </vt:lpstr>
      <vt:lpstr>Background</vt:lpstr>
      <vt:lpstr>Population Demographics of Cuyahoga County</vt:lpstr>
      <vt:lpstr>Rates of Asthma Hospitalization &amp; Emergency Department Visits by Race-Age Group, Cuyahoga County 2016-2021</vt:lpstr>
      <vt:lpstr>Rates of Asthma Hospitalization &amp; Emergency Department Visits by Race/Ethnic-Age Group, Cuyahoga County 2016-2021</vt:lpstr>
      <vt:lpstr>Rates of Asthma Hospitalization &amp; Emergency Department Visits by Race-Age Group, Cuyahoga County 2016-2021</vt:lpstr>
      <vt:lpstr>Rates of Asthma Hospitalization &amp; Emergency Department Visits by Race/Ethnic-Age Group, Cuyahoga County 2016-2021</vt:lpstr>
      <vt:lpstr>Rates of Asthma Hospitalization &amp; Emergency Department Visits by Sex-Age Group, Cuyahoga County 2016-2021</vt:lpstr>
      <vt:lpstr>Rates of Asthma Hospitalization &amp; Emergency Department Visits by Sex-Age Group, Cuyahoga County 2016-2021</vt:lpstr>
      <vt:lpstr>Rates of Asthma Hospitalization &amp; Emergency Department Visits by Month of Admission, Cuyahoga County and Ohio, 2021</vt:lpstr>
      <vt:lpstr>Rate of Asthma Hospitalizations, Children (0-18) on Medicaid, Cuyahoga County &amp; Ohio, 2016-2021</vt:lpstr>
      <vt:lpstr>Rate of Asthma Hospitalizations, Adults (19+) on Medicaid, Cuyahoga County &amp; Ohio, 2016-2021</vt:lpstr>
      <vt:lpstr>Rates of Asthma Death by Race-Age Group 2016-2021</vt:lpstr>
      <vt:lpstr>Summary/Key Findings</vt:lpstr>
      <vt:lpstr>Summary/Key Findings Continued </vt:lpstr>
      <vt:lpstr>Methods</vt:lpstr>
      <vt:lpstr>Methods</vt:lpstr>
      <vt:lpstr>Data Sources </vt:lpstr>
      <vt:lpstr>Get Involved </vt:lpstr>
      <vt:lpstr>Contact Information </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Curran, Sarah</dc:creator>
  <cp:lastModifiedBy>Kira Bryant</cp:lastModifiedBy>
  <cp:revision>65</cp:revision>
  <cp:lastPrinted>2023-10-10T13:22:31Z</cp:lastPrinted>
  <dcterms:created xsi:type="dcterms:W3CDTF">2023-05-19T13:43:30Z</dcterms:created>
  <dcterms:modified xsi:type="dcterms:W3CDTF">2023-11-13T19:53:19Z</dcterms:modified>
</cp:coreProperties>
</file>